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683" r:id="rId5"/>
  </p:sldMasterIdLst>
  <p:notesMasterIdLst>
    <p:notesMasterId r:id="rId75"/>
  </p:notesMasterIdLst>
  <p:sldIdLst>
    <p:sldId id="284" r:id="rId6"/>
    <p:sldId id="257" r:id="rId7"/>
    <p:sldId id="5039" r:id="rId8"/>
    <p:sldId id="5071" r:id="rId9"/>
    <p:sldId id="5072" r:id="rId10"/>
    <p:sldId id="5073" r:id="rId11"/>
    <p:sldId id="5074" r:id="rId12"/>
    <p:sldId id="5040" r:id="rId13"/>
    <p:sldId id="5075" r:id="rId14"/>
    <p:sldId id="5076" r:id="rId15"/>
    <p:sldId id="5043" r:id="rId16"/>
    <p:sldId id="5098" r:id="rId17"/>
    <p:sldId id="5099" r:id="rId18"/>
    <p:sldId id="5067" r:id="rId19"/>
    <p:sldId id="302" r:id="rId20"/>
    <p:sldId id="309" r:id="rId21"/>
    <p:sldId id="5023" r:id="rId22"/>
    <p:sldId id="5069" r:id="rId23"/>
    <p:sldId id="5025" r:id="rId24"/>
    <p:sldId id="5046" r:id="rId25"/>
    <p:sldId id="5047" r:id="rId26"/>
    <p:sldId id="5048" r:id="rId27"/>
    <p:sldId id="5049" r:id="rId28"/>
    <p:sldId id="5080" r:id="rId29"/>
    <p:sldId id="5017" r:id="rId30"/>
    <p:sldId id="5081" r:id="rId31"/>
    <p:sldId id="5082" r:id="rId32"/>
    <p:sldId id="5020" r:id="rId33"/>
    <p:sldId id="5083" r:id="rId34"/>
    <p:sldId id="5084" r:id="rId35"/>
    <p:sldId id="5021" r:id="rId36"/>
    <p:sldId id="5085" r:id="rId37"/>
    <p:sldId id="5086" r:id="rId38"/>
    <p:sldId id="5050" r:id="rId39"/>
    <p:sldId id="5022" r:id="rId40"/>
    <p:sldId id="5087" r:id="rId41"/>
    <p:sldId id="5088" r:id="rId42"/>
    <p:sldId id="5089" r:id="rId43"/>
    <p:sldId id="5055" r:id="rId44"/>
    <p:sldId id="5090" r:id="rId45"/>
    <p:sldId id="5091" r:id="rId46"/>
    <p:sldId id="5059" r:id="rId47"/>
    <p:sldId id="5092" r:id="rId48"/>
    <p:sldId id="5093" r:id="rId49"/>
    <p:sldId id="5094" r:id="rId50"/>
    <p:sldId id="5068" r:id="rId51"/>
    <p:sldId id="5100" r:id="rId52"/>
    <p:sldId id="5101" r:id="rId53"/>
    <p:sldId id="5102" r:id="rId54"/>
    <p:sldId id="5103" r:id="rId55"/>
    <p:sldId id="5064" r:id="rId56"/>
    <p:sldId id="5095" r:id="rId57"/>
    <p:sldId id="5096" r:id="rId58"/>
    <p:sldId id="5065" r:id="rId59"/>
    <p:sldId id="289" r:id="rId60"/>
    <p:sldId id="290" r:id="rId61"/>
    <p:sldId id="5097" r:id="rId62"/>
    <p:sldId id="293" r:id="rId63"/>
    <p:sldId id="282" r:id="rId64"/>
    <p:sldId id="292" r:id="rId65"/>
    <p:sldId id="291" r:id="rId66"/>
    <p:sldId id="5066" r:id="rId67"/>
    <p:sldId id="5026" r:id="rId68"/>
    <p:sldId id="5027" r:id="rId69"/>
    <p:sldId id="5028" r:id="rId70"/>
    <p:sldId id="5029" r:id="rId71"/>
    <p:sldId id="5030" r:id="rId72"/>
    <p:sldId id="5104" r:id="rId73"/>
    <p:sldId id="275" r:id="rId74"/>
  </p:sldIdLst>
  <p:sldSz cx="7315200" cy="10058400"/>
  <p:notesSz cx="73152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2CF91E-E91B-E098-685F-6418FF8A0FD6}" name="Wilkinson, Nicole" initials="WN" userId="S::33876799@id.ohio.gov::3eb4a52d-9539-4af6-9d19-28ad32f006b3" providerId="AD"/>
  <p188:author id="{73028020-FE5A-BAD8-86FA-D248A1C8B424}" name="JAMES, REJIN" initials="JR" userId="S::10174699@id.ohio.gov::ffb6c0b4-86e6-429e-aaf5-cc995f048447" providerId="AD"/>
  <p188:author id="{F995FC57-FC4C-29C6-B6FC-0CCDCDFBC1D8}" name="Patel, Aarti" initials="PA" userId="S::39282544@id.ohio.gov::15aa2a8e-3149-4ba0-923b-f64edbb0b220" providerId="AD"/>
  <p188:author id="{C9607A82-1BC1-4445-EDA9-A782AA202BB6}" name="McClenning, Kelsey" initials="MK" userId="McClenning, Kelsey" providerId="None"/>
  <p188:author id="{D3EACDB9-5E20-F702-6EE9-A304B530F313}" name="Lein, Matthew" initials="ML" userId="S::33849850@id.ohio.gov::bcef07ad-eb51-4cfd-85f4-ad34a321a693" providerId="AD"/>
  <p188:author id="{90B670DC-9144-7BE3-D290-756FCF3A53FA}" name="Veginati, Siri" initials="VS" userId="S::10135922@id.ohio.gov::bd22b541-bbc6-4366-9e4b-da4dcb10a54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12B56"/>
    <a:srgbClr val="3764B4"/>
    <a:srgbClr val="0E3F75"/>
    <a:srgbClr val="16A1D7"/>
    <a:srgbClr val="FFFFFF"/>
    <a:srgbClr val="DDDDDD"/>
    <a:srgbClr val="CC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66F5B-FC63-46D5-B451-3FD235C310A1}" v="51" dt="2025-02-03T14:41:23.80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2304"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504825"/>
          </a:xfrm>
          <a:prstGeom prst="rect">
            <a:avLst/>
          </a:prstGeom>
        </p:spPr>
        <p:txBody>
          <a:bodyPr vert="horz" lIns="91440" tIns="45720" rIns="91440" bIns="45720" rtlCol="0"/>
          <a:lstStyle>
            <a:lvl1pPr algn="r">
              <a:defRPr sz="1200"/>
            </a:lvl1pPr>
          </a:lstStyle>
          <a:p>
            <a:fld id="{0369C040-A758-4183-8D98-9CAF7FD2D200}" type="datetimeFigureOut">
              <a:rPr lang="en-US" smtClean="0"/>
              <a:t>2/4/2025</a:t>
            </a:fld>
            <a:endParaRPr lang="en-US"/>
          </a:p>
        </p:txBody>
      </p:sp>
      <p:sp>
        <p:nvSpPr>
          <p:cNvPr id="4" name="Slide Image Placeholder 3"/>
          <p:cNvSpPr>
            <a:spLocks noGrp="1" noRot="1" noChangeAspect="1"/>
          </p:cNvSpPr>
          <p:nvPr>
            <p:ph type="sldImg" idx="2"/>
          </p:nvPr>
        </p:nvSpPr>
        <p:spPr>
          <a:xfrm>
            <a:off x="2424113" y="1257300"/>
            <a:ext cx="24669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840288"/>
            <a:ext cx="585152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170238"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553575"/>
            <a:ext cx="3170238" cy="504825"/>
          </a:xfrm>
          <a:prstGeom prst="rect">
            <a:avLst/>
          </a:prstGeom>
        </p:spPr>
        <p:txBody>
          <a:bodyPr vert="horz" lIns="91440" tIns="45720" rIns="91440" bIns="45720" rtlCol="0" anchor="b"/>
          <a:lstStyle>
            <a:lvl1pPr algn="r">
              <a:defRPr sz="1200"/>
            </a:lvl1pPr>
          </a:lstStyle>
          <a:p>
            <a:fld id="{A8A6EE74-70FA-4FF3-AE56-98B560263D96}" type="slidenum">
              <a:rPr lang="en-US" smtClean="0"/>
              <a:t>‹#›</a:t>
            </a:fld>
            <a:endParaRPr lang="en-US"/>
          </a:p>
        </p:txBody>
      </p:sp>
    </p:spTree>
    <p:extLst>
      <p:ext uri="{BB962C8B-B14F-4D97-AF65-F5344CB8AC3E}">
        <p14:creationId xmlns:p14="http://schemas.microsoft.com/office/powerpoint/2010/main" val="397464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6EE74-70FA-4FF3-AE56-98B560263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386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071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19</a:t>
            </a:fld>
            <a:endParaRPr lang="en-US"/>
          </a:p>
        </p:txBody>
      </p:sp>
    </p:spTree>
    <p:extLst>
      <p:ext uri="{BB962C8B-B14F-4D97-AF65-F5344CB8AC3E}">
        <p14:creationId xmlns:p14="http://schemas.microsoft.com/office/powerpoint/2010/main" val="83540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20</a:t>
            </a:fld>
            <a:endParaRPr lang="en-US"/>
          </a:p>
        </p:txBody>
      </p:sp>
    </p:spTree>
    <p:extLst>
      <p:ext uri="{BB962C8B-B14F-4D97-AF65-F5344CB8AC3E}">
        <p14:creationId xmlns:p14="http://schemas.microsoft.com/office/powerpoint/2010/main" val="182248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21</a:t>
            </a:fld>
            <a:endParaRPr lang="en-US"/>
          </a:p>
        </p:txBody>
      </p:sp>
    </p:spTree>
    <p:extLst>
      <p:ext uri="{BB962C8B-B14F-4D97-AF65-F5344CB8AC3E}">
        <p14:creationId xmlns:p14="http://schemas.microsoft.com/office/powerpoint/2010/main" val="731425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22</a:t>
            </a:fld>
            <a:endParaRPr lang="en-US"/>
          </a:p>
        </p:txBody>
      </p:sp>
    </p:spTree>
    <p:extLst>
      <p:ext uri="{BB962C8B-B14F-4D97-AF65-F5344CB8AC3E}">
        <p14:creationId xmlns:p14="http://schemas.microsoft.com/office/powerpoint/2010/main" val="1977096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23</a:t>
            </a:fld>
            <a:endParaRPr lang="en-US"/>
          </a:p>
        </p:txBody>
      </p:sp>
    </p:spTree>
    <p:extLst>
      <p:ext uri="{BB962C8B-B14F-4D97-AF65-F5344CB8AC3E}">
        <p14:creationId xmlns:p14="http://schemas.microsoft.com/office/powerpoint/2010/main" val="2603684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24</a:t>
            </a:fld>
            <a:endParaRPr lang="en-US"/>
          </a:p>
        </p:txBody>
      </p:sp>
    </p:spTree>
    <p:extLst>
      <p:ext uri="{BB962C8B-B14F-4D97-AF65-F5344CB8AC3E}">
        <p14:creationId xmlns:p14="http://schemas.microsoft.com/office/powerpoint/2010/main" val="3328362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26</a:t>
            </a:fld>
            <a:endParaRPr lang="en-US"/>
          </a:p>
        </p:txBody>
      </p:sp>
    </p:spTree>
    <p:extLst>
      <p:ext uri="{BB962C8B-B14F-4D97-AF65-F5344CB8AC3E}">
        <p14:creationId xmlns:p14="http://schemas.microsoft.com/office/powerpoint/2010/main" val="2192772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27</a:t>
            </a:fld>
            <a:endParaRPr lang="en-US"/>
          </a:p>
        </p:txBody>
      </p:sp>
    </p:spTree>
    <p:extLst>
      <p:ext uri="{BB962C8B-B14F-4D97-AF65-F5344CB8AC3E}">
        <p14:creationId xmlns:p14="http://schemas.microsoft.com/office/powerpoint/2010/main" val="3490190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29</a:t>
            </a:fld>
            <a:endParaRPr lang="en-US"/>
          </a:p>
        </p:txBody>
      </p:sp>
    </p:spTree>
    <p:extLst>
      <p:ext uri="{BB962C8B-B14F-4D97-AF65-F5344CB8AC3E}">
        <p14:creationId xmlns:p14="http://schemas.microsoft.com/office/powerpoint/2010/main" val="244594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6EE74-70FA-4FF3-AE56-98B560263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074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30</a:t>
            </a:fld>
            <a:endParaRPr lang="en-US"/>
          </a:p>
        </p:txBody>
      </p:sp>
    </p:spTree>
    <p:extLst>
      <p:ext uri="{BB962C8B-B14F-4D97-AF65-F5344CB8AC3E}">
        <p14:creationId xmlns:p14="http://schemas.microsoft.com/office/powerpoint/2010/main" val="80889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32</a:t>
            </a:fld>
            <a:endParaRPr lang="en-US"/>
          </a:p>
        </p:txBody>
      </p:sp>
    </p:spTree>
    <p:extLst>
      <p:ext uri="{BB962C8B-B14F-4D97-AF65-F5344CB8AC3E}">
        <p14:creationId xmlns:p14="http://schemas.microsoft.com/office/powerpoint/2010/main" val="1990654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33</a:t>
            </a:fld>
            <a:endParaRPr lang="en-US"/>
          </a:p>
        </p:txBody>
      </p:sp>
    </p:spTree>
    <p:extLst>
      <p:ext uri="{BB962C8B-B14F-4D97-AF65-F5344CB8AC3E}">
        <p14:creationId xmlns:p14="http://schemas.microsoft.com/office/powerpoint/2010/main" val="1911499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36</a:t>
            </a:fld>
            <a:endParaRPr lang="en-US"/>
          </a:p>
        </p:txBody>
      </p:sp>
    </p:spTree>
    <p:extLst>
      <p:ext uri="{BB962C8B-B14F-4D97-AF65-F5344CB8AC3E}">
        <p14:creationId xmlns:p14="http://schemas.microsoft.com/office/powerpoint/2010/main" val="239148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37</a:t>
            </a:fld>
            <a:endParaRPr lang="en-US"/>
          </a:p>
        </p:txBody>
      </p:sp>
    </p:spTree>
    <p:extLst>
      <p:ext uri="{BB962C8B-B14F-4D97-AF65-F5344CB8AC3E}">
        <p14:creationId xmlns:p14="http://schemas.microsoft.com/office/powerpoint/2010/main" val="4294048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38</a:t>
            </a:fld>
            <a:endParaRPr lang="en-US"/>
          </a:p>
        </p:txBody>
      </p:sp>
    </p:spTree>
    <p:extLst>
      <p:ext uri="{BB962C8B-B14F-4D97-AF65-F5344CB8AC3E}">
        <p14:creationId xmlns:p14="http://schemas.microsoft.com/office/powerpoint/2010/main" val="3541488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40</a:t>
            </a:fld>
            <a:endParaRPr lang="en-US"/>
          </a:p>
        </p:txBody>
      </p:sp>
    </p:spTree>
    <p:extLst>
      <p:ext uri="{BB962C8B-B14F-4D97-AF65-F5344CB8AC3E}">
        <p14:creationId xmlns:p14="http://schemas.microsoft.com/office/powerpoint/2010/main" val="2801483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41</a:t>
            </a:fld>
            <a:endParaRPr lang="en-US"/>
          </a:p>
        </p:txBody>
      </p:sp>
    </p:spTree>
    <p:extLst>
      <p:ext uri="{BB962C8B-B14F-4D97-AF65-F5344CB8AC3E}">
        <p14:creationId xmlns:p14="http://schemas.microsoft.com/office/powerpoint/2010/main" val="3180823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43</a:t>
            </a:fld>
            <a:endParaRPr lang="en-US"/>
          </a:p>
        </p:txBody>
      </p:sp>
    </p:spTree>
    <p:extLst>
      <p:ext uri="{BB962C8B-B14F-4D97-AF65-F5344CB8AC3E}">
        <p14:creationId xmlns:p14="http://schemas.microsoft.com/office/powerpoint/2010/main" val="3789858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44</a:t>
            </a:fld>
            <a:endParaRPr lang="en-US"/>
          </a:p>
        </p:txBody>
      </p:sp>
    </p:spTree>
    <p:extLst>
      <p:ext uri="{BB962C8B-B14F-4D97-AF65-F5344CB8AC3E}">
        <p14:creationId xmlns:p14="http://schemas.microsoft.com/office/powerpoint/2010/main" val="143585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6EE74-70FA-4FF3-AE56-98B560263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921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45</a:t>
            </a:fld>
            <a:endParaRPr lang="en-US"/>
          </a:p>
        </p:txBody>
      </p:sp>
    </p:spTree>
    <p:extLst>
      <p:ext uri="{BB962C8B-B14F-4D97-AF65-F5344CB8AC3E}">
        <p14:creationId xmlns:p14="http://schemas.microsoft.com/office/powerpoint/2010/main" val="2047669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2155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7212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3804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1409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52</a:t>
            </a:fld>
            <a:endParaRPr lang="en-US"/>
          </a:p>
        </p:txBody>
      </p:sp>
    </p:spTree>
    <p:extLst>
      <p:ext uri="{BB962C8B-B14F-4D97-AF65-F5344CB8AC3E}">
        <p14:creationId xmlns:p14="http://schemas.microsoft.com/office/powerpoint/2010/main" val="2065061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53</a:t>
            </a:fld>
            <a:endParaRPr lang="en-US"/>
          </a:p>
        </p:txBody>
      </p:sp>
    </p:spTree>
    <p:extLst>
      <p:ext uri="{BB962C8B-B14F-4D97-AF65-F5344CB8AC3E}">
        <p14:creationId xmlns:p14="http://schemas.microsoft.com/office/powerpoint/2010/main" val="4238818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56</a:t>
            </a:fld>
            <a:endParaRPr lang="en-US"/>
          </a:p>
        </p:txBody>
      </p:sp>
    </p:spTree>
    <p:extLst>
      <p:ext uri="{BB962C8B-B14F-4D97-AF65-F5344CB8AC3E}">
        <p14:creationId xmlns:p14="http://schemas.microsoft.com/office/powerpoint/2010/main" val="1415404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57</a:t>
            </a:fld>
            <a:endParaRPr lang="en-US"/>
          </a:p>
        </p:txBody>
      </p:sp>
    </p:spTree>
    <p:extLst>
      <p:ext uri="{BB962C8B-B14F-4D97-AF65-F5344CB8AC3E}">
        <p14:creationId xmlns:p14="http://schemas.microsoft.com/office/powerpoint/2010/main" val="1269750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58</a:t>
            </a:fld>
            <a:endParaRPr lang="en-US"/>
          </a:p>
        </p:txBody>
      </p:sp>
    </p:spTree>
    <p:extLst>
      <p:ext uri="{BB962C8B-B14F-4D97-AF65-F5344CB8AC3E}">
        <p14:creationId xmlns:p14="http://schemas.microsoft.com/office/powerpoint/2010/main" val="306100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6EE74-70FA-4FF3-AE56-98B560263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222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59</a:t>
            </a:fld>
            <a:endParaRPr lang="en-US"/>
          </a:p>
        </p:txBody>
      </p:sp>
    </p:spTree>
    <p:extLst>
      <p:ext uri="{BB962C8B-B14F-4D97-AF65-F5344CB8AC3E}">
        <p14:creationId xmlns:p14="http://schemas.microsoft.com/office/powerpoint/2010/main" val="501723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60</a:t>
            </a:fld>
            <a:endParaRPr lang="en-US"/>
          </a:p>
        </p:txBody>
      </p:sp>
    </p:spTree>
    <p:extLst>
      <p:ext uri="{BB962C8B-B14F-4D97-AF65-F5344CB8AC3E}">
        <p14:creationId xmlns:p14="http://schemas.microsoft.com/office/powerpoint/2010/main" val="2714881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20899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865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1015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70191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178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526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9</a:t>
            </a:fld>
            <a:endParaRPr lang="en-US"/>
          </a:p>
        </p:txBody>
      </p:sp>
    </p:spTree>
    <p:extLst>
      <p:ext uri="{BB962C8B-B14F-4D97-AF65-F5344CB8AC3E}">
        <p14:creationId xmlns:p14="http://schemas.microsoft.com/office/powerpoint/2010/main" val="232374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10</a:t>
            </a:fld>
            <a:endParaRPr lang="en-US"/>
          </a:p>
        </p:txBody>
      </p:sp>
    </p:spTree>
    <p:extLst>
      <p:ext uri="{BB962C8B-B14F-4D97-AF65-F5344CB8AC3E}">
        <p14:creationId xmlns:p14="http://schemas.microsoft.com/office/powerpoint/2010/main" val="127374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6EE74-70FA-4FF3-AE56-98B560263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7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13</a:t>
            </a:fld>
            <a:endParaRPr lang="en-US"/>
          </a:p>
        </p:txBody>
      </p:sp>
    </p:spTree>
    <p:extLst>
      <p:ext uri="{BB962C8B-B14F-4D97-AF65-F5344CB8AC3E}">
        <p14:creationId xmlns:p14="http://schemas.microsoft.com/office/powerpoint/2010/main" val="243198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806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E614-C17A-2C6D-1015-1A884DD3CB6A}"/>
              </a:ext>
            </a:extLst>
          </p:cNvPr>
          <p:cNvSpPr>
            <a:spLocks noGrp="1"/>
          </p:cNvSpPr>
          <p:nvPr>
            <p:ph type="ctrTitle" hasCustomPrompt="1"/>
          </p:nvPr>
        </p:nvSpPr>
        <p:spPr>
          <a:xfrm>
            <a:off x="914400" y="4369188"/>
            <a:ext cx="5486400" cy="1024446"/>
          </a:xfrm>
        </p:spPr>
        <p:txBody>
          <a:bodyPr anchor="b">
            <a:normAutofit/>
          </a:bodyPr>
          <a:lstStyle>
            <a:lvl1pPr algn="ctr">
              <a:defRPr sz="2580"/>
            </a:lvl1pPr>
          </a:lstStyle>
          <a:p>
            <a:r>
              <a:rPr lang="en-US"/>
              <a:t>Presentation Title Goes Here</a:t>
            </a:r>
          </a:p>
        </p:txBody>
      </p:sp>
      <p:sp>
        <p:nvSpPr>
          <p:cNvPr id="3" name="Subtitle 2">
            <a:extLst>
              <a:ext uri="{FF2B5EF4-FFF2-40B4-BE49-F238E27FC236}">
                <a16:creationId xmlns:a16="http://schemas.microsoft.com/office/drawing/2014/main" id="{8F9F3DFD-7071-5588-CC66-C2C6E61AE145}"/>
              </a:ext>
            </a:extLst>
          </p:cNvPr>
          <p:cNvSpPr>
            <a:spLocks noGrp="1"/>
          </p:cNvSpPr>
          <p:nvPr>
            <p:ph type="subTitle" idx="1" hasCustomPrompt="1"/>
          </p:nvPr>
        </p:nvSpPr>
        <p:spPr>
          <a:xfrm>
            <a:off x="914400" y="5583205"/>
            <a:ext cx="5486400" cy="655915"/>
          </a:xfrm>
        </p:spPr>
        <p:txBody>
          <a:bodyPr/>
          <a:lstStyle>
            <a:lvl1pPr marL="0" indent="0" algn="ctr">
              <a:buNone/>
              <a:defRPr sz="1440">
                <a:solidFill>
                  <a:schemeClr val="accent3"/>
                </a:solidFill>
              </a:defRPr>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Subtitle / Date of presentation</a:t>
            </a:r>
          </a:p>
        </p:txBody>
      </p:sp>
      <p:sp>
        <p:nvSpPr>
          <p:cNvPr id="4" name="Date Placeholder 3">
            <a:extLst>
              <a:ext uri="{FF2B5EF4-FFF2-40B4-BE49-F238E27FC236}">
                <a16:creationId xmlns:a16="http://schemas.microsoft.com/office/drawing/2014/main" id="{9F3E88E1-5A55-2C68-8259-48A9FBF23413}"/>
              </a:ext>
            </a:extLst>
          </p:cNvPr>
          <p:cNvSpPr>
            <a:spLocks noGrp="1"/>
          </p:cNvSpPr>
          <p:nvPr>
            <p:ph type="dt" sz="half" idx="10"/>
          </p:nvPr>
        </p:nvSpPr>
        <p:spPr/>
        <p:txBody>
          <a:bodyPr/>
          <a:lstStyle/>
          <a:p>
            <a:fld id="{536A4307-482C-4453-A97A-24F8418FA448}" type="datetime1">
              <a:rPr lang="en-US" smtClean="0"/>
              <a:t>2/4/2025</a:t>
            </a:fld>
            <a:endParaRPr lang="en-US"/>
          </a:p>
        </p:txBody>
      </p:sp>
      <p:sp>
        <p:nvSpPr>
          <p:cNvPr id="5" name="Footer Placeholder 4">
            <a:extLst>
              <a:ext uri="{FF2B5EF4-FFF2-40B4-BE49-F238E27FC236}">
                <a16:creationId xmlns:a16="http://schemas.microsoft.com/office/drawing/2014/main" id="{BF22E630-7834-1EAE-E33C-820132F9B0FB}"/>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5E04BB-8D0A-F739-8585-77C50152BE23}"/>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14" name="Text Placeholder 13">
            <a:extLst>
              <a:ext uri="{FF2B5EF4-FFF2-40B4-BE49-F238E27FC236}">
                <a16:creationId xmlns:a16="http://schemas.microsoft.com/office/drawing/2014/main" id="{7EFEB259-456A-E64B-FD19-EA66506DA61B}"/>
              </a:ext>
            </a:extLst>
          </p:cNvPr>
          <p:cNvSpPr>
            <a:spLocks noGrp="1"/>
          </p:cNvSpPr>
          <p:nvPr>
            <p:ph type="body" sz="quarter" idx="13" hasCustomPrompt="1"/>
          </p:nvPr>
        </p:nvSpPr>
        <p:spPr>
          <a:xfrm>
            <a:off x="914400" y="7052569"/>
            <a:ext cx="5486399" cy="655915"/>
          </a:xfrm>
        </p:spPr>
        <p:txBody>
          <a:bodyPr>
            <a:normAutofit/>
          </a:bodyPr>
          <a:lstStyle>
            <a:lvl1pPr algn="ctr">
              <a:defRPr sz="1320" b="1"/>
            </a:lvl1pPr>
          </a:lstStyle>
          <a:p>
            <a:pPr lvl="0"/>
            <a:r>
              <a:rPr lang="en-US"/>
              <a:t>Date, presenter names, or delete this</a:t>
            </a:r>
          </a:p>
        </p:txBody>
      </p:sp>
    </p:spTree>
    <p:extLst>
      <p:ext uri="{BB962C8B-B14F-4D97-AF65-F5344CB8AC3E}">
        <p14:creationId xmlns:p14="http://schemas.microsoft.com/office/powerpoint/2010/main" val="345367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2BE1-23FD-4604-5369-390969431F1C}"/>
              </a:ext>
            </a:extLst>
          </p:cNvPr>
          <p:cNvSpPr>
            <a:spLocks noGrp="1"/>
          </p:cNvSpPr>
          <p:nvPr>
            <p:ph type="title" hasCustomPrompt="1"/>
          </p:nvPr>
        </p:nvSpPr>
        <p:spPr/>
        <p:txBody>
          <a:bodyPr/>
          <a:lstStyle/>
          <a:p>
            <a:r>
              <a:rPr lang="en-US"/>
              <a:t>Insert your slide title here</a:t>
            </a:r>
          </a:p>
        </p:txBody>
      </p:sp>
      <p:sp>
        <p:nvSpPr>
          <p:cNvPr id="3" name="Date Placeholder 2">
            <a:extLst>
              <a:ext uri="{FF2B5EF4-FFF2-40B4-BE49-F238E27FC236}">
                <a16:creationId xmlns:a16="http://schemas.microsoft.com/office/drawing/2014/main" id="{8898E68F-56A9-0A4B-C871-7FFFEB447F14}"/>
              </a:ext>
            </a:extLst>
          </p:cNvPr>
          <p:cNvSpPr>
            <a:spLocks noGrp="1"/>
          </p:cNvSpPr>
          <p:nvPr>
            <p:ph type="dt" sz="half" idx="10"/>
          </p:nvPr>
        </p:nvSpPr>
        <p:spPr/>
        <p:txBody>
          <a:bodyPr/>
          <a:lstStyle/>
          <a:p>
            <a:fld id="{F3E4051C-6C3F-445E-968B-F08B38BD2712}" type="datetime1">
              <a:rPr lang="en-US" smtClean="0"/>
              <a:t>2/4/2025</a:t>
            </a:fld>
            <a:endParaRPr lang="en-US"/>
          </a:p>
        </p:txBody>
      </p:sp>
      <p:sp>
        <p:nvSpPr>
          <p:cNvPr id="4" name="Footer Placeholder 3">
            <a:extLst>
              <a:ext uri="{FF2B5EF4-FFF2-40B4-BE49-F238E27FC236}">
                <a16:creationId xmlns:a16="http://schemas.microsoft.com/office/drawing/2014/main" id="{74566562-30E0-26F4-19A7-63F75D3990F4}"/>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CA98FD-D206-160E-256F-649DFF2D5B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143119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101403EE-A821-4D63-9FB3-78A2D7B563B4}" type="datetime1">
              <a:rPr lang="en-US" smtClean="0"/>
              <a:t>2/4/2025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236498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he Heart of it All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98CAB993-58F6-429B-B4A1-3D1BE085F99E}" type="datetime1">
              <a:rPr lang="en-US" smtClean="0"/>
              <a:t>2/4/2025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d and blue logo&#10;&#10;Description automatically generated with low confidence">
            <a:extLst>
              <a:ext uri="{FF2B5EF4-FFF2-40B4-BE49-F238E27FC236}">
                <a16:creationId xmlns:a16="http://schemas.microsoft.com/office/drawing/2014/main" id="{B463C1AF-E3DE-26B8-FDB4-B0B0F4248CB3}"/>
              </a:ext>
            </a:extLst>
          </p:cNvPr>
          <p:cNvPicPr>
            <a:picLocks noChangeAspect="1"/>
          </p:cNvPicPr>
          <p:nvPr/>
        </p:nvPicPr>
        <p:blipFill>
          <a:blip r:embed="rId2"/>
          <a:stretch>
            <a:fillRect/>
          </a:stretch>
        </p:blipFill>
        <p:spPr>
          <a:xfrm>
            <a:off x="917868" y="1690978"/>
            <a:ext cx="5181280" cy="6011149"/>
          </a:xfrm>
          <a:prstGeom prst="rect">
            <a:avLst/>
          </a:prstGeom>
        </p:spPr>
      </p:pic>
    </p:spTree>
    <p:extLst>
      <p:ext uri="{BB962C8B-B14F-4D97-AF65-F5344CB8AC3E}">
        <p14:creationId xmlns:p14="http://schemas.microsoft.com/office/powerpoint/2010/main" val="722114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Development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E35BA39F-AB2B-43B6-82BC-FC3136D32246}" type="datetime1">
              <a:rPr lang="en-US" smtClean="0"/>
              <a:t>2/4/2025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3F1EE6-5B3B-F55A-CD96-040FEE54662A}"/>
              </a:ext>
            </a:extLst>
          </p:cNvPr>
          <p:cNvPicPr>
            <a:picLocks noChangeAspect="1"/>
          </p:cNvPicPr>
          <p:nvPr/>
        </p:nvPicPr>
        <p:blipFill>
          <a:blip r:embed="rId2"/>
          <a:srcRect/>
          <a:stretch/>
        </p:blipFill>
        <p:spPr>
          <a:xfrm>
            <a:off x="596590" y="2684371"/>
            <a:ext cx="6075323" cy="4050215"/>
          </a:xfrm>
          <a:prstGeom prst="rect">
            <a:avLst/>
          </a:prstGeom>
        </p:spPr>
      </p:pic>
      <p:sp>
        <p:nvSpPr>
          <p:cNvPr id="9" name="TextBox 8">
            <a:extLst>
              <a:ext uri="{FF2B5EF4-FFF2-40B4-BE49-F238E27FC236}">
                <a16:creationId xmlns:a16="http://schemas.microsoft.com/office/drawing/2014/main" id="{FDDF2728-CE02-BB88-857A-BD10F1561568}"/>
              </a:ext>
            </a:extLst>
          </p:cNvPr>
          <p:cNvSpPr txBox="1"/>
          <p:nvPr/>
        </p:nvSpPr>
        <p:spPr>
          <a:xfrm>
            <a:off x="3024211" y="6734586"/>
            <a:ext cx="3834904" cy="313932"/>
          </a:xfrm>
          <a:prstGeom prst="rect">
            <a:avLst/>
          </a:prstGeom>
          <a:noFill/>
        </p:spPr>
        <p:txBody>
          <a:bodyPr wrap="square" rtlCol="0">
            <a:spAutoFit/>
          </a:bodyPr>
          <a:lstStyle/>
          <a:p>
            <a:r>
              <a:rPr lang="en-US" sz="1440" b="1">
                <a:solidFill>
                  <a:schemeClr val="tx2"/>
                </a:solidFill>
                <a:latin typeface="Arial" panose="020B0604020202020204" pitchFamily="34" charset="0"/>
                <a:cs typeface="Arial" panose="020B0604020202020204" pitchFamily="34" charset="0"/>
              </a:rPr>
              <a:t>das.ohio.gov</a:t>
            </a:r>
          </a:p>
        </p:txBody>
      </p:sp>
    </p:spTree>
    <p:extLst>
      <p:ext uri="{BB962C8B-B14F-4D97-AF65-F5344CB8AC3E}">
        <p14:creationId xmlns:p14="http://schemas.microsoft.com/office/powerpoint/2010/main" val="612384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full-scree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6947314F-8436-44A2-B3C7-8795CCD9ED7D}" type="datetime1">
              <a:rPr lang="en-US" smtClean="0"/>
              <a:t>2/4/2025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8EA0557E-403C-D9BC-12F0-21547A89D02D}"/>
              </a:ext>
            </a:extLst>
          </p:cNvPr>
          <p:cNvSpPr>
            <a:spLocks noGrp="1"/>
          </p:cNvSpPr>
          <p:nvPr>
            <p:ph type="pic" sz="quarter" idx="13" hasCustomPrompt="1"/>
          </p:nvPr>
        </p:nvSpPr>
        <p:spPr>
          <a:xfrm>
            <a:off x="0" y="0"/>
            <a:ext cx="7315200" cy="10058400"/>
          </a:xfrm>
        </p:spPr>
        <p:txBody>
          <a:bodyPr/>
          <a:lstStyle/>
          <a:p>
            <a:r>
              <a:rPr lang="en-US"/>
              <a:t>Double-click center of slide to add a full-screen photo</a:t>
            </a:r>
          </a:p>
        </p:txBody>
      </p:sp>
    </p:spTree>
    <p:extLst>
      <p:ext uri="{BB962C8B-B14F-4D97-AF65-F5344CB8AC3E}">
        <p14:creationId xmlns:p14="http://schemas.microsoft.com/office/powerpoint/2010/main" val="790542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2759-65BF-7B71-E39F-42015C288109}"/>
              </a:ext>
            </a:extLst>
          </p:cNvPr>
          <p:cNvSpPr>
            <a:spLocks noGrp="1"/>
          </p:cNvSpPr>
          <p:nvPr>
            <p:ph type="title"/>
          </p:nvPr>
        </p:nvSpPr>
        <p:spPr>
          <a:xfrm>
            <a:off x="503873" y="670560"/>
            <a:ext cx="2359342" cy="2346960"/>
          </a:xfrm>
        </p:spPr>
        <p:txBody>
          <a:bodyPr anchor="b"/>
          <a:lstStyle>
            <a:lvl1pPr>
              <a:defRPr sz="1920"/>
            </a:lvl1pPr>
          </a:lstStyle>
          <a:p>
            <a:r>
              <a:rPr lang="en-US"/>
              <a:t>Click to edit Master title style</a:t>
            </a:r>
          </a:p>
        </p:txBody>
      </p:sp>
      <p:sp>
        <p:nvSpPr>
          <p:cNvPr id="3" name="Content Placeholder 2">
            <a:extLst>
              <a:ext uri="{FF2B5EF4-FFF2-40B4-BE49-F238E27FC236}">
                <a16:creationId xmlns:a16="http://schemas.microsoft.com/office/drawing/2014/main" id="{4AB8C54E-42F8-DC95-831F-3C108CFF9490}"/>
              </a:ext>
            </a:extLst>
          </p:cNvPr>
          <p:cNvSpPr>
            <a:spLocks noGrp="1"/>
          </p:cNvSpPr>
          <p:nvPr>
            <p:ph idx="1"/>
          </p:nvPr>
        </p:nvSpPr>
        <p:spPr>
          <a:xfrm>
            <a:off x="3109913" y="1448224"/>
            <a:ext cx="3703320" cy="7147983"/>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C89E44-FBD2-BEA1-10D6-2E07F29E417C}"/>
              </a:ext>
            </a:extLst>
          </p:cNvPr>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43779072-6F6D-3314-5E3D-730B2AD4A40E}"/>
              </a:ext>
            </a:extLst>
          </p:cNvPr>
          <p:cNvSpPr>
            <a:spLocks noGrp="1"/>
          </p:cNvSpPr>
          <p:nvPr>
            <p:ph type="dt" sz="half" idx="10"/>
          </p:nvPr>
        </p:nvSpPr>
        <p:spPr/>
        <p:txBody>
          <a:bodyPr/>
          <a:lstStyle/>
          <a:p>
            <a:fld id="{D0C7CCB8-3E06-43A7-98C8-52FA83B82642}" type="datetime1">
              <a:rPr lang="en-US" smtClean="0"/>
              <a:t>2/4/2025</a:t>
            </a:fld>
            <a:endParaRPr lang="en-US"/>
          </a:p>
        </p:txBody>
      </p:sp>
      <p:sp>
        <p:nvSpPr>
          <p:cNvPr id="6" name="Footer Placeholder 5">
            <a:extLst>
              <a:ext uri="{FF2B5EF4-FFF2-40B4-BE49-F238E27FC236}">
                <a16:creationId xmlns:a16="http://schemas.microsoft.com/office/drawing/2014/main" id="{D027CA81-665C-DF79-8C32-8E7E40C974E6}"/>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8992B-05EC-65B3-87FF-164A9EED2AAF}"/>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2820347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C3F7-78DF-6CB1-EDC5-5C0F3B5ED06D}"/>
              </a:ext>
            </a:extLst>
          </p:cNvPr>
          <p:cNvSpPr>
            <a:spLocks noGrp="1"/>
          </p:cNvSpPr>
          <p:nvPr>
            <p:ph type="title" hasCustomPrompt="1"/>
          </p:nvPr>
        </p:nvSpPr>
        <p:spPr>
          <a:xfrm>
            <a:off x="503873" y="327103"/>
            <a:ext cx="2359342" cy="2346960"/>
          </a:xfrm>
        </p:spPr>
        <p:txBody>
          <a:bodyPr anchor="b"/>
          <a:lstStyle>
            <a:lvl1pPr>
              <a:defRPr sz="1920"/>
            </a:lvl1pPr>
          </a:lstStyle>
          <a:p>
            <a:r>
              <a:rPr lang="en-US"/>
              <a:t>A short title can go here if you want </a:t>
            </a:r>
          </a:p>
        </p:txBody>
      </p:sp>
      <p:sp>
        <p:nvSpPr>
          <p:cNvPr id="3" name="Picture Placeholder 2">
            <a:extLst>
              <a:ext uri="{FF2B5EF4-FFF2-40B4-BE49-F238E27FC236}">
                <a16:creationId xmlns:a16="http://schemas.microsoft.com/office/drawing/2014/main" id="{FC1961FF-3CAB-0B1D-60C6-9D6D9261A2CE}"/>
              </a:ext>
            </a:extLst>
          </p:cNvPr>
          <p:cNvSpPr>
            <a:spLocks noGrp="1"/>
          </p:cNvSpPr>
          <p:nvPr>
            <p:ph type="pic" idx="1" hasCustomPrompt="1"/>
          </p:nvPr>
        </p:nvSpPr>
        <p:spPr>
          <a:xfrm>
            <a:off x="3109912" y="1448224"/>
            <a:ext cx="3962191" cy="6647563"/>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Double-click in this box to add a photo</a:t>
            </a:r>
          </a:p>
        </p:txBody>
      </p:sp>
      <p:sp>
        <p:nvSpPr>
          <p:cNvPr id="4" name="Text Placeholder 3">
            <a:extLst>
              <a:ext uri="{FF2B5EF4-FFF2-40B4-BE49-F238E27FC236}">
                <a16:creationId xmlns:a16="http://schemas.microsoft.com/office/drawing/2014/main" id="{7D57C780-101F-5AC0-D7F1-A9296B479C0D}"/>
              </a:ext>
            </a:extLst>
          </p:cNvPr>
          <p:cNvSpPr>
            <a:spLocks noGrp="1"/>
          </p:cNvSpPr>
          <p:nvPr>
            <p:ph type="body" sz="half" idx="2" hasCustomPrompt="1"/>
          </p:nvPr>
        </p:nvSpPr>
        <p:spPr>
          <a:xfrm>
            <a:off x="503873" y="3017522"/>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A small amount of text can go here</a:t>
            </a:r>
          </a:p>
        </p:txBody>
      </p:sp>
      <p:sp>
        <p:nvSpPr>
          <p:cNvPr id="5" name="Date Placeholder 4">
            <a:extLst>
              <a:ext uri="{FF2B5EF4-FFF2-40B4-BE49-F238E27FC236}">
                <a16:creationId xmlns:a16="http://schemas.microsoft.com/office/drawing/2014/main" id="{9E51091E-CE62-9F06-A666-C3A06AED0AC2}"/>
              </a:ext>
            </a:extLst>
          </p:cNvPr>
          <p:cNvSpPr>
            <a:spLocks noGrp="1"/>
          </p:cNvSpPr>
          <p:nvPr>
            <p:ph type="dt" sz="half" idx="10"/>
          </p:nvPr>
        </p:nvSpPr>
        <p:spPr/>
        <p:txBody>
          <a:bodyPr/>
          <a:lstStyle/>
          <a:p>
            <a:fld id="{F24B9DA2-BDD7-45D3-BFE0-421F145E6560}" type="datetime1">
              <a:rPr lang="en-US" smtClean="0"/>
              <a:t>2/4/2025</a:t>
            </a:fld>
            <a:endParaRPr lang="en-US"/>
          </a:p>
        </p:txBody>
      </p:sp>
      <p:sp>
        <p:nvSpPr>
          <p:cNvPr id="6" name="Footer Placeholder 5">
            <a:extLst>
              <a:ext uri="{FF2B5EF4-FFF2-40B4-BE49-F238E27FC236}">
                <a16:creationId xmlns:a16="http://schemas.microsoft.com/office/drawing/2014/main" id="{FD59AE35-14D2-2DAB-34DB-60247B5F347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08A9D6-D6B6-CC61-E9A1-23B63B31F6B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421610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E614-C17A-2C6D-1015-1A884DD3CB6A}"/>
              </a:ext>
            </a:extLst>
          </p:cNvPr>
          <p:cNvSpPr>
            <a:spLocks noGrp="1"/>
          </p:cNvSpPr>
          <p:nvPr>
            <p:ph type="ctrTitle" hasCustomPrompt="1"/>
          </p:nvPr>
        </p:nvSpPr>
        <p:spPr>
          <a:xfrm>
            <a:off x="914400" y="4369188"/>
            <a:ext cx="5486400" cy="1024446"/>
          </a:xfrm>
        </p:spPr>
        <p:txBody>
          <a:bodyPr anchor="b">
            <a:normAutofit/>
          </a:bodyPr>
          <a:lstStyle>
            <a:lvl1pPr algn="ctr">
              <a:defRPr sz="2580"/>
            </a:lvl1pPr>
          </a:lstStyle>
          <a:p>
            <a:r>
              <a:rPr lang="en-US"/>
              <a:t>Presentation Title Goes Here</a:t>
            </a:r>
          </a:p>
        </p:txBody>
      </p:sp>
      <p:sp>
        <p:nvSpPr>
          <p:cNvPr id="3" name="Subtitle 2">
            <a:extLst>
              <a:ext uri="{FF2B5EF4-FFF2-40B4-BE49-F238E27FC236}">
                <a16:creationId xmlns:a16="http://schemas.microsoft.com/office/drawing/2014/main" id="{8F9F3DFD-7071-5588-CC66-C2C6E61AE145}"/>
              </a:ext>
            </a:extLst>
          </p:cNvPr>
          <p:cNvSpPr>
            <a:spLocks noGrp="1"/>
          </p:cNvSpPr>
          <p:nvPr>
            <p:ph type="subTitle" idx="1" hasCustomPrompt="1"/>
          </p:nvPr>
        </p:nvSpPr>
        <p:spPr>
          <a:xfrm>
            <a:off x="914400" y="5583205"/>
            <a:ext cx="5486400" cy="655915"/>
          </a:xfrm>
        </p:spPr>
        <p:txBody>
          <a:bodyPr/>
          <a:lstStyle>
            <a:lvl1pPr marL="0" indent="0" algn="ctr">
              <a:buNone/>
              <a:defRPr sz="1440">
                <a:solidFill>
                  <a:schemeClr val="accent3"/>
                </a:solidFill>
              </a:defRPr>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Subtitle / Date of presentation</a:t>
            </a:r>
          </a:p>
        </p:txBody>
      </p:sp>
      <p:sp>
        <p:nvSpPr>
          <p:cNvPr id="4" name="Date Placeholder 3">
            <a:extLst>
              <a:ext uri="{FF2B5EF4-FFF2-40B4-BE49-F238E27FC236}">
                <a16:creationId xmlns:a16="http://schemas.microsoft.com/office/drawing/2014/main" id="{9F3E88E1-5A55-2C68-8259-48A9FBF23413}"/>
              </a:ext>
            </a:extLst>
          </p:cNvPr>
          <p:cNvSpPr>
            <a:spLocks noGrp="1"/>
          </p:cNvSpPr>
          <p:nvPr>
            <p:ph type="dt" sz="half" idx="10"/>
          </p:nvPr>
        </p:nvSpPr>
        <p:spPr/>
        <p:txBody>
          <a:bodyPr/>
          <a:lstStyle/>
          <a:p>
            <a:fld id="{E0A27E2F-D90A-48EA-A9AD-E7F2A46188D5}" type="datetime1">
              <a:rPr lang="en-US" smtClean="0"/>
              <a:t>2/4/2025</a:t>
            </a:fld>
            <a:endParaRPr lang="en-US"/>
          </a:p>
        </p:txBody>
      </p:sp>
      <p:sp>
        <p:nvSpPr>
          <p:cNvPr id="5" name="Footer Placeholder 4">
            <a:extLst>
              <a:ext uri="{FF2B5EF4-FFF2-40B4-BE49-F238E27FC236}">
                <a16:creationId xmlns:a16="http://schemas.microsoft.com/office/drawing/2014/main" id="{BF22E630-7834-1EAE-E33C-820132F9B0FB}"/>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5E04BB-8D0A-F739-8585-77C50152BE23}"/>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14" name="Text Placeholder 13">
            <a:extLst>
              <a:ext uri="{FF2B5EF4-FFF2-40B4-BE49-F238E27FC236}">
                <a16:creationId xmlns:a16="http://schemas.microsoft.com/office/drawing/2014/main" id="{7EFEB259-456A-E64B-FD19-EA66506DA61B}"/>
              </a:ext>
            </a:extLst>
          </p:cNvPr>
          <p:cNvSpPr>
            <a:spLocks noGrp="1"/>
          </p:cNvSpPr>
          <p:nvPr>
            <p:ph type="body" sz="quarter" idx="13" hasCustomPrompt="1"/>
          </p:nvPr>
        </p:nvSpPr>
        <p:spPr>
          <a:xfrm>
            <a:off x="914400" y="7052569"/>
            <a:ext cx="5486399" cy="655915"/>
          </a:xfrm>
        </p:spPr>
        <p:txBody>
          <a:bodyPr>
            <a:normAutofit/>
          </a:bodyPr>
          <a:lstStyle>
            <a:lvl1pPr algn="ctr">
              <a:defRPr sz="1320" b="1"/>
            </a:lvl1pPr>
          </a:lstStyle>
          <a:p>
            <a:pPr lvl="0"/>
            <a:r>
              <a:rPr lang="en-US"/>
              <a:t>Date, presenter names, or delete this</a:t>
            </a:r>
          </a:p>
        </p:txBody>
      </p:sp>
    </p:spTree>
    <p:extLst>
      <p:ext uri="{BB962C8B-B14F-4D97-AF65-F5344CB8AC3E}">
        <p14:creationId xmlns:p14="http://schemas.microsoft.com/office/powerpoint/2010/main" val="895933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7567-296C-688B-7C4D-50F553FF16E9}"/>
              </a:ext>
            </a:extLst>
          </p:cNvPr>
          <p:cNvSpPr>
            <a:spLocks noGrp="1"/>
          </p:cNvSpPr>
          <p:nvPr>
            <p:ph type="title" hasCustomPrompt="1"/>
          </p:nvPr>
        </p:nvSpPr>
        <p:spPr/>
        <p:txBody>
          <a:bodyPr/>
          <a:lstStyle/>
          <a:p>
            <a:r>
              <a:rPr lang="en-US"/>
              <a:t>Slide Title</a:t>
            </a:r>
          </a:p>
        </p:txBody>
      </p:sp>
      <p:sp>
        <p:nvSpPr>
          <p:cNvPr id="3" name="Content Placeholder 2">
            <a:extLst>
              <a:ext uri="{FF2B5EF4-FFF2-40B4-BE49-F238E27FC236}">
                <a16:creationId xmlns:a16="http://schemas.microsoft.com/office/drawing/2014/main" id="{5CBF7797-A798-4F54-8CDD-2AC539A561F9}"/>
              </a:ext>
            </a:extLst>
          </p:cNvPr>
          <p:cNvSpPr>
            <a:spLocks noGrp="1"/>
          </p:cNvSpPr>
          <p:nvPr>
            <p:ph idx="1" hasCustomPrompt="1"/>
          </p:nvPr>
        </p:nvSpPr>
        <p:spPr/>
        <p:txBody>
          <a:body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7B4CB-3376-C32E-1996-3B8F404431B8}"/>
              </a:ext>
            </a:extLst>
          </p:cNvPr>
          <p:cNvSpPr>
            <a:spLocks noGrp="1"/>
          </p:cNvSpPr>
          <p:nvPr>
            <p:ph type="dt" sz="half" idx="10"/>
          </p:nvPr>
        </p:nvSpPr>
        <p:spPr/>
        <p:txBody>
          <a:bodyPr/>
          <a:lstStyle/>
          <a:p>
            <a:fld id="{34599B23-6850-4570-BB5F-A3BB2718A68F}" type="datetime1">
              <a:rPr lang="en-US" smtClean="0"/>
              <a:t>2/4/2025</a:t>
            </a:fld>
            <a:endParaRPr lang="en-US"/>
          </a:p>
        </p:txBody>
      </p:sp>
      <p:sp>
        <p:nvSpPr>
          <p:cNvPr id="5" name="Footer Placeholder 4">
            <a:extLst>
              <a:ext uri="{FF2B5EF4-FFF2-40B4-BE49-F238E27FC236}">
                <a16:creationId xmlns:a16="http://schemas.microsoft.com/office/drawing/2014/main" id="{D29606C8-C17E-DCF8-2CEC-0AB0DCF601E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5E2F0-1ED3-990B-8BBD-E5731DB5CC4D}"/>
              </a:ext>
            </a:extLst>
          </p:cNvPr>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2679772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and sl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7567-296C-688B-7C4D-50F553FF16E9}"/>
              </a:ext>
            </a:extLst>
          </p:cNvPr>
          <p:cNvSpPr>
            <a:spLocks noGrp="1"/>
          </p:cNvSpPr>
          <p:nvPr>
            <p:ph type="title" hasCustomPrompt="1"/>
          </p:nvPr>
        </p:nvSpPr>
        <p:spPr>
          <a:xfrm>
            <a:off x="3177094" y="1048028"/>
            <a:ext cx="3758431" cy="1108813"/>
          </a:xfrm>
        </p:spPr>
        <p:txBody>
          <a:bodyPr/>
          <a:lstStyle/>
          <a:p>
            <a:r>
              <a:rPr lang="en-US"/>
              <a:t>Slide Title</a:t>
            </a:r>
          </a:p>
        </p:txBody>
      </p:sp>
      <p:sp>
        <p:nvSpPr>
          <p:cNvPr id="3" name="Content Placeholder 2">
            <a:extLst>
              <a:ext uri="{FF2B5EF4-FFF2-40B4-BE49-F238E27FC236}">
                <a16:creationId xmlns:a16="http://schemas.microsoft.com/office/drawing/2014/main" id="{5CBF7797-A798-4F54-8CDD-2AC539A561F9}"/>
              </a:ext>
            </a:extLst>
          </p:cNvPr>
          <p:cNvSpPr>
            <a:spLocks noGrp="1"/>
          </p:cNvSpPr>
          <p:nvPr>
            <p:ph idx="1" hasCustomPrompt="1"/>
          </p:nvPr>
        </p:nvSpPr>
        <p:spPr>
          <a:xfrm>
            <a:off x="3177094" y="2152183"/>
            <a:ext cx="3758431" cy="6710257"/>
          </a:xfrm>
        </p:spPr>
        <p:txBody>
          <a:bodyPr/>
          <a:lstStyle/>
          <a:p>
            <a:pPr lvl="0"/>
            <a:r>
              <a:rPr lang="en-US"/>
              <a:t>Slide content</a:t>
            </a:r>
          </a:p>
        </p:txBody>
      </p:sp>
      <p:sp>
        <p:nvSpPr>
          <p:cNvPr id="4" name="Date Placeholder 3">
            <a:extLst>
              <a:ext uri="{FF2B5EF4-FFF2-40B4-BE49-F238E27FC236}">
                <a16:creationId xmlns:a16="http://schemas.microsoft.com/office/drawing/2014/main" id="{D497B4CB-3376-C32E-1996-3B8F404431B8}"/>
              </a:ext>
            </a:extLst>
          </p:cNvPr>
          <p:cNvSpPr>
            <a:spLocks noGrp="1"/>
          </p:cNvSpPr>
          <p:nvPr>
            <p:ph type="dt" sz="half" idx="10"/>
          </p:nvPr>
        </p:nvSpPr>
        <p:spPr/>
        <p:txBody>
          <a:bodyPr/>
          <a:lstStyle/>
          <a:p>
            <a:fld id="{0910A68A-E4D1-4197-A160-1AFEE19DA478}" type="datetime1">
              <a:rPr lang="en-US" smtClean="0"/>
              <a:t>2/4/2025</a:t>
            </a:fld>
            <a:endParaRPr lang="en-US"/>
          </a:p>
        </p:txBody>
      </p:sp>
      <p:sp>
        <p:nvSpPr>
          <p:cNvPr id="5" name="Footer Placeholder 4">
            <a:extLst>
              <a:ext uri="{FF2B5EF4-FFF2-40B4-BE49-F238E27FC236}">
                <a16:creationId xmlns:a16="http://schemas.microsoft.com/office/drawing/2014/main" id="{D29606C8-C17E-DCF8-2CEC-0AB0DCF601E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5E2F0-1ED3-990B-8BBD-E5731DB5CC4D}"/>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10" name="Rectangle 9">
            <a:extLst>
              <a:ext uri="{FF2B5EF4-FFF2-40B4-BE49-F238E27FC236}">
                <a16:creationId xmlns:a16="http://schemas.microsoft.com/office/drawing/2014/main" id="{E35A4401-5180-C3CC-411C-77852D81BA57}"/>
              </a:ext>
            </a:extLst>
          </p:cNvPr>
          <p:cNvSpPr/>
          <p:nvPr/>
        </p:nvSpPr>
        <p:spPr>
          <a:xfrm>
            <a:off x="25842" y="0"/>
            <a:ext cx="295898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80"/>
          </a:p>
        </p:txBody>
      </p:sp>
      <p:sp>
        <p:nvSpPr>
          <p:cNvPr id="9" name="Picture Placeholder 8">
            <a:extLst>
              <a:ext uri="{FF2B5EF4-FFF2-40B4-BE49-F238E27FC236}">
                <a16:creationId xmlns:a16="http://schemas.microsoft.com/office/drawing/2014/main" id="{B760B0E9-4488-F7A1-E840-81CFDB8D3105}"/>
              </a:ext>
            </a:extLst>
          </p:cNvPr>
          <p:cNvSpPr>
            <a:spLocks noGrp="1"/>
          </p:cNvSpPr>
          <p:nvPr>
            <p:ph type="pic" sz="quarter" idx="13" hasCustomPrompt="1"/>
          </p:nvPr>
        </p:nvSpPr>
        <p:spPr>
          <a:xfrm>
            <a:off x="0" y="0"/>
            <a:ext cx="2904173" cy="10058400"/>
          </a:xfrm>
        </p:spPr>
        <p:txBody>
          <a:bodyPr/>
          <a:lstStyle/>
          <a:p>
            <a:r>
              <a:rPr lang="en-US"/>
              <a:t>Double-click to add a photo</a:t>
            </a:r>
          </a:p>
        </p:txBody>
      </p:sp>
      <p:sp>
        <p:nvSpPr>
          <p:cNvPr id="11" name="Rectangle 10">
            <a:extLst>
              <a:ext uri="{FF2B5EF4-FFF2-40B4-BE49-F238E27FC236}">
                <a16:creationId xmlns:a16="http://schemas.microsoft.com/office/drawing/2014/main" id="{3D4CD565-9BCF-6EC3-9850-A20B1235ABF4}"/>
              </a:ext>
            </a:extLst>
          </p:cNvPr>
          <p:cNvSpPr/>
          <p:nvPr/>
        </p:nvSpPr>
        <p:spPr>
          <a:xfrm>
            <a:off x="3229209" y="1"/>
            <a:ext cx="825367" cy="1694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80"/>
          </a:p>
        </p:txBody>
      </p:sp>
    </p:spTree>
    <p:extLst>
      <p:ext uri="{BB962C8B-B14F-4D97-AF65-F5344CB8AC3E}">
        <p14:creationId xmlns:p14="http://schemas.microsoft.com/office/powerpoint/2010/main" val="113150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7567-296C-688B-7C4D-50F553FF16E9}"/>
              </a:ext>
            </a:extLst>
          </p:cNvPr>
          <p:cNvSpPr>
            <a:spLocks noGrp="1"/>
          </p:cNvSpPr>
          <p:nvPr>
            <p:ph type="title" hasCustomPrompt="1"/>
          </p:nvPr>
        </p:nvSpPr>
        <p:spPr/>
        <p:txBody>
          <a:bodyPr/>
          <a:lstStyle/>
          <a:p>
            <a:r>
              <a:rPr lang="en-US"/>
              <a:t>Slide Title</a:t>
            </a:r>
          </a:p>
        </p:txBody>
      </p:sp>
      <p:sp>
        <p:nvSpPr>
          <p:cNvPr id="3" name="Content Placeholder 2">
            <a:extLst>
              <a:ext uri="{FF2B5EF4-FFF2-40B4-BE49-F238E27FC236}">
                <a16:creationId xmlns:a16="http://schemas.microsoft.com/office/drawing/2014/main" id="{5CBF7797-A798-4F54-8CDD-2AC539A561F9}"/>
              </a:ext>
            </a:extLst>
          </p:cNvPr>
          <p:cNvSpPr>
            <a:spLocks noGrp="1"/>
          </p:cNvSpPr>
          <p:nvPr>
            <p:ph idx="1" hasCustomPrompt="1"/>
          </p:nvPr>
        </p:nvSpPr>
        <p:spPr/>
        <p:txBody>
          <a:body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7B4CB-3376-C32E-1996-3B8F404431B8}"/>
              </a:ext>
            </a:extLst>
          </p:cNvPr>
          <p:cNvSpPr>
            <a:spLocks noGrp="1"/>
          </p:cNvSpPr>
          <p:nvPr>
            <p:ph type="dt" sz="half" idx="10"/>
          </p:nvPr>
        </p:nvSpPr>
        <p:spPr/>
        <p:txBody>
          <a:bodyPr/>
          <a:lstStyle/>
          <a:p>
            <a:fld id="{E1C81028-FB22-44FD-88EB-5692A289D220}" type="datetime1">
              <a:rPr lang="en-US" smtClean="0"/>
              <a:t>2/4/2025</a:t>
            </a:fld>
            <a:endParaRPr lang="en-US"/>
          </a:p>
        </p:txBody>
      </p:sp>
      <p:sp>
        <p:nvSpPr>
          <p:cNvPr id="5" name="Footer Placeholder 4">
            <a:extLst>
              <a:ext uri="{FF2B5EF4-FFF2-40B4-BE49-F238E27FC236}">
                <a16:creationId xmlns:a16="http://schemas.microsoft.com/office/drawing/2014/main" id="{D29606C8-C17E-DCF8-2CEC-0AB0DCF601E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5E2F0-1ED3-990B-8BBD-E5731DB5CC4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pic>
        <p:nvPicPr>
          <p:cNvPr id="8" name="Picture 7" descr="Logo&#10;&#10;Description automatically generated">
            <a:extLst>
              <a:ext uri="{FF2B5EF4-FFF2-40B4-BE49-F238E27FC236}">
                <a16:creationId xmlns:a16="http://schemas.microsoft.com/office/drawing/2014/main" id="{9F780125-7E87-0C28-C852-4BAF0C5D56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53" y="9475502"/>
            <a:ext cx="474847" cy="376776"/>
          </a:xfrm>
          <a:prstGeom prst="rect">
            <a:avLst/>
          </a:prstGeom>
        </p:spPr>
      </p:pic>
    </p:spTree>
    <p:extLst>
      <p:ext uri="{BB962C8B-B14F-4D97-AF65-F5344CB8AC3E}">
        <p14:creationId xmlns:p14="http://schemas.microsoft.com/office/powerpoint/2010/main" val="43043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389EF8-6B03-DF8E-149D-F3E8C693FBD1}"/>
              </a:ext>
            </a:extLst>
          </p:cNvPr>
          <p:cNvSpPr>
            <a:spLocks noGrp="1"/>
          </p:cNvSpPr>
          <p:nvPr>
            <p:ph type="dt" sz="half" idx="10"/>
          </p:nvPr>
        </p:nvSpPr>
        <p:spPr/>
        <p:txBody>
          <a:bodyPr/>
          <a:lstStyle/>
          <a:p>
            <a:fld id="{81F1D53B-0E9B-4F54-B18B-5A4DBFB65B5D}" type="datetime1">
              <a:rPr lang="en-US" smtClean="0"/>
              <a:t>2/4/2025</a:t>
            </a:fld>
            <a:endParaRPr lang="en-US"/>
          </a:p>
        </p:txBody>
      </p:sp>
      <p:sp>
        <p:nvSpPr>
          <p:cNvPr id="5" name="Footer Placeholder 4">
            <a:extLst>
              <a:ext uri="{FF2B5EF4-FFF2-40B4-BE49-F238E27FC236}">
                <a16:creationId xmlns:a16="http://schemas.microsoft.com/office/drawing/2014/main" id="{7F5A1566-F60B-D737-EBB6-D74B02DC9565}"/>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EE6B36-0C90-FD3C-C497-F0CC3E0D5D7F}"/>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7" name="Rectangle 6">
            <a:extLst>
              <a:ext uri="{FF2B5EF4-FFF2-40B4-BE49-F238E27FC236}">
                <a16:creationId xmlns:a16="http://schemas.microsoft.com/office/drawing/2014/main" id="{7439CC93-5744-3B91-AAAC-B3AC7E6773E3}"/>
              </a:ext>
            </a:extLst>
          </p:cNvPr>
          <p:cNvSpPr/>
          <p:nvPr/>
        </p:nvSpPr>
        <p:spPr>
          <a:xfrm>
            <a:off x="0" y="3635807"/>
            <a:ext cx="7315200" cy="28706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p>
        </p:txBody>
      </p:sp>
      <p:sp>
        <p:nvSpPr>
          <p:cNvPr id="10" name="Text Placeholder 9">
            <a:extLst>
              <a:ext uri="{FF2B5EF4-FFF2-40B4-BE49-F238E27FC236}">
                <a16:creationId xmlns:a16="http://schemas.microsoft.com/office/drawing/2014/main" id="{ECE74988-C28F-89E5-F079-E1D9005B4F64}"/>
              </a:ext>
            </a:extLst>
          </p:cNvPr>
          <p:cNvSpPr>
            <a:spLocks noGrp="1"/>
          </p:cNvSpPr>
          <p:nvPr>
            <p:ph type="body" sz="quarter" idx="13" hasCustomPrompt="1"/>
          </p:nvPr>
        </p:nvSpPr>
        <p:spPr>
          <a:xfrm>
            <a:off x="502920" y="4314907"/>
            <a:ext cx="6172200" cy="712268"/>
          </a:xfrm>
        </p:spPr>
        <p:txBody>
          <a:bodyPr>
            <a:normAutofit/>
          </a:bodyPr>
          <a:lstStyle>
            <a:lvl1pPr>
              <a:defRPr sz="1920" b="1">
                <a:solidFill>
                  <a:schemeClr val="bg1"/>
                </a:solidFill>
              </a:defRPr>
            </a:lvl1pPr>
          </a:lstStyle>
          <a:p>
            <a:pPr lvl="0"/>
            <a:r>
              <a:rPr lang="en-US"/>
              <a:t>Slide Title (or Presenter’s Name)</a:t>
            </a:r>
          </a:p>
        </p:txBody>
      </p:sp>
      <p:sp>
        <p:nvSpPr>
          <p:cNvPr id="11" name="Text Placeholder 9">
            <a:extLst>
              <a:ext uri="{FF2B5EF4-FFF2-40B4-BE49-F238E27FC236}">
                <a16:creationId xmlns:a16="http://schemas.microsoft.com/office/drawing/2014/main" id="{C6340DF2-2AD2-9100-62C4-A1DCB2C0DAB8}"/>
              </a:ext>
            </a:extLst>
          </p:cNvPr>
          <p:cNvSpPr>
            <a:spLocks noGrp="1"/>
          </p:cNvSpPr>
          <p:nvPr>
            <p:ph type="body" sz="quarter" idx="14" hasCustomPrompt="1"/>
          </p:nvPr>
        </p:nvSpPr>
        <p:spPr>
          <a:xfrm>
            <a:off x="504909" y="5027175"/>
            <a:ext cx="6172200" cy="712268"/>
          </a:xfrm>
        </p:spPr>
        <p:txBody>
          <a:bodyPr>
            <a:normAutofit/>
          </a:bodyPr>
          <a:lstStyle>
            <a:lvl1pPr>
              <a:defRPr sz="1920" b="0">
                <a:solidFill>
                  <a:schemeClr val="bg1"/>
                </a:solidFill>
              </a:defRPr>
            </a:lvl1pPr>
          </a:lstStyle>
          <a:p>
            <a:pPr lvl="0"/>
            <a:r>
              <a:rPr lang="en-US"/>
              <a:t>Slide subtitle (or presenter’s title/organization)</a:t>
            </a:r>
          </a:p>
        </p:txBody>
      </p:sp>
    </p:spTree>
    <p:extLst>
      <p:ext uri="{BB962C8B-B14F-4D97-AF65-F5344CB8AC3E}">
        <p14:creationId xmlns:p14="http://schemas.microsoft.com/office/powerpoint/2010/main" val="161109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itle and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3108960"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F4E72-3870-7256-5E70-69560C80545E}"/>
              </a:ext>
            </a:extLst>
          </p:cNvPr>
          <p:cNvSpPr>
            <a:spLocks noGrp="1"/>
          </p:cNvSpPr>
          <p:nvPr>
            <p:ph sz="half" idx="2" hasCustomPrompt="1"/>
          </p:nvPr>
        </p:nvSpPr>
        <p:spPr>
          <a:xfrm>
            <a:off x="3703320" y="2677584"/>
            <a:ext cx="3108960" cy="6381962"/>
          </a:xfrm>
        </p:spPr>
        <p:txBody>
          <a:body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55C9C33B-954F-4369-96C6-59532352E357}" type="datetime1">
              <a:rPr lang="en-US" smtClean="0"/>
              <a:t>2/4/2025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193615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hree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969422B0-E212-4E42-8747-0FC39D204C45}" type="datetime1">
              <a:rPr lang="en-US" smtClean="0"/>
              <a:t>2/4/2025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11" name="Content Placeholder 2">
            <a:extLst>
              <a:ext uri="{FF2B5EF4-FFF2-40B4-BE49-F238E27FC236}">
                <a16:creationId xmlns:a16="http://schemas.microsoft.com/office/drawing/2014/main" id="{9CC4CDF6-3F4C-D0FE-7E3B-158BD8BDA9B9}"/>
              </a:ext>
            </a:extLst>
          </p:cNvPr>
          <p:cNvSpPr>
            <a:spLocks noGrp="1"/>
          </p:cNvSpPr>
          <p:nvPr>
            <p:ph sz="half" idx="13" hasCustomPrompt="1"/>
          </p:nvPr>
        </p:nvSpPr>
        <p:spPr>
          <a:xfrm>
            <a:off x="2662693" y="2667868"/>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49637E2B-9D47-BD4B-C311-335FA4A3F0E3}"/>
              </a:ext>
            </a:extLst>
          </p:cNvPr>
          <p:cNvSpPr>
            <a:spLocks noGrp="1"/>
          </p:cNvSpPr>
          <p:nvPr>
            <p:ph sz="half" idx="14" hasCustomPrompt="1"/>
          </p:nvPr>
        </p:nvSpPr>
        <p:spPr>
          <a:xfrm>
            <a:off x="4822466" y="2667868"/>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847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four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1" y="2677584"/>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64F5E1E6-A50B-432F-9789-CE87578CCB00}" type="datetime1">
              <a:rPr lang="en-US" smtClean="0"/>
              <a:t>2/4/2025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15" name="Content Placeholder 2">
            <a:extLst>
              <a:ext uri="{FF2B5EF4-FFF2-40B4-BE49-F238E27FC236}">
                <a16:creationId xmlns:a16="http://schemas.microsoft.com/office/drawing/2014/main" id="{D5F3F283-DE41-8A64-A6C3-E37C239ACC0D}"/>
              </a:ext>
            </a:extLst>
          </p:cNvPr>
          <p:cNvSpPr>
            <a:spLocks noGrp="1"/>
          </p:cNvSpPr>
          <p:nvPr>
            <p:ph sz="half" idx="13" hasCustomPrompt="1"/>
          </p:nvPr>
        </p:nvSpPr>
        <p:spPr>
          <a:xfrm>
            <a:off x="2091194" y="2667868"/>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ABB7F53-2709-4DF0-7E5D-C089CC44D455}"/>
              </a:ext>
            </a:extLst>
          </p:cNvPr>
          <p:cNvSpPr>
            <a:spLocks noGrp="1"/>
          </p:cNvSpPr>
          <p:nvPr>
            <p:ph sz="half" idx="14" hasCustomPrompt="1"/>
          </p:nvPr>
        </p:nvSpPr>
        <p:spPr>
          <a:xfrm>
            <a:off x="3679467" y="2667868"/>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FBB8C4E5-2286-EC38-2899-81559387D4D6}"/>
              </a:ext>
            </a:extLst>
          </p:cNvPr>
          <p:cNvSpPr>
            <a:spLocks noGrp="1"/>
          </p:cNvSpPr>
          <p:nvPr>
            <p:ph sz="half" idx="15" hasCustomPrompt="1"/>
          </p:nvPr>
        </p:nvSpPr>
        <p:spPr>
          <a:xfrm>
            <a:off x="5267740" y="2658153"/>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498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2 content areas w/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3108960"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F4E72-3870-7256-5E70-69560C80545E}"/>
              </a:ext>
            </a:extLst>
          </p:cNvPr>
          <p:cNvSpPr>
            <a:spLocks noGrp="1"/>
          </p:cNvSpPr>
          <p:nvPr>
            <p:ph sz="half" idx="2" hasCustomPrompt="1"/>
          </p:nvPr>
        </p:nvSpPr>
        <p:spPr>
          <a:xfrm>
            <a:off x="3703320" y="2677584"/>
            <a:ext cx="3108960" cy="6381962"/>
          </a:xfrm>
        </p:spPr>
        <p:txBody>
          <a:body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5E488087-F43A-4F18-835B-777FE3004A95}" type="datetime1">
              <a:rPr lang="en-US" smtClean="0"/>
              <a:t>2/4/2025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9" name="Picture Placeholder 8">
            <a:extLst>
              <a:ext uri="{FF2B5EF4-FFF2-40B4-BE49-F238E27FC236}">
                <a16:creationId xmlns:a16="http://schemas.microsoft.com/office/drawing/2014/main" id="{F42FDEFD-E470-3CC1-D67C-697E4D9F9882}"/>
              </a:ext>
            </a:extLst>
          </p:cNvPr>
          <p:cNvSpPr>
            <a:spLocks noGrp="1"/>
          </p:cNvSpPr>
          <p:nvPr>
            <p:ph type="pic" sz="quarter" idx="13" hasCustomPrompt="1"/>
          </p:nvPr>
        </p:nvSpPr>
        <p:spPr>
          <a:xfrm>
            <a:off x="502920" y="8652087"/>
            <a:ext cx="3108960" cy="535517"/>
          </a:xfrm>
        </p:spPr>
        <p:txBody>
          <a:bodyPr>
            <a:normAutofit/>
          </a:bodyPr>
          <a:lstStyle>
            <a:lvl1pPr>
              <a:defRPr sz="960" i="1"/>
            </a:lvl1pPr>
          </a:lstStyle>
          <a:p>
            <a:r>
              <a:rPr lang="en-US"/>
              <a:t>Photo or chart caption</a:t>
            </a:r>
          </a:p>
        </p:txBody>
      </p:sp>
      <p:sp>
        <p:nvSpPr>
          <p:cNvPr id="10" name="Picture Placeholder 8">
            <a:extLst>
              <a:ext uri="{FF2B5EF4-FFF2-40B4-BE49-F238E27FC236}">
                <a16:creationId xmlns:a16="http://schemas.microsoft.com/office/drawing/2014/main" id="{C6AC48F6-4B6A-12A6-853B-937D463051BA}"/>
              </a:ext>
            </a:extLst>
          </p:cNvPr>
          <p:cNvSpPr>
            <a:spLocks noGrp="1"/>
          </p:cNvSpPr>
          <p:nvPr>
            <p:ph type="pic" sz="quarter" idx="14" hasCustomPrompt="1"/>
          </p:nvPr>
        </p:nvSpPr>
        <p:spPr>
          <a:xfrm>
            <a:off x="3703320" y="8652087"/>
            <a:ext cx="3108960" cy="535517"/>
          </a:xfrm>
        </p:spPr>
        <p:txBody>
          <a:bodyPr>
            <a:normAutofit/>
          </a:bodyPr>
          <a:lstStyle>
            <a:lvl1pPr>
              <a:defRPr sz="960" i="1"/>
            </a:lvl1pPr>
          </a:lstStyle>
          <a:p>
            <a:r>
              <a:rPr lang="en-US"/>
              <a:t>Photo or chart caption</a:t>
            </a:r>
          </a:p>
        </p:txBody>
      </p:sp>
    </p:spTree>
    <p:extLst>
      <p:ext uri="{BB962C8B-B14F-4D97-AF65-F5344CB8AC3E}">
        <p14:creationId xmlns:p14="http://schemas.microsoft.com/office/powerpoint/2010/main" val="3292342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for photo collage layout</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8124798F-2FC2-49C9-A90D-9FB508750FDC}" type="datetime1">
              <a:rPr lang="en-US" smtClean="0"/>
              <a:t>2/4/2025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9" name="Picture Placeholder 8">
            <a:extLst>
              <a:ext uri="{FF2B5EF4-FFF2-40B4-BE49-F238E27FC236}">
                <a16:creationId xmlns:a16="http://schemas.microsoft.com/office/drawing/2014/main" id="{1D76B3F5-49C2-242D-E372-FB066547CDF2}"/>
              </a:ext>
            </a:extLst>
          </p:cNvPr>
          <p:cNvSpPr>
            <a:spLocks noGrp="1"/>
          </p:cNvSpPr>
          <p:nvPr>
            <p:ph type="pic" sz="quarter" idx="13" hasCustomPrompt="1"/>
          </p:nvPr>
        </p:nvSpPr>
        <p:spPr>
          <a:xfrm>
            <a:off x="502921" y="2435438"/>
            <a:ext cx="1840727" cy="2959312"/>
          </a:xfrm>
        </p:spPr>
        <p:txBody>
          <a:bodyPr/>
          <a:lstStyle/>
          <a:p>
            <a:r>
              <a:rPr lang="en-US"/>
              <a:t>Click icon to add photo</a:t>
            </a:r>
          </a:p>
        </p:txBody>
      </p:sp>
      <p:sp>
        <p:nvSpPr>
          <p:cNvPr id="10" name="Picture Placeholder 8">
            <a:extLst>
              <a:ext uri="{FF2B5EF4-FFF2-40B4-BE49-F238E27FC236}">
                <a16:creationId xmlns:a16="http://schemas.microsoft.com/office/drawing/2014/main" id="{B9B1DFD8-F3D2-6797-50D2-E8D3E783AE0B}"/>
              </a:ext>
            </a:extLst>
          </p:cNvPr>
          <p:cNvSpPr>
            <a:spLocks noGrp="1"/>
          </p:cNvSpPr>
          <p:nvPr>
            <p:ph type="pic" sz="quarter" idx="14" hasCustomPrompt="1"/>
          </p:nvPr>
        </p:nvSpPr>
        <p:spPr>
          <a:xfrm>
            <a:off x="2484784" y="2435436"/>
            <a:ext cx="2357561" cy="2959312"/>
          </a:xfrm>
        </p:spPr>
        <p:txBody>
          <a:bodyPr/>
          <a:lstStyle/>
          <a:p>
            <a:r>
              <a:rPr lang="en-US"/>
              <a:t>Click icon to add photo</a:t>
            </a:r>
          </a:p>
          <a:p>
            <a:endParaRPr lang="en-US"/>
          </a:p>
        </p:txBody>
      </p:sp>
      <p:sp>
        <p:nvSpPr>
          <p:cNvPr id="11" name="Picture Placeholder 8">
            <a:extLst>
              <a:ext uri="{FF2B5EF4-FFF2-40B4-BE49-F238E27FC236}">
                <a16:creationId xmlns:a16="http://schemas.microsoft.com/office/drawing/2014/main" id="{54AAC92D-7553-E12F-BE1E-19BEC28624A1}"/>
              </a:ext>
            </a:extLst>
          </p:cNvPr>
          <p:cNvSpPr>
            <a:spLocks noGrp="1"/>
          </p:cNvSpPr>
          <p:nvPr>
            <p:ph type="pic" sz="quarter" idx="15" hasCustomPrompt="1"/>
          </p:nvPr>
        </p:nvSpPr>
        <p:spPr>
          <a:xfrm>
            <a:off x="4971554" y="2435435"/>
            <a:ext cx="1840727" cy="2959312"/>
          </a:xfrm>
        </p:spPr>
        <p:txBody>
          <a:bodyPr/>
          <a:lstStyle/>
          <a:p>
            <a:r>
              <a:rPr lang="en-US"/>
              <a:t>Click icon to add photo</a:t>
            </a:r>
          </a:p>
          <a:p>
            <a:endParaRPr lang="en-US"/>
          </a:p>
        </p:txBody>
      </p:sp>
      <p:sp>
        <p:nvSpPr>
          <p:cNvPr id="12" name="Picture Placeholder 8">
            <a:extLst>
              <a:ext uri="{FF2B5EF4-FFF2-40B4-BE49-F238E27FC236}">
                <a16:creationId xmlns:a16="http://schemas.microsoft.com/office/drawing/2014/main" id="{E38D850E-123F-20FA-98C7-8E6488CA0B2F}"/>
              </a:ext>
            </a:extLst>
          </p:cNvPr>
          <p:cNvSpPr>
            <a:spLocks noGrp="1"/>
          </p:cNvSpPr>
          <p:nvPr>
            <p:ph type="pic" sz="quarter" idx="16" hasCustomPrompt="1"/>
          </p:nvPr>
        </p:nvSpPr>
        <p:spPr>
          <a:xfrm>
            <a:off x="3001617" y="5693891"/>
            <a:ext cx="1840727" cy="2959312"/>
          </a:xfrm>
        </p:spPr>
        <p:txBody>
          <a:bodyPr/>
          <a:lstStyle/>
          <a:p>
            <a:r>
              <a:rPr lang="en-US"/>
              <a:t>Click icon to add photo</a:t>
            </a:r>
          </a:p>
          <a:p>
            <a:endParaRPr lang="en-US"/>
          </a:p>
        </p:txBody>
      </p:sp>
      <p:sp>
        <p:nvSpPr>
          <p:cNvPr id="13" name="Picture Placeholder 8">
            <a:extLst>
              <a:ext uri="{FF2B5EF4-FFF2-40B4-BE49-F238E27FC236}">
                <a16:creationId xmlns:a16="http://schemas.microsoft.com/office/drawing/2014/main" id="{1C140621-9E03-9BA8-A4C7-4A247E1D2FF9}"/>
              </a:ext>
            </a:extLst>
          </p:cNvPr>
          <p:cNvSpPr>
            <a:spLocks noGrp="1"/>
          </p:cNvSpPr>
          <p:nvPr>
            <p:ph type="pic" sz="quarter" idx="17" hasCustomPrompt="1"/>
          </p:nvPr>
        </p:nvSpPr>
        <p:spPr>
          <a:xfrm>
            <a:off x="502921" y="5693890"/>
            <a:ext cx="2357561" cy="2959312"/>
          </a:xfrm>
        </p:spPr>
        <p:txBody>
          <a:bodyPr/>
          <a:lstStyle/>
          <a:p>
            <a:r>
              <a:rPr lang="en-US"/>
              <a:t>Click icon to add photo</a:t>
            </a:r>
          </a:p>
          <a:p>
            <a:endParaRPr lang="en-US"/>
          </a:p>
        </p:txBody>
      </p:sp>
      <p:sp>
        <p:nvSpPr>
          <p:cNvPr id="14" name="Picture Placeholder 8">
            <a:extLst>
              <a:ext uri="{FF2B5EF4-FFF2-40B4-BE49-F238E27FC236}">
                <a16:creationId xmlns:a16="http://schemas.microsoft.com/office/drawing/2014/main" id="{3800D11E-2C6D-CAA9-300E-B149C75C4FCA}"/>
              </a:ext>
            </a:extLst>
          </p:cNvPr>
          <p:cNvSpPr>
            <a:spLocks noGrp="1"/>
          </p:cNvSpPr>
          <p:nvPr>
            <p:ph type="pic" sz="quarter" idx="18" hasCustomPrompt="1"/>
          </p:nvPr>
        </p:nvSpPr>
        <p:spPr>
          <a:xfrm>
            <a:off x="4971553" y="5693888"/>
            <a:ext cx="1840727" cy="2959312"/>
          </a:xfrm>
        </p:spPr>
        <p:txBody>
          <a:bodyPr/>
          <a:lstStyle/>
          <a:p>
            <a:r>
              <a:rPr lang="en-US"/>
              <a:t>Click icon to add photo</a:t>
            </a:r>
          </a:p>
          <a:p>
            <a:endParaRPr lang="en-US"/>
          </a:p>
        </p:txBody>
      </p:sp>
    </p:spTree>
    <p:extLst>
      <p:ext uri="{BB962C8B-B14F-4D97-AF65-F5344CB8AC3E}">
        <p14:creationId xmlns:p14="http://schemas.microsoft.com/office/powerpoint/2010/main" val="2430390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2BE1-23FD-4604-5369-390969431F1C}"/>
              </a:ext>
            </a:extLst>
          </p:cNvPr>
          <p:cNvSpPr>
            <a:spLocks noGrp="1"/>
          </p:cNvSpPr>
          <p:nvPr>
            <p:ph type="title" hasCustomPrompt="1"/>
          </p:nvPr>
        </p:nvSpPr>
        <p:spPr/>
        <p:txBody>
          <a:bodyPr/>
          <a:lstStyle/>
          <a:p>
            <a:r>
              <a:rPr lang="en-US"/>
              <a:t>Insert your slide title here</a:t>
            </a:r>
          </a:p>
        </p:txBody>
      </p:sp>
      <p:sp>
        <p:nvSpPr>
          <p:cNvPr id="3" name="Date Placeholder 2">
            <a:extLst>
              <a:ext uri="{FF2B5EF4-FFF2-40B4-BE49-F238E27FC236}">
                <a16:creationId xmlns:a16="http://schemas.microsoft.com/office/drawing/2014/main" id="{8898E68F-56A9-0A4B-C871-7FFFEB447F14}"/>
              </a:ext>
            </a:extLst>
          </p:cNvPr>
          <p:cNvSpPr>
            <a:spLocks noGrp="1"/>
          </p:cNvSpPr>
          <p:nvPr>
            <p:ph type="dt" sz="half" idx="10"/>
          </p:nvPr>
        </p:nvSpPr>
        <p:spPr/>
        <p:txBody>
          <a:bodyPr/>
          <a:lstStyle/>
          <a:p>
            <a:fld id="{8AD76DC4-829E-4609-8989-9D146414270E}" type="datetime1">
              <a:rPr lang="en-US" smtClean="0"/>
              <a:t>2/4/2025</a:t>
            </a:fld>
            <a:endParaRPr lang="en-US"/>
          </a:p>
        </p:txBody>
      </p:sp>
      <p:sp>
        <p:nvSpPr>
          <p:cNvPr id="4" name="Footer Placeholder 3">
            <a:extLst>
              <a:ext uri="{FF2B5EF4-FFF2-40B4-BE49-F238E27FC236}">
                <a16:creationId xmlns:a16="http://schemas.microsoft.com/office/drawing/2014/main" id="{74566562-30E0-26F4-19A7-63F75D3990F4}"/>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CA98FD-D206-160E-256F-649DFF2D5BAC}"/>
              </a:ext>
            </a:extLst>
          </p:cNvPr>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3771705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C5B8357C-8B5B-4B3A-BAB6-5C9C114A9FB1}" type="datetime1">
              <a:rPr lang="en-US" smtClean="0"/>
              <a:t>2/4/2025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1499904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he Heart of it All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6A8694BC-B6D6-41C4-A1A4-5BD1F2994BBF}" type="datetime1">
              <a:rPr lang="en-US" smtClean="0"/>
              <a:t>2/4/2025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80"/>
          </a:p>
        </p:txBody>
      </p:sp>
      <p:pic>
        <p:nvPicPr>
          <p:cNvPr id="7" name="Picture 6">
            <a:extLst>
              <a:ext uri="{FF2B5EF4-FFF2-40B4-BE49-F238E27FC236}">
                <a16:creationId xmlns:a16="http://schemas.microsoft.com/office/drawing/2014/main" id="{B463C1AF-E3DE-26B8-FDB4-B0B0F4248CB3}"/>
              </a:ext>
            </a:extLst>
          </p:cNvPr>
          <p:cNvPicPr>
            <a:picLocks noChangeAspect="1"/>
          </p:cNvPicPr>
          <p:nvPr/>
        </p:nvPicPr>
        <p:blipFill>
          <a:blip r:embed="rId2"/>
          <a:srcRect/>
          <a:stretch/>
        </p:blipFill>
        <p:spPr>
          <a:xfrm>
            <a:off x="917868" y="1690977"/>
            <a:ext cx="5181280" cy="6011148"/>
          </a:xfrm>
          <a:prstGeom prst="rect">
            <a:avLst/>
          </a:prstGeom>
        </p:spPr>
      </p:pic>
    </p:spTree>
    <p:extLst>
      <p:ext uri="{BB962C8B-B14F-4D97-AF65-F5344CB8AC3E}">
        <p14:creationId xmlns:p14="http://schemas.microsoft.com/office/powerpoint/2010/main" val="27675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Development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927C2922-64FC-45B4-8455-D486A57AACBD}" type="datetime1">
              <a:rPr lang="en-US" smtClean="0"/>
              <a:t>2/4/2025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80"/>
          </a:p>
        </p:txBody>
      </p:sp>
      <p:pic>
        <p:nvPicPr>
          <p:cNvPr id="8" name="Picture 7">
            <a:extLst>
              <a:ext uri="{FF2B5EF4-FFF2-40B4-BE49-F238E27FC236}">
                <a16:creationId xmlns:a16="http://schemas.microsoft.com/office/drawing/2014/main" id="{083F1EE6-5B3B-F55A-CD96-040FEE54662A}"/>
              </a:ext>
            </a:extLst>
          </p:cNvPr>
          <p:cNvPicPr>
            <a:picLocks noChangeAspect="1"/>
          </p:cNvPicPr>
          <p:nvPr/>
        </p:nvPicPr>
        <p:blipFill>
          <a:blip r:embed="rId2"/>
          <a:srcRect/>
          <a:stretch/>
        </p:blipFill>
        <p:spPr>
          <a:xfrm>
            <a:off x="606070" y="2676671"/>
            <a:ext cx="6056363" cy="4065615"/>
          </a:xfrm>
          <a:prstGeom prst="rect">
            <a:avLst/>
          </a:prstGeom>
        </p:spPr>
      </p:pic>
      <p:sp>
        <p:nvSpPr>
          <p:cNvPr id="6" name="TextBox 5">
            <a:extLst>
              <a:ext uri="{FF2B5EF4-FFF2-40B4-BE49-F238E27FC236}">
                <a16:creationId xmlns:a16="http://schemas.microsoft.com/office/drawing/2014/main" id="{25B13C31-E9C8-9E9D-02B6-28E3E55F0BB3}"/>
              </a:ext>
            </a:extLst>
          </p:cNvPr>
          <p:cNvSpPr txBox="1"/>
          <p:nvPr/>
        </p:nvSpPr>
        <p:spPr>
          <a:xfrm>
            <a:off x="3024211" y="6734586"/>
            <a:ext cx="3834904" cy="313932"/>
          </a:xfrm>
          <a:prstGeom prst="rect">
            <a:avLst/>
          </a:prstGeom>
          <a:noFill/>
        </p:spPr>
        <p:txBody>
          <a:bodyPr wrap="square" rtlCol="0">
            <a:spAutoFit/>
          </a:bodyPr>
          <a:lstStyle/>
          <a:p>
            <a:r>
              <a:rPr lang="en-US" sz="1440" b="1">
                <a:solidFill>
                  <a:schemeClr val="tx2"/>
                </a:solidFill>
                <a:latin typeface="Arial" panose="020B0604020202020204" pitchFamily="34" charset="0"/>
                <a:cs typeface="Arial" panose="020B0604020202020204" pitchFamily="34" charset="0"/>
              </a:rPr>
              <a:t>das.ohio.gov</a:t>
            </a:r>
          </a:p>
        </p:txBody>
      </p:sp>
    </p:spTree>
    <p:extLst>
      <p:ext uri="{BB962C8B-B14F-4D97-AF65-F5344CB8AC3E}">
        <p14:creationId xmlns:p14="http://schemas.microsoft.com/office/powerpoint/2010/main" val="171015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hoto and sl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7567-296C-688B-7C4D-50F553FF16E9}"/>
              </a:ext>
            </a:extLst>
          </p:cNvPr>
          <p:cNvSpPr>
            <a:spLocks noGrp="1"/>
          </p:cNvSpPr>
          <p:nvPr>
            <p:ph type="title" hasCustomPrompt="1"/>
          </p:nvPr>
        </p:nvSpPr>
        <p:spPr>
          <a:xfrm>
            <a:off x="3177094" y="1048028"/>
            <a:ext cx="3758431" cy="1108813"/>
          </a:xfrm>
        </p:spPr>
        <p:txBody>
          <a:bodyPr/>
          <a:lstStyle/>
          <a:p>
            <a:r>
              <a:rPr lang="en-US"/>
              <a:t>Slide Title</a:t>
            </a:r>
          </a:p>
        </p:txBody>
      </p:sp>
      <p:sp>
        <p:nvSpPr>
          <p:cNvPr id="3" name="Content Placeholder 2">
            <a:extLst>
              <a:ext uri="{FF2B5EF4-FFF2-40B4-BE49-F238E27FC236}">
                <a16:creationId xmlns:a16="http://schemas.microsoft.com/office/drawing/2014/main" id="{5CBF7797-A798-4F54-8CDD-2AC539A561F9}"/>
              </a:ext>
            </a:extLst>
          </p:cNvPr>
          <p:cNvSpPr>
            <a:spLocks noGrp="1"/>
          </p:cNvSpPr>
          <p:nvPr>
            <p:ph idx="1" hasCustomPrompt="1"/>
          </p:nvPr>
        </p:nvSpPr>
        <p:spPr>
          <a:xfrm>
            <a:off x="3177094" y="2152183"/>
            <a:ext cx="3758431" cy="6710257"/>
          </a:xfrm>
        </p:spPr>
        <p:txBody>
          <a:bodyPr/>
          <a:lstStyle/>
          <a:p>
            <a:pPr lvl="0"/>
            <a:r>
              <a:rPr lang="en-US"/>
              <a:t>Slide content</a:t>
            </a:r>
          </a:p>
        </p:txBody>
      </p:sp>
      <p:sp>
        <p:nvSpPr>
          <p:cNvPr id="4" name="Date Placeholder 3">
            <a:extLst>
              <a:ext uri="{FF2B5EF4-FFF2-40B4-BE49-F238E27FC236}">
                <a16:creationId xmlns:a16="http://schemas.microsoft.com/office/drawing/2014/main" id="{D497B4CB-3376-C32E-1996-3B8F404431B8}"/>
              </a:ext>
            </a:extLst>
          </p:cNvPr>
          <p:cNvSpPr>
            <a:spLocks noGrp="1"/>
          </p:cNvSpPr>
          <p:nvPr>
            <p:ph type="dt" sz="half" idx="10"/>
          </p:nvPr>
        </p:nvSpPr>
        <p:spPr/>
        <p:txBody>
          <a:bodyPr/>
          <a:lstStyle/>
          <a:p>
            <a:fld id="{EE00A2D0-E20F-42DD-A541-3E178B03A497}" type="datetime1">
              <a:rPr lang="en-US" smtClean="0"/>
              <a:t>2/4/2025</a:t>
            </a:fld>
            <a:endParaRPr lang="en-US"/>
          </a:p>
        </p:txBody>
      </p:sp>
      <p:sp>
        <p:nvSpPr>
          <p:cNvPr id="5" name="Footer Placeholder 4">
            <a:extLst>
              <a:ext uri="{FF2B5EF4-FFF2-40B4-BE49-F238E27FC236}">
                <a16:creationId xmlns:a16="http://schemas.microsoft.com/office/drawing/2014/main" id="{D29606C8-C17E-DCF8-2CEC-0AB0DCF601E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5E2F0-1ED3-990B-8BBD-E5731DB5CC4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10" name="Rectangle 9">
            <a:extLst>
              <a:ext uri="{FF2B5EF4-FFF2-40B4-BE49-F238E27FC236}">
                <a16:creationId xmlns:a16="http://schemas.microsoft.com/office/drawing/2014/main" id="{E35A4401-5180-C3CC-411C-77852D81BA57}"/>
              </a:ext>
            </a:extLst>
          </p:cNvPr>
          <p:cNvSpPr/>
          <p:nvPr/>
        </p:nvSpPr>
        <p:spPr>
          <a:xfrm>
            <a:off x="25842" y="0"/>
            <a:ext cx="295898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B760B0E9-4488-F7A1-E840-81CFDB8D3105}"/>
              </a:ext>
            </a:extLst>
          </p:cNvPr>
          <p:cNvSpPr>
            <a:spLocks noGrp="1"/>
          </p:cNvSpPr>
          <p:nvPr>
            <p:ph type="pic" sz="quarter" idx="13" hasCustomPrompt="1"/>
          </p:nvPr>
        </p:nvSpPr>
        <p:spPr>
          <a:xfrm>
            <a:off x="0" y="0"/>
            <a:ext cx="2904173" cy="10058400"/>
          </a:xfrm>
        </p:spPr>
        <p:txBody>
          <a:bodyPr/>
          <a:lstStyle/>
          <a:p>
            <a:r>
              <a:rPr lang="en-US"/>
              <a:t>Double-click to add a photo</a:t>
            </a:r>
          </a:p>
        </p:txBody>
      </p:sp>
      <p:sp>
        <p:nvSpPr>
          <p:cNvPr id="11" name="Rectangle 10">
            <a:extLst>
              <a:ext uri="{FF2B5EF4-FFF2-40B4-BE49-F238E27FC236}">
                <a16:creationId xmlns:a16="http://schemas.microsoft.com/office/drawing/2014/main" id="{3D4CD565-9BCF-6EC3-9850-A20B1235ABF4}"/>
              </a:ext>
            </a:extLst>
          </p:cNvPr>
          <p:cNvSpPr/>
          <p:nvPr/>
        </p:nvSpPr>
        <p:spPr>
          <a:xfrm>
            <a:off x="3229209" y="1"/>
            <a:ext cx="825367" cy="1694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173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hoto: full-scree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52246DD7-4F4A-474E-9DF0-4C24357B8710}" type="datetime1">
              <a:rPr lang="en-US" smtClean="0"/>
              <a:t>2/4/2025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80"/>
          </a:p>
        </p:txBody>
      </p:sp>
      <p:sp>
        <p:nvSpPr>
          <p:cNvPr id="8" name="Picture Placeholder 7">
            <a:extLst>
              <a:ext uri="{FF2B5EF4-FFF2-40B4-BE49-F238E27FC236}">
                <a16:creationId xmlns:a16="http://schemas.microsoft.com/office/drawing/2014/main" id="{8EA0557E-403C-D9BC-12F0-21547A89D02D}"/>
              </a:ext>
            </a:extLst>
          </p:cNvPr>
          <p:cNvSpPr>
            <a:spLocks noGrp="1"/>
          </p:cNvSpPr>
          <p:nvPr>
            <p:ph type="pic" sz="quarter" idx="13" hasCustomPrompt="1"/>
          </p:nvPr>
        </p:nvSpPr>
        <p:spPr>
          <a:xfrm>
            <a:off x="0" y="0"/>
            <a:ext cx="7315200" cy="10058400"/>
          </a:xfrm>
        </p:spPr>
        <p:txBody>
          <a:bodyPr/>
          <a:lstStyle/>
          <a:p>
            <a:r>
              <a:rPr lang="en-US"/>
              <a:t>Double-click center of slide to add a full-screen photo</a:t>
            </a:r>
          </a:p>
        </p:txBody>
      </p:sp>
    </p:spTree>
    <p:extLst>
      <p:ext uri="{BB962C8B-B14F-4D97-AF65-F5344CB8AC3E}">
        <p14:creationId xmlns:p14="http://schemas.microsoft.com/office/powerpoint/2010/main" val="399041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2759-65BF-7B71-E39F-42015C288109}"/>
              </a:ext>
            </a:extLst>
          </p:cNvPr>
          <p:cNvSpPr>
            <a:spLocks noGrp="1"/>
          </p:cNvSpPr>
          <p:nvPr>
            <p:ph type="title"/>
          </p:nvPr>
        </p:nvSpPr>
        <p:spPr>
          <a:xfrm>
            <a:off x="503873" y="670560"/>
            <a:ext cx="2359342" cy="2346960"/>
          </a:xfrm>
        </p:spPr>
        <p:txBody>
          <a:bodyPr anchor="b"/>
          <a:lstStyle>
            <a:lvl1pPr>
              <a:defRPr sz="1920"/>
            </a:lvl1pPr>
          </a:lstStyle>
          <a:p>
            <a:r>
              <a:rPr lang="en-US"/>
              <a:t>Click to edit Master title style</a:t>
            </a:r>
          </a:p>
        </p:txBody>
      </p:sp>
      <p:sp>
        <p:nvSpPr>
          <p:cNvPr id="3" name="Content Placeholder 2">
            <a:extLst>
              <a:ext uri="{FF2B5EF4-FFF2-40B4-BE49-F238E27FC236}">
                <a16:creationId xmlns:a16="http://schemas.microsoft.com/office/drawing/2014/main" id="{4AB8C54E-42F8-DC95-831F-3C108CFF9490}"/>
              </a:ext>
            </a:extLst>
          </p:cNvPr>
          <p:cNvSpPr>
            <a:spLocks noGrp="1"/>
          </p:cNvSpPr>
          <p:nvPr>
            <p:ph idx="1"/>
          </p:nvPr>
        </p:nvSpPr>
        <p:spPr>
          <a:xfrm>
            <a:off x="3109913" y="1448224"/>
            <a:ext cx="3703320" cy="7147983"/>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C89E44-FBD2-BEA1-10D6-2E07F29E417C}"/>
              </a:ext>
            </a:extLst>
          </p:cNvPr>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43779072-6F6D-3314-5E3D-730B2AD4A40E}"/>
              </a:ext>
            </a:extLst>
          </p:cNvPr>
          <p:cNvSpPr>
            <a:spLocks noGrp="1"/>
          </p:cNvSpPr>
          <p:nvPr>
            <p:ph type="dt" sz="half" idx="10"/>
          </p:nvPr>
        </p:nvSpPr>
        <p:spPr/>
        <p:txBody>
          <a:bodyPr/>
          <a:lstStyle/>
          <a:p>
            <a:fld id="{0C2ECAFC-056A-4EF7-8C1D-57E4D86FE280}" type="datetime1">
              <a:rPr lang="en-US" smtClean="0"/>
              <a:t>2/4/2025</a:t>
            </a:fld>
            <a:endParaRPr lang="en-US"/>
          </a:p>
        </p:txBody>
      </p:sp>
      <p:sp>
        <p:nvSpPr>
          <p:cNvPr id="6" name="Footer Placeholder 5">
            <a:extLst>
              <a:ext uri="{FF2B5EF4-FFF2-40B4-BE49-F238E27FC236}">
                <a16:creationId xmlns:a16="http://schemas.microsoft.com/office/drawing/2014/main" id="{D027CA81-665C-DF79-8C32-8E7E40C974E6}"/>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8992B-05EC-65B3-87FF-164A9EED2AAF}"/>
              </a:ext>
            </a:extLst>
          </p:cNvPr>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1382607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C3F7-78DF-6CB1-EDC5-5C0F3B5ED06D}"/>
              </a:ext>
            </a:extLst>
          </p:cNvPr>
          <p:cNvSpPr>
            <a:spLocks noGrp="1"/>
          </p:cNvSpPr>
          <p:nvPr>
            <p:ph type="title" hasCustomPrompt="1"/>
          </p:nvPr>
        </p:nvSpPr>
        <p:spPr>
          <a:xfrm>
            <a:off x="503873" y="327103"/>
            <a:ext cx="2359342" cy="2346960"/>
          </a:xfrm>
        </p:spPr>
        <p:txBody>
          <a:bodyPr anchor="b"/>
          <a:lstStyle>
            <a:lvl1pPr>
              <a:defRPr sz="1920"/>
            </a:lvl1pPr>
          </a:lstStyle>
          <a:p>
            <a:r>
              <a:rPr lang="en-US"/>
              <a:t>A short title can go here if you want </a:t>
            </a:r>
          </a:p>
        </p:txBody>
      </p:sp>
      <p:sp>
        <p:nvSpPr>
          <p:cNvPr id="3" name="Picture Placeholder 2">
            <a:extLst>
              <a:ext uri="{FF2B5EF4-FFF2-40B4-BE49-F238E27FC236}">
                <a16:creationId xmlns:a16="http://schemas.microsoft.com/office/drawing/2014/main" id="{FC1961FF-3CAB-0B1D-60C6-9D6D9261A2CE}"/>
              </a:ext>
            </a:extLst>
          </p:cNvPr>
          <p:cNvSpPr>
            <a:spLocks noGrp="1"/>
          </p:cNvSpPr>
          <p:nvPr>
            <p:ph type="pic" idx="1" hasCustomPrompt="1"/>
          </p:nvPr>
        </p:nvSpPr>
        <p:spPr>
          <a:xfrm>
            <a:off x="3109912" y="1448224"/>
            <a:ext cx="3962191" cy="6647563"/>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Double-click in this box to add a photo</a:t>
            </a:r>
          </a:p>
        </p:txBody>
      </p:sp>
      <p:sp>
        <p:nvSpPr>
          <p:cNvPr id="4" name="Text Placeholder 3">
            <a:extLst>
              <a:ext uri="{FF2B5EF4-FFF2-40B4-BE49-F238E27FC236}">
                <a16:creationId xmlns:a16="http://schemas.microsoft.com/office/drawing/2014/main" id="{7D57C780-101F-5AC0-D7F1-A9296B479C0D}"/>
              </a:ext>
            </a:extLst>
          </p:cNvPr>
          <p:cNvSpPr>
            <a:spLocks noGrp="1"/>
          </p:cNvSpPr>
          <p:nvPr>
            <p:ph type="body" sz="half" idx="2" hasCustomPrompt="1"/>
          </p:nvPr>
        </p:nvSpPr>
        <p:spPr>
          <a:xfrm>
            <a:off x="503873" y="3017522"/>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A small amount of text can go here</a:t>
            </a:r>
          </a:p>
        </p:txBody>
      </p:sp>
      <p:sp>
        <p:nvSpPr>
          <p:cNvPr id="5" name="Date Placeholder 4">
            <a:extLst>
              <a:ext uri="{FF2B5EF4-FFF2-40B4-BE49-F238E27FC236}">
                <a16:creationId xmlns:a16="http://schemas.microsoft.com/office/drawing/2014/main" id="{9E51091E-CE62-9F06-A666-C3A06AED0AC2}"/>
              </a:ext>
            </a:extLst>
          </p:cNvPr>
          <p:cNvSpPr>
            <a:spLocks noGrp="1"/>
          </p:cNvSpPr>
          <p:nvPr>
            <p:ph type="dt" sz="half" idx="10"/>
          </p:nvPr>
        </p:nvSpPr>
        <p:spPr/>
        <p:txBody>
          <a:bodyPr/>
          <a:lstStyle/>
          <a:p>
            <a:fld id="{C107E4BC-B0FF-4E09-89A3-376149D9581E}" type="datetime1">
              <a:rPr lang="en-US" smtClean="0"/>
              <a:t>2/4/2025</a:t>
            </a:fld>
            <a:endParaRPr lang="en-US"/>
          </a:p>
        </p:txBody>
      </p:sp>
      <p:sp>
        <p:nvSpPr>
          <p:cNvPr id="6" name="Footer Placeholder 5">
            <a:extLst>
              <a:ext uri="{FF2B5EF4-FFF2-40B4-BE49-F238E27FC236}">
                <a16:creationId xmlns:a16="http://schemas.microsoft.com/office/drawing/2014/main" id="{FD59AE35-14D2-2DAB-34DB-60247B5F347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08A9D6-D6B6-CC61-E9A1-23B63B31F6BC}"/>
              </a:ext>
            </a:extLst>
          </p:cNvPr>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391804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389EF8-6B03-DF8E-149D-F3E8C693FBD1}"/>
              </a:ext>
            </a:extLst>
          </p:cNvPr>
          <p:cNvSpPr>
            <a:spLocks noGrp="1"/>
          </p:cNvSpPr>
          <p:nvPr>
            <p:ph type="dt" sz="half" idx="10"/>
          </p:nvPr>
        </p:nvSpPr>
        <p:spPr/>
        <p:txBody>
          <a:bodyPr/>
          <a:lstStyle/>
          <a:p>
            <a:fld id="{8FEA84D9-1872-4752-A3D7-58373C71521E}" type="datetime1">
              <a:rPr lang="en-US" smtClean="0"/>
              <a:t>2/4/2025</a:t>
            </a:fld>
            <a:endParaRPr lang="en-US"/>
          </a:p>
        </p:txBody>
      </p:sp>
      <p:sp>
        <p:nvSpPr>
          <p:cNvPr id="5" name="Footer Placeholder 4">
            <a:extLst>
              <a:ext uri="{FF2B5EF4-FFF2-40B4-BE49-F238E27FC236}">
                <a16:creationId xmlns:a16="http://schemas.microsoft.com/office/drawing/2014/main" id="{7F5A1566-F60B-D737-EBB6-D74B02DC9565}"/>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EE6B36-0C90-FD3C-C497-F0CC3E0D5D7F}"/>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7" name="Rectangle 6">
            <a:extLst>
              <a:ext uri="{FF2B5EF4-FFF2-40B4-BE49-F238E27FC236}">
                <a16:creationId xmlns:a16="http://schemas.microsoft.com/office/drawing/2014/main" id="{7439CC93-5744-3B91-AAAC-B3AC7E6773E3}"/>
              </a:ext>
            </a:extLst>
          </p:cNvPr>
          <p:cNvSpPr/>
          <p:nvPr/>
        </p:nvSpPr>
        <p:spPr>
          <a:xfrm>
            <a:off x="0" y="3635807"/>
            <a:ext cx="7315200" cy="2870608"/>
          </a:xfrm>
          <a:prstGeom prst="rect">
            <a:avLst/>
          </a:prstGeom>
          <a:solidFill>
            <a:srgbClr val="093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ECE74988-C28F-89E5-F079-E1D9005B4F64}"/>
              </a:ext>
            </a:extLst>
          </p:cNvPr>
          <p:cNvSpPr>
            <a:spLocks noGrp="1"/>
          </p:cNvSpPr>
          <p:nvPr>
            <p:ph type="body" sz="quarter" idx="13" hasCustomPrompt="1"/>
          </p:nvPr>
        </p:nvSpPr>
        <p:spPr>
          <a:xfrm>
            <a:off x="502920" y="4314907"/>
            <a:ext cx="6172200" cy="712268"/>
          </a:xfrm>
        </p:spPr>
        <p:txBody>
          <a:bodyPr>
            <a:normAutofit/>
          </a:bodyPr>
          <a:lstStyle>
            <a:lvl1pPr>
              <a:defRPr sz="1920" b="1">
                <a:solidFill>
                  <a:schemeClr val="bg1"/>
                </a:solidFill>
              </a:defRPr>
            </a:lvl1pPr>
          </a:lstStyle>
          <a:p>
            <a:pPr lvl="0"/>
            <a:r>
              <a:rPr lang="en-US"/>
              <a:t>Slide Title (or Presenter’s Name)</a:t>
            </a:r>
          </a:p>
        </p:txBody>
      </p:sp>
      <p:sp>
        <p:nvSpPr>
          <p:cNvPr id="11" name="Text Placeholder 9">
            <a:extLst>
              <a:ext uri="{FF2B5EF4-FFF2-40B4-BE49-F238E27FC236}">
                <a16:creationId xmlns:a16="http://schemas.microsoft.com/office/drawing/2014/main" id="{C6340DF2-2AD2-9100-62C4-A1DCB2C0DAB8}"/>
              </a:ext>
            </a:extLst>
          </p:cNvPr>
          <p:cNvSpPr>
            <a:spLocks noGrp="1"/>
          </p:cNvSpPr>
          <p:nvPr>
            <p:ph type="body" sz="quarter" idx="14" hasCustomPrompt="1"/>
          </p:nvPr>
        </p:nvSpPr>
        <p:spPr>
          <a:xfrm>
            <a:off x="504909" y="5027175"/>
            <a:ext cx="6172200" cy="712268"/>
          </a:xfrm>
        </p:spPr>
        <p:txBody>
          <a:bodyPr>
            <a:normAutofit/>
          </a:bodyPr>
          <a:lstStyle>
            <a:lvl1pPr>
              <a:defRPr sz="1920" b="0">
                <a:solidFill>
                  <a:schemeClr val="bg1"/>
                </a:solidFill>
              </a:defRPr>
            </a:lvl1pPr>
          </a:lstStyle>
          <a:p>
            <a:pPr lvl="0"/>
            <a:r>
              <a:rPr lang="en-US"/>
              <a:t>Slide subtitle (or presenter’s title/organization)</a:t>
            </a:r>
          </a:p>
        </p:txBody>
      </p:sp>
    </p:spTree>
    <p:extLst>
      <p:ext uri="{BB962C8B-B14F-4D97-AF65-F5344CB8AC3E}">
        <p14:creationId xmlns:p14="http://schemas.microsoft.com/office/powerpoint/2010/main" val="48790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3108960"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F4E72-3870-7256-5E70-69560C80545E}"/>
              </a:ext>
            </a:extLst>
          </p:cNvPr>
          <p:cNvSpPr>
            <a:spLocks noGrp="1"/>
          </p:cNvSpPr>
          <p:nvPr>
            <p:ph sz="half" idx="2" hasCustomPrompt="1"/>
          </p:nvPr>
        </p:nvSpPr>
        <p:spPr>
          <a:xfrm>
            <a:off x="3703320" y="2677584"/>
            <a:ext cx="3108960" cy="6381962"/>
          </a:xfrm>
        </p:spPr>
        <p:txBody>
          <a:body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7FE55E08-26ED-4E42-B000-B34E507DDE3B}" type="datetime1">
              <a:rPr lang="en-US" smtClean="0"/>
              <a:t>2/4/2025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233402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hree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339DA03B-7F81-472A-9B18-39388C73F5AE}" type="datetime1">
              <a:rPr lang="en-US" smtClean="0"/>
              <a:t>2/4/2025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11" name="Content Placeholder 2">
            <a:extLst>
              <a:ext uri="{FF2B5EF4-FFF2-40B4-BE49-F238E27FC236}">
                <a16:creationId xmlns:a16="http://schemas.microsoft.com/office/drawing/2014/main" id="{9CC4CDF6-3F4C-D0FE-7E3B-158BD8BDA9B9}"/>
              </a:ext>
            </a:extLst>
          </p:cNvPr>
          <p:cNvSpPr>
            <a:spLocks noGrp="1"/>
          </p:cNvSpPr>
          <p:nvPr>
            <p:ph sz="half" idx="13" hasCustomPrompt="1"/>
          </p:nvPr>
        </p:nvSpPr>
        <p:spPr>
          <a:xfrm>
            <a:off x="2662693" y="2667868"/>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49637E2B-9D47-BD4B-C311-335FA4A3F0E3}"/>
              </a:ext>
            </a:extLst>
          </p:cNvPr>
          <p:cNvSpPr>
            <a:spLocks noGrp="1"/>
          </p:cNvSpPr>
          <p:nvPr>
            <p:ph sz="half" idx="14" hasCustomPrompt="1"/>
          </p:nvPr>
        </p:nvSpPr>
        <p:spPr>
          <a:xfrm>
            <a:off x="4822466" y="2667868"/>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243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four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1" y="2677584"/>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CC98ABEA-085B-4243-9A88-05CC3FEEFCC2}" type="datetime1">
              <a:rPr lang="en-US" smtClean="0"/>
              <a:t>2/4/2025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15" name="Content Placeholder 2">
            <a:extLst>
              <a:ext uri="{FF2B5EF4-FFF2-40B4-BE49-F238E27FC236}">
                <a16:creationId xmlns:a16="http://schemas.microsoft.com/office/drawing/2014/main" id="{D5F3F283-DE41-8A64-A6C3-E37C239ACC0D}"/>
              </a:ext>
            </a:extLst>
          </p:cNvPr>
          <p:cNvSpPr>
            <a:spLocks noGrp="1"/>
          </p:cNvSpPr>
          <p:nvPr>
            <p:ph sz="half" idx="13" hasCustomPrompt="1"/>
          </p:nvPr>
        </p:nvSpPr>
        <p:spPr>
          <a:xfrm>
            <a:off x="2091194" y="2667868"/>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ABB7F53-2709-4DF0-7E5D-C089CC44D455}"/>
              </a:ext>
            </a:extLst>
          </p:cNvPr>
          <p:cNvSpPr>
            <a:spLocks noGrp="1"/>
          </p:cNvSpPr>
          <p:nvPr>
            <p:ph sz="half" idx="14" hasCustomPrompt="1"/>
          </p:nvPr>
        </p:nvSpPr>
        <p:spPr>
          <a:xfrm>
            <a:off x="3679467" y="2667868"/>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FBB8C4E5-2286-EC38-2899-81559387D4D6}"/>
              </a:ext>
            </a:extLst>
          </p:cNvPr>
          <p:cNvSpPr>
            <a:spLocks noGrp="1"/>
          </p:cNvSpPr>
          <p:nvPr>
            <p:ph sz="half" idx="15" hasCustomPrompt="1"/>
          </p:nvPr>
        </p:nvSpPr>
        <p:spPr>
          <a:xfrm>
            <a:off x="5267740" y="2658153"/>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251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2 content areas w/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3108960"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F4E72-3870-7256-5E70-69560C80545E}"/>
              </a:ext>
            </a:extLst>
          </p:cNvPr>
          <p:cNvSpPr>
            <a:spLocks noGrp="1"/>
          </p:cNvSpPr>
          <p:nvPr>
            <p:ph sz="half" idx="2" hasCustomPrompt="1"/>
          </p:nvPr>
        </p:nvSpPr>
        <p:spPr>
          <a:xfrm>
            <a:off x="3703320" y="2677584"/>
            <a:ext cx="3108960" cy="6381962"/>
          </a:xfrm>
        </p:spPr>
        <p:txBody>
          <a:body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86E4B733-2751-4CDD-915D-D7465FE564CC}" type="datetime1">
              <a:rPr lang="en-US" smtClean="0"/>
              <a:t>2/4/2025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9" name="Picture Placeholder 8">
            <a:extLst>
              <a:ext uri="{FF2B5EF4-FFF2-40B4-BE49-F238E27FC236}">
                <a16:creationId xmlns:a16="http://schemas.microsoft.com/office/drawing/2014/main" id="{F42FDEFD-E470-3CC1-D67C-697E4D9F9882}"/>
              </a:ext>
            </a:extLst>
          </p:cNvPr>
          <p:cNvSpPr>
            <a:spLocks noGrp="1"/>
          </p:cNvSpPr>
          <p:nvPr>
            <p:ph type="pic" sz="quarter" idx="13" hasCustomPrompt="1"/>
          </p:nvPr>
        </p:nvSpPr>
        <p:spPr>
          <a:xfrm>
            <a:off x="502920" y="8652087"/>
            <a:ext cx="3108960" cy="535517"/>
          </a:xfrm>
        </p:spPr>
        <p:txBody>
          <a:bodyPr>
            <a:normAutofit/>
          </a:bodyPr>
          <a:lstStyle>
            <a:lvl1pPr>
              <a:defRPr sz="960" i="1"/>
            </a:lvl1pPr>
          </a:lstStyle>
          <a:p>
            <a:r>
              <a:rPr lang="en-US"/>
              <a:t>Photo or chart caption</a:t>
            </a:r>
          </a:p>
        </p:txBody>
      </p:sp>
      <p:sp>
        <p:nvSpPr>
          <p:cNvPr id="10" name="Picture Placeholder 8">
            <a:extLst>
              <a:ext uri="{FF2B5EF4-FFF2-40B4-BE49-F238E27FC236}">
                <a16:creationId xmlns:a16="http://schemas.microsoft.com/office/drawing/2014/main" id="{C6AC48F6-4B6A-12A6-853B-937D463051BA}"/>
              </a:ext>
            </a:extLst>
          </p:cNvPr>
          <p:cNvSpPr>
            <a:spLocks noGrp="1"/>
          </p:cNvSpPr>
          <p:nvPr>
            <p:ph type="pic" sz="quarter" idx="14" hasCustomPrompt="1"/>
          </p:nvPr>
        </p:nvSpPr>
        <p:spPr>
          <a:xfrm>
            <a:off x="3703320" y="8652087"/>
            <a:ext cx="3108960" cy="535517"/>
          </a:xfrm>
        </p:spPr>
        <p:txBody>
          <a:bodyPr>
            <a:normAutofit/>
          </a:bodyPr>
          <a:lstStyle>
            <a:lvl1pPr>
              <a:defRPr sz="960" i="1"/>
            </a:lvl1pPr>
          </a:lstStyle>
          <a:p>
            <a:r>
              <a:rPr lang="en-US"/>
              <a:t>Photo or chart caption</a:t>
            </a:r>
          </a:p>
        </p:txBody>
      </p:sp>
    </p:spTree>
    <p:extLst>
      <p:ext uri="{BB962C8B-B14F-4D97-AF65-F5344CB8AC3E}">
        <p14:creationId xmlns:p14="http://schemas.microsoft.com/office/powerpoint/2010/main" val="242727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for photo collage layout</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4BFCC081-2730-46A9-B13C-75D86CAC2BEB}" type="datetime1">
              <a:rPr lang="en-US" smtClean="0"/>
              <a:t>2/4/2025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9" name="Picture Placeholder 8">
            <a:extLst>
              <a:ext uri="{FF2B5EF4-FFF2-40B4-BE49-F238E27FC236}">
                <a16:creationId xmlns:a16="http://schemas.microsoft.com/office/drawing/2014/main" id="{1D76B3F5-49C2-242D-E372-FB066547CDF2}"/>
              </a:ext>
            </a:extLst>
          </p:cNvPr>
          <p:cNvSpPr>
            <a:spLocks noGrp="1"/>
          </p:cNvSpPr>
          <p:nvPr>
            <p:ph type="pic" sz="quarter" idx="13" hasCustomPrompt="1"/>
          </p:nvPr>
        </p:nvSpPr>
        <p:spPr>
          <a:xfrm>
            <a:off x="502921" y="2435438"/>
            <a:ext cx="1840727" cy="2959312"/>
          </a:xfrm>
        </p:spPr>
        <p:txBody>
          <a:bodyPr/>
          <a:lstStyle/>
          <a:p>
            <a:r>
              <a:rPr lang="en-US"/>
              <a:t>Click icon to add photo</a:t>
            </a:r>
          </a:p>
        </p:txBody>
      </p:sp>
      <p:sp>
        <p:nvSpPr>
          <p:cNvPr id="10" name="Picture Placeholder 8">
            <a:extLst>
              <a:ext uri="{FF2B5EF4-FFF2-40B4-BE49-F238E27FC236}">
                <a16:creationId xmlns:a16="http://schemas.microsoft.com/office/drawing/2014/main" id="{B9B1DFD8-F3D2-6797-50D2-E8D3E783AE0B}"/>
              </a:ext>
            </a:extLst>
          </p:cNvPr>
          <p:cNvSpPr>
            <a:spLocks noGrp="1"/>
          </p:cNvSpPr>
          <p:nvPr>
            <p:ph type="pic" sz="quarter" idx="14" hasCustomPrompt="1"/>
          </p:nvPr>
        </p:nvSpPr>
        <p:spPr>
          <a:xfrm>
            <a:off x="2484784" y="2435436"/>
            <a:ext cx="2357561" cy="2959312"/>
          </a:xfrm>
        </p:spPr>
        <p:txBody>
          <a:bodyPr/>
          <a:lstStyle/>
          <a:p>
            <a:r>
              <a:rPr lang="en-US"/>
              <a:t>Click icon to add photo</a:t>
            </a:r>
          </a:p>
          <a:p>
            <a:endParaRPr lang="en-US"/>
          </a:p>
        </p:txBody>
      </p:sp>
      <p:sp>
        <p:nvSpPr>
          <p:cNvPr id="11" name="Picture Placeholder 8">
            <a:extLst>
              <a:ext uri="{FF2B5EF4-FFF2-40B4-BE49-F238E27FC236}">
                <a16:creationId xmlns:a16="http://schemas.microsoft.com/office/drawing/2014/main" id="{54AAC92D-7553-E12F-BE1E-19BEC28624A1}"/>
              </a:ext>
            </a:extLst>
          </p:cNvPr>
          <p:cNvSpPr>
            <a:spLocks noGrp="1"/>
          </p:cNvSpPr>
          <p:nvPr>
            <p:ph type="pic" sz="quarter" idx="15" hasCustomPrompt="1"/>
          </p:nvPr>
        </p:nvSpPr>
        <p:spPr>
          <a:xfrm>
            <a:off x="4971554" y="2435435"/>
            <a:ext cx="1840727" cy="2959312"/>
          </a:xfrm>
        </p:spPr>
        <p:txBody>
          <a:bodyPr/>
          <a:lstStyle/>
          <a:p>
            <a:r>
              <a:rPr lang="en-US"/>
              <a:t>Click icon to add photo</a:t>
            </a:r>
          </a:p>
          <a:p>
            <a:endParaRPr lang="en-US"/>
          </a:p>
        </p:txBody>
      </p:sp>
      <p:sp>
        <p:nvSpPr>
          <p:cNvPr id="12" name="Picture Placeholder 8">
            <a:extLst>
              <a:ext uri="{FF2B5EF4-FFF2-40B4-BE49-F238E27FC236}">
                <a16:creationId xmlns:a16="http://schemas.microsoft.com/office/drawing/2014/main" id="{E38D850E-123F-20FA-98C7-8E6488CA0B2F}"/>
              </a:ext>
            </a:extLst>
          </p:cNvPr>
          <p:cNvSpPr>
            <a:spLocks noGrp="1"/>
          </p:cNvSpPr>
          <p:nvPr>
            <p:ph type="pic" sz="quarter" idx="16" hasCustomPrompt="1"/>
          </p:nvPr>
        </p:nvSpPr>
        <p:spPr>
          <a:xfrm>
            <a:off x="3001617" y="5693891"/>
            <a:ext cx="1840727" cy="2959312"/>
          </a:xfrm>
        </p:spPr>
        <p:txBody>
          <a:bodyPr/>
          <a:lstStyle/>
          <a:p>
            <a:r>
              <a:rPr lang="en-US"/>
              <a:t>Click icon to add photo</a:t>
            </a:r>
          </a:p>
          <a:p>
            <a:endParaRPr lang="en-US"/>
          </a:p>
        </p:txBody>
      </p:sp>
      <p:sp>
        <p:nvSpPr>
          <p:cNvPr id="13" name="Picture Placeholder 8">
            <a:extLst>
              <a:ext uri="{FF2B5EF4-FFF2-40B4-BE49-F238E27FC236}">
                <a16:creationId xmlns:a16="http://schemas.microsoft.com/office/drawing/2014/main" id="{1C140621-9E03-9BA8-A4C7-4A247E1D2FF9}"/>
              </a:ext>
            </a:extLst>
          </p:cNvPr>
          <p:cNvSpPr>
            <a:spLocks noGrp="1"/>
          </p:cNvSpPr>
          <p:nvPr>
            <p:ph type="pic" sz="quarter" idx="17" hasCustomPrompt="1"/>
          </p:nvPr>
        </p:nvSpPr>
        <p:spPr>
          <a:xfrm>
            <a:off x="502921" y="5693890"/>
            <a:ext cx="2357561" cy="2959312"/>
          </a:xfrm>
        </p:spPr>
        <p:txBody>
          <a:bodyPr/>
          <a:lstStyle/>
          <a:p>
            <a:r>
              <a:rPr lang="en-US"/>
              <a:t>Click icon to add photo</a:t>
            </a:r>
          </a:p>
          <a:p>
            <a:endParaRPr lang="en-US"/>
          </a:p>
        </p:txBody>
      </p:sp>
      <p:sp>
        <p:nvSpPr>
          <p:cNvPr id="14" name="Picture Placeholder 8">
            <a:extLst>
              <a:ext uri="{FF2B5EF4-FFF2-40B4-BE49-F238E27FC236}">
                <a16:creationId xmlns:a16="http://schemas.microsoft.com/office/drawing/2014/main" id="{3800D11E-2C6D-CAA9-300E-B149C75C4FCA}"/>
              </a:ext>
            </a:extLst>
          </p:cNvPr>
          <p:cNvSpPr>
            <a:spLocks noGrp="1"/>
          </p:cNvSpPr>
          <p:nvPr>
            <p:ph type="pic" sz="quarter" idx="18" hasCustomPrompt="1"/>
          </p:nvPr>
        </p:nvSpPr>
        <p:spPr>
          <a:xfrm>
            <a:off x="4971553" y="5693888"/>
            <a:ext cx="1840727" cy="2959312"/>
          </a:xfrm>
        </p:spPr>
        <p:txBody>
          <a:bodyPr/>
          <a:lstStyle/>
          <a:p>
            <a:r>
              <a:rPr lang="en-US"/>
              <a:t>Click icon to add photo</a:t>
            </a:r>
          </a:p>
          <a:p>
            <a:endParaRPr lang="en-US"/>
          </a:p>
        </p:txBody>
      </p:sp>
    </p:spTree>
    <p:extLst>
      <p:ext uri="{BB962C8B-B14F-4D97-AF65-F5344CB8AC3E}">
        <p14:creationId xmlns:p14="http://schemas.microsoft.com/office/powerpoint/2010/main" val="310769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50BB3-D2FC-71F4-6C6B-67470301A555}"/>
              </a:ext>
            </a:extLst>
          </p:cNvPr>
          <p:cNvSpPr>
            <a:spLocks noGrp="1"/>
          </p:cNvSpPr>
          <p:nvPr>
            <p:ph type="title"/>
          </p:nvPr>
        </p:nvSpPr>
        <p:spPr>
          <a:xfrm>
            <a:off x="502920" y="1048028"/>
            <a:ext cx="6309360" cy="110881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E10EEA6A-BDC4-D712-DB2D-5FDDD2365C2E}"/>
              </a:ext>
            </a:extLst>
          </p:cNvPr>
          <p:cNvSpPr>
            <a:spLocks noGrp="1"/>
          </p:cNvSpPr>
          <p:nvPr>
            <p:ph type="body" idx="1"/>
          </p:nvPr>
        </p:nvSpPr>
        <p:spPr>
          <a:xfrm>
            <a:off x="502920" y="2152183"/>
            <a:ext cx="6309360" cy="67102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17FBC-5D88-7EF9-C68D-ECDE419B2582}"/>
              </a:ext>
            </a:extLst>
          </p:cNvPr>
          <p:cNvSpPr>
            <a:spLocks noGrp="1"/>
          </p:cNvSpPr>
          <p:nvPr>
            <p:ph type="dt" sz="half" idx="2"/>
          </p:nvPr>
        </p:nvSpPr>
        <p:spPr>
          <a:xfrm>
            <a:off x="502920" y="9322647"/>
            <a:ext cx="1645920" cy="535517"/>
          </a:xfrm>
          <a:prstGeom prst="rect">
            <a:avLst/>
          </a:prstGeom>
        </p:spPr>
        <p:txBody>
          <a:bodyPr vert="horz" lIns="91440" tIns="45720" rIns="91440" bIns="45720" rtlCol="0" anchor="ctr"/>
          <a:lstStyle>
            <a:lvl1pPr algn="l">
              <a:defRPr sz="720">
                <a:solidFill>
                  <a:schemeClr val="tx1">
                    <a:tint val="75000"/>
                  </a:schemeClr>
                </a:solidFill>
              </a:defRPr>
            </a:lvl1pPr>
          </a:lstStyle>
          <a:p>
            <a:fld id="{21060FCF-400C-4BF8-81BA-73D364E0A57C}" type="datetime1">
              <a:rPr lang="en-US" smtClean="0"/>
              <a:t>2/4/2025</a:t>
            </a:fld>
            <a:endParaRPr lang="en-US"/>
          </a:p>
        </p:txBody>
      </p:sp>
      <p:sp>
        <p:nvSpPr>
          <p:cNvPr id="6" name="Slide Number Placeholder 5">
            <a:extLst>
              <a:ext uri="{FF2B5EF4-FFF2-40B4-BE49-F238E27FC236}">
                <a16:creationId xmlns:a16="http://schemas.microsoft.com/office/drawing/2014/main" id="{1BFFF9A7-0432-634A-EC85-4A66BD1DF42E}"/>
              </a:ext>
            </a:extLst>
          </p:cNvPr>
          <p:cNvSpPr>
            <a:spLocks noGrp="1"/>
          </p:cNvSpPr>
          <p:nvPr>
            <p:ph type="sldNum" sz="quarter" idx="4"/>
          </p:nvPr>
        </p:nvSpPr>
        <p:spPr>
          <a:xfrm>
            <a:off x="5166360" y="9322647"/>
            <a:ext cx="1645920" cy="535517"/>
          </a:xfrm>
          <a:prstGeom prst="rect">
            <a:avLst/>
          </a:prstGeom>
        </p:spPr>
        <p:txBody>
          <a:bodyPr vert="horz" lIns="91440" tIns="45720" rIns="91440" bIns="45720" rtlCol="0" anchor="ctr"/>
          <a:lstStyle>
            <a:lvl1pPr algn="r">
              <a:defRPr sz="720">
                <a:solidFill>
                  <a:schemeClr val="tx1">
                    <a:tint val="75000"/>
                  </a:schemeClr>
                </a:solidFill>
              </a:defRPr>
            </a:lvl1pPr>
          </a:lstStyle>
          <a:p>
            <a:pPr marL="38100">
              <a:lnSpc>
                <a:spcPct val="100000"/>
              </a:lnSpc>
              <a:spcBef>
                <a:spcPts val="240"/>
              </a:spcBef>
            </a:pPr>
            <a:fld id="{81D60167-4931-47E6-BA6A-407CBD079E47}" type="slidenum">
              <a:rPr lang="en-US" spc="-25" smtClean="0"/>
              <a:t>‹#›</a:t>
            </a:fld>
            <a:endParaRPr lang="en-US" spc="-25"/>
          </a:p>
        </p:txBody>
      </p:sp>
      <p:sp>
        <p:nvSpPr>
          <p:cNvPr id="13" name="Footer Placeholder 12">
            <a:extLst>
              <a:ext uri="{FF2B5EF4-FFF2-40B4-BE49-F238E27FC236}">
                <a16:creationId xmlns:a16="http://schemas.microsoft.com/office/drawing/2014/main" id="{9178DACA-4989-D8EE-EAA7-3D55BCCA1CA8}"/>
              </a:ext>
            </a:extLst>
          </p:cNvPr>
          <p:cNvSpPr>
            <a:spLocks noGrp="1"/>
          </p:cNvSpPr>
          <p:nvPr>
            <p:ph type="ftr" sz="quarter" idx="3"/>
          </p:nvPr>
        </p:nvSpPr>
        <p:spPr>
          <a:xfrm>
            <a:off x="2423160" y="9322647"/>
            <a:ext cx="2468880" cy="535517"/>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pic>
        <p:nvPicPr>
          <p:cNvPr id="5" name="Picture 4" descr="Logo&#10;&#10;Description automatically generated">
            <a:extLst>
              <a:ext uri="{FF2B5EF4-FFF2-40B4-BE49-F238E27FC236}">
                <a16:creationId xmlns:a16="http://schemas.microsoft.com/office/drawing/2014/main" id="{181DAFC9-F3DF-9D75-B58F-8F976F92CA7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8853" y="9475502"/>
            <a:ext cx="474847" cy="376776"/>
          </a:xfrm>
          <a:prstGeom prst="rect">
            <a:avLst/>
          </a:prstGeom>
        </p:spPr>
      </p:pic>
    </p:spTree>
    <p:extLst>
      <p:ext uri="{BB962C8B-B14F-4D97-AF65-F5344CB8AC3E}">
        <p14:creationId xmlns:p14="http://schemas.microsoft.com/office/powerpoint/2010/main" val="6565790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hdr="0" ftr="0" dt="0"/>
  <p:txStyles>
    <p:title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548640" rtl="0" eaLnBrk="1" latinLnBrk="0" hangingPunct="1">
        <a:lnSpc>
          <a:spcPct val="90000"/>
        </a:lnSpc>
        <a:spcBef>
          <a:spcPts val="600"/>
        </a:spcBef>
        <a:buFont typeface="Arial" panose="020B0604020202020204" pitchFamily="34" charset="0"/>
        <a:buNone/>
        <a:defRPr sz="1440" kern="1200">
          <a:solidFill>
            <a:schemeClr val="accent4"/>
          </a:solidFill>
          <a:latin typeface="Arial" panose="020B0604020202020204" pitchFamily="34" charset="0"/>
          <a:ea typeface="+mn-ea"/>
          <a:cs typeface="Arial" panose="020B0604020202020204" pitchFamily="34" charset="0"/>
        </a:defRPr>
      </a:lvl1pPr>
      <a:lvl2pPr marL="411480" indent="-137160" algn="l" defTabSz="548640" rtl="0" eaLnBrk="1" latinLnBrk="0" hangingPunct="1">
        <a:lnSpc>
          <a:spcPct val="90000"/>
        </a:lnSpc>
        <a:spcBef>
          <a:spcPts val="300"/>
        </a:spcBef>
        <a:buFont typeface="Arial" panose="020B0604020202020204" pitchFamily="34" charset="0"/>
        <a:buChar char="•"/>
        <a:defRPr sz="1320" b="1" kern="1200">
          <a:solidFill>
            <a:schemeClr val="tx1"/>
          </a:solidFill>
          <a:latin typeface="Arial" panose="020B0604020202020204" pitchFamily="34" charset="0"/>
          <a:ea typeface="+mn-ea"/>
          <a:cs typeface="Arial" panose="020B0604020202020204" pitchFamily="34" charset="0"/>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50BB3-D2FC-71F4-6C6B-67470301A555}"/>
              </a:ext>
            </a:extLst>
          </p:cNvPr>
          <p:cNvSpPr>
            <a:spLocks noGrp="1"/>
          </p:cNvSpPr>
          <p:nvPr>
            <p:ph type="title"/>
          </p:nvPr>
        </p:nvSpPr>
        <p:spPr>
          <a:xfrm>
            <a:off x="502920" y="1048028"/>
            <a:ext cx="6309360" cy="110881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E10EEA6A-BDC4-D712-DB2D-5FDDD2365C2E}"/>
              </a:ext>
            </a:extLst>
          </p:cNvPr>
          <p:cNvSpPr>
            <a:spLocks noGrp="1"/>
          </p:cNvSpPr>
          <p:nvPr>
            <p:ph type="body" idx="1"/>
          </p:nvPr>
        </p:nvSpPr>
        <p:spPr>
          <a:xfrm>
            <a:off x="502920" y="2152183"/>
            <a:ext cx="6309360" cy="67102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17FBC-5D88-7EF9-C68D-ECDE419B2582}"/>
              </a:ext>
            </a:extLst>
          </p:cNvPr>
          <p:cNvSpPr>
            <a:spLocks noGrp="1"/>
          </p:cNvSpPr>
          <p:nvPr>
            <p:ph type="dt" sz="half" idx="2"/>
          </p:nvPr>
        </p:nvSpPr>
        <p:spPr>
          <a:xfrm>
            <a:off x="502920" y="9322647"/>
            <a:ext cx="1645920" cy="535517"/>
          </a:xfrm>
          <a:prstGeom prst="rect">
            <a:avLst/>
          </a:prstGeom>
        </p:spPr>
        <p:txBody>
          <a:bodyPr vert="horz" lIns="91440" tIns="45720" rIns="91440" bIns="45720" rtlCol="0" anchor="ctr"/>
          <a:lstStyle>
            <a:lvl1pPr algn="l">
              <a:defRPr sz="720">
                <a:solidFill>
                  <a:schemeClr val="tx1">
                    <a:tint val="75000"/>
                  </a:schemeClr>
                </a:solidFill>
              </a:defRPr>
            </a:lvl1pPr>
          </a:lstStyle>
          <a:p>
            <a:fld id="{7F8044C8-981F-4762-80EF-5E3F10FCEFE7}" type="datetime1">
              <a:rPr lang="en-US" smtClean="0"/>
              <a:t>2/4/2025</a:t>
            </a:fld>
            <a:endParaRPr lang="en-US"/>
          </a:p>
        </p:txBody>
      </p:sp>
      <p:sp>
        <p:nvSpPr>
          <p:cNvPr id="6" name="Slide Number Placeholder 5">
            <a:extLst>
              <a:ext uri="{FF2B5EF4-FFF2-40B4-BE49-F238E27FC236}">
                <a16:creationId xmlns:a16="http://schemas.microsoft.com/office/drawing/2014/main" id="{1BFFF9A7-0432-634A-EC85-4A66BD1DF42E}"/>
              </a:ext>
            </a:extLst>
          </p:cNvPr>
          <p:cNvSpPr>
            <a:spLocks noGrp="1"/>
          </p:cNvSpPr>
          <p:nvPr>
            <p:ph type="sldNum" sz="quarter" idx="4"/>
          </p:nvPr>
        </p:nvSpPr>
        <p:spPr>
          <a:xfrm>
            <a:off x="5166360" y="9322647"/>
            <a:ext cx="1645920" cy="535517"/>
          </a:xfrm>
          <a:prstGeom prst="rect">
            <a:avLst/>
          </a:prstGeom>
        </p:spPr>
        <p:txBody>
          <a:bodyPr vert="horz" lIns="91440" tIns="45720" rIns="91440" bIns="45720" rtlCol="0" anchor="ctr"/>
          <a:lstStyle>
            <a:lvl1pPr algn="r">
              <a:defRPr sz="720">
                <a:solidFill>
                  <a:schemeClr val="tx1">
                    <a:tint val="75000"/>
                  </a:schemeClr>
                </a:solidFill>
              </a:defRPr>
            </a:lvl1pPr>
          </a:lstStyle>
          <a:p>
            <a:fld id="{411B0D76-416E-A848-A852-F384D553907A}" type="slidenum">
              <a:rPr lang="en-US" smtClean="0"/>
              <a:t>‹#›</a:t>
            </a:fld>
            <a:endParaRPr lang="en-US"/>
          </a:p>
        </p:txBody>
      </p:sp>
      <p:pic>
        <p:nvPicPr>
          <p:cNvPr id="11" name="Picture 10">
            <a:extLst>
              <a:ext uri="{FF2B5EF4-FFF2-40B4-BE49-F238E27FC236}">
                <a16:creationId xmlns:a16="http://schemas.microsoft.com/office/drawing/2014/main" id="{16AF5CC2-819A-C1F6-FFDD-3080B971FB24}"/>
              </a:ext>
            </a:extLst>
          </p:cNvPr>
          <p:cNvPicPr>
            <a:picLocks noChangeAspect="1"/>
          </p:cNvPicPr>
          <p:nvPr/>
        </p:nvPicPr>
        <p:blipFill>
          <a:blip r:embed="rId18"/>
          <a:srcRect/>
          <a:stretch/>
        </p:blipFill>
        <p:spPr>
          <a:xfrm>
            <a:off x="5716396" y="8878036"/>
            <a:ext cx="1368062" cy="918375"/>
          </a:xfrm>
          <a:prstGeom prst="rect">
            <a:avLst/>
          </a:prstGeom>
        </p:spPr>
      </p:pic>
      <p:sp>
        <p:nvSpPr>
          <p:cNvPr id="13" name="Footer Placeholder 12">
            <a:extLst>
              <a:ext uri="{FF2B5EF4-FFF2-40B4-BE49-F238E27FC236}">
                <a16:creationId xmlns:a16="http://schemas.microsoft.com/office/drawing/2014/main" id="{9178DACA-4989-D8EE-EAA7-3D55BCCA1CA8}"/>
              </a:ext>
            </a:extLst>
          </p:cNvPr>
          <p:cNvSpPr>
            <a:spLocks noGrp="1"/>
          </p:cNvSpPr>
          <p:nvPr>
            <p:ph type="ftr" sz="quarter" idx="3"/>
          </p:nvPr>
        </p:nvSpPr>
        <p:spPr>
          <a:xfrm>
            <a:off x="2423160" y="9322647"/>
            <a:ext cx="2468880" cy="535517"/>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Tree>
    <p:extLst>
      <p:ext uri="{BB962C8B-B14F-4D97-AF65-F5344CB8AC3E}">
        <p14:creationId xmlns:p14="http://schemas.microsoft.com/office/powerpoint/2010/main" val="1299153502"/>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hdr="0" ftr="0" dt="0"/>
  <p:txStyles>
    <p:title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548640" rtl="0" eaLnBrk="1" latinLnBrk="0" hangingPunct="1">
        <a:lnSpc>
          <a:spcPct val="90000"/>
        </a:lnSpc>
        <a:spcBef>
          <a:spcPts val="600"/>
        </a:spcBef>
        <a:buFont typeface="Arial" panose="020B0604020202020204" pitchFamily="34" charset="0"/>
        <a:buNone/>
        <a:defRPr sz="1440" kern="1200">
          <a:solidFill>
            <a:schemeClr val="tx1"/>
          </a:solidFill>
          <a:latin typeface="Arial" panose="020B0604020202020204" pitchFamily="34" charset="0"/>
          <a:ea typeface="+mn-ea"/>
          <a:cs typeface="Arial" panose="020B0604020202020204" pitchFamily="34" charset="0"/>
        </a:defRPr>
      </a:lvl1pPr>
      <a:lvl2pPr marL="411480" indent="-137160" algn="l" defTabSz="548640" rtl="0" eaLnBrk="1" latinLnBrk="0" hangingPunct="1">
        <a:lnSpc>
          <a:spcPct val="90000"/>
        </a:lnSpc>
        <a:spcBef>
          <a:spcPts val="300"/>
        </a:spcBef>
        <a:buFont typeface="Arial" panose="020B0604020202020204" pitchFamily="34" charset="0"/>
        <a:buChar char="•"/>
        <a:defRPr sz="1320" b="1" kern="1200">
          <a:solidFill>
            <a:schemeClr val="tx1"/>
          </a:solidFill>
          <a:latin typeface="Arial" panose="020B0604020202020204" pitchFamily="34" charset="0"/>
          <a:ea typeface="+mn-ea"/>
          <a:cs typeface="Arial" panose="020B0604020202020204" pitchFamily="34" charset="0"/>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DONOTREPLY-EnterpriseIdentity@Ohio.Gov" TargetMode="External"/><Relationship Id="rId4" Type="http://schemas.openxmlformats.org/officeDocument/2006/relationships/hyperlink" Target="https://ohid.ohio.gov/wps/portal/gov/ohid/help-center/help-logging-i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hid.ohio.gov/wps/portal/gov/ohid/help-center/help-logging-in"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69.xml"/><Relationship Id="rId3" Type="http://schemas.openxmlformats.org/officeDocument/2006/relationships/image" Target="../media/image6.png"/><Relationship Id="rId7" Type="http://schemas.openxmlformats.org/officeDocument/2006/relationships/slide" Target="slide14.xml"/><Relationship Id="rId12" Type="http://schemas.openxmlformats.org/officeDocument/2006/relationships/slide" Target="slide6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54.xml"/><Relationship Id="rId5" Type="http://schemas.openxmlformats.org/officeDocument/2006/relationships/slide" Target="slide3.xml"/><Relationship Id="rId10" Type="http://schemas.openxmlformats.org/officeDocument/2006/relationships/slide" Target="slide51.xml"/><Relationship Id="rId4" Type="http://schemas.openxmlformats.org/officeDocument/2006/relationships/slide" Target="slide8.xml"/><Relationship Id="rId9" Type="http://schemas.openxmlformats.org/officeDocument/2006/relationships/slide" Target="slide46.xml"/></Relationships>
</file>

<file path=ppt/slides/_rels/slide2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3.sv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4.sv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fosterandadopt.jfs.ohio.gov/adoption/grant" TargetMode="External"/><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4.png"/><Relationship Id="rId4" Type="http://schemas.openxmlformats.org/officeDocument/2006/relationships/hyperlink" Target="../../Communications/Job%20Aids/ohid.ohio.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62.emf"/></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emf"/><Relationship Id="rId4" Type="http://schemas.openxmlformats.org/officeDocument/2006/relationships/image" Target="../media/image65.emf"/></Relationships>
</file>

<file path=ppt/slides/_rels/slide3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70.png"/><Relationship Id="rId4" Type="http://schemas.openxmlformats.org/officeDocument/2006/relationships/image" Target="../media/image6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osterandadopt.jfs.ohio.gov/adoption/gra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5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6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ohid.ohio.gov/wps/portal/gov/ohid/help-center"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7.svg"/><Relationship Id="rId5" Type="http://schemas.openxmlformats.org/officeDocument/2006/relationships/image" Target="../media/image116.png"/><Relationship Id="rId4" Type="http://schemas.openxmlformats.org/officeDocument/2006/relationships/hyperlink" Target="https://jfs.ohio.gov/about/local-agencies-directo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9BCFA3FB-4498-43D9-3347-4BFDEFAF9454}"/>
              </a:ext>
            </a:extLst>
          </p:cNvPr>
          <p:cNvPicPr/>
          <p:nvPr/>
        </p:nvPicPr>
        <p:blipFill>
          <a:blip r:embed="rId2" cstate="print">
            <a:alphaModFix amt="50000"/>
          </a:blip>
          <a:stretch>
            <a:fillRect/>
          </a:stretch>
        </p:blipFill>
        <p:spPr>
          <a:xfrm>
            <a:off x="4857750" y="1162050"/>
            <a:ext cx="2415033" cy="7312242"/>
          </a:xfrm>
          <a:prstGeom prst="rect">
            <a:avLst/>
          </a:prstGeom>
        </p:spPr>
      </p:pic>
      <p:sp>
        <p:nvSpPr>
          <p:cNvPr id="2" name="Title 1">
            <a:extLst>
              <a:ext uri="{FF2B5EF4-FFF2-40B4-BE49-F238E27FC236}">
                <a16:creationId xmlns:a16="http://schemas.microsoft.com/office/drawing/2014/main" id="{94E5C7CE-03BC-5BEB-908F-7F0FB887DE7F}"/>
              </a:ext>
            </a:extLst>
          </p:cNvPr>
          <p:cNvSpPr>
            <a:spLocks noGrp="1"/>
          </p:cNvSpPr>
          <p:nvPr>
            <p:ph type="ctrTitle"/>
          </p:nvPr>
        </p:nvSpPr>
        <p:spPr>
          <a:xfrm>
            <a:off x="190499" y="4185192"/>
            <a:ext cx="6934200" cy="1736034"/>
          </a:xfrm>
        </p:spPr>
        <p:txBody>
          <a:bodyPr>
            <a:noAutofit/>
          </a:bodyPr>
          <a:lstStyle/>
          <a:p>
            <a:r>
              <a:rPr lang="en-US" sz="3600" b="1" dirty="0">
                <a:solidFill>
                  <a:srgbClr val="002060"/>
                </a:solidFill>
                <a:latin typeface="Segoe UI" panose="020B0502040204020203" pitchFamily="34" charset="0"/>
                <a:ea typeface="Source Sans Pro" panose="020B0503030403020204" pitchFamily="34" charset="0"/>
                <a:cs typeface="Segoe UI" panose="020B0502040204020203" pitchFamily="34" charset="0"/>
              </a:rPr>
              <a:t>OHID, MFA, &amp; ID Proofing/DocV Enhancements</a:t>
            </a:r>
            <a:br>
              <a:rPr lang="en-US" sz="3600" b="1" dirty="0">
                <a:solidFill>
                  <a:srgbClr val="002060"/>
                </a:solidFill>
                <a:latin typeface="Segoe UI" panose="020B0502040204020203" pitchFamily="34" charset="0"/>
                <a:ea typeface="Source Sans Pro" panose="020B0503030403020204" pitchFamily="34" charset="0"/>
                <a:cs typeface="Segoe UI" panose="020B0502040204020203" pitchFamily="34" charset="0"/>
              </a:rPr>
            </a:br>
            <a:r>
              <a:rPr lang="en-US" sz="3600" b="1" i="1" dirty="0">
                <a:solidFill>
                  <a:srgbClr val="002060"/>
                </a:solidFill>
                <a:latin typeface="Segoe UI" panose="020B0502040204020203" pitchFamily="34" charset="0"/>
                <a:ea typeface="Source Sans Pro" panose="020B0503030403020204" pitchFamily="34" charset="0"/>
                <a:cs typeface="Segoe UI" panose="020B0502040204020203" pitchFamily="34" charset="0"/>
              </a:rPr>
              <a:t>Supplemental Guide</a:t>
            </a:r>
            <a:br>
              <a:rPr lang="en-US" sz="3600" b="1" dirty="0">
                <a:solidFill>
                  <a:srgbClr val="002060"/>
                </a:solidFill>
                <a:latin typeface="Segoe UI" panose="020B0502040204020203" pitchFamily="34" charset="0"/>
                <a:ea typeface="Source Sans Pro" panose="020B0503030403020204" pitchFamily="34" charset="0"/>
                <a:cs typeface="Segoe UI" panose="020B0502040204020203" pitchFamily="34" charset="0"/>
              </a:rPr>
            </a:br>
            <a:endParaRPr lang="en-US" sz="3600" b="0" dirty="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4" name="Text Placeholder 3">
            <a:extLst>
              <a:ext uri="{FF2B5EF4-FFF2-40B4-BE49-F238E27FC236}">
                <a16:creationId xmlns:a16="http://schemas.microsoft.com/office/drawing/2014/main" id="{F3B402BB-1A7D-FB79-5C34-9E67155C4191}"/>
              </a:ext>
            </a:extLst>
          </p:cNvPr>
          <p:cNvSpPr>
            <a:spLocks noGrp="1"/>
          </p:cNvSpPr>
          <p:nvPr>
            <p:ph type="body" sz="quarter" idx="13"/>
          </p:nvPr>
        </p:nvSpPr>
        <p:spPr>
          <a:xfrm>
            <a:off x="1570009" y="5921226"/>
            <a:ext cx="4860982" cy="510214"/>
          </a:xfrm>
        </p:spPr>
        <p:txBody>
          <a:bodyPr>
            <a:normAutofit/>
          </a:bodyPr>
          <a:lstStyle/>
          <a:p>
            <a:r>
              <a:rPr lang="en-US" sz="2000" i="1" spc="-30" dirty="0">
                <a:latin typeface="Segoe UI" panose="020B0502040204020203" pitchFamily="34" charset="0"/>
                <a:ea typeface="Source Sans Pro" panose="020B0503030403020204" pitchFamily="34" charset="0"/>
                <a:cs typeface="Segoe UI" panose="020B0502040204020203" pitchFamily="34" charset="0"/>
              </a:rPr>
              <a:t>February 2025</a:t>
            </a:r>
            <a:endParaRPr lang="en-US" sz="2000" dirty="0">
              <a:latin typeface="Segoe UI" panose="020B0502040204020203" pitchFamily="34" charset="0"/>
              <a:ea typeface="Source Sans Pro" panose="020B0503030403020204" pitchFamily="34" charset="0"/>
              <a:cs typeface="Segoe UI" panose="020B0502040204020203" pitchFamily="34" charset="0"/>
            </a:endParaRPr>
          </a:p>
          <a:p>
            <a:endParaRPr lang="en-US" sz="28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6" name="Picture 5" descr="Text">
            <a:extLst>
              <a:ext uri="{FF2B5EF4-FFF2-40B4-BE49-F238E27FC236}">
                <a16:creationId xmlns:a16="http://schemas.microsoft.com/office/drawing/2014/main" id="{0FA5546C-C726-068A-E5E1-00EBB38E7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2205" y="8167474"/>
            <a:ext cx="2650790" cy="675912"/>
          </a:xfrm>
          <a:prstGeom prst="rect">
            <a:avLst/>
          </a:prstGeom>
        </p:spPr>
      </p:pic>
      <p:sp>
        <p:nvSpPr>
          <p:cNvPr id="3" name="Slide Number Placeholder 2">
            <a:extLst>
              <a:ext uri="{FF2B5EF4-FFF2-40B4-BE49-F238E27FC236}">
                <a16:creationId xmlns:a16="http://schemas.microsoft.com/office/drawing/2014/main" id="{2B99A7CD-7BF0-9B4A-62C0-D3ED8B8137F5}"/>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a:t>
            </a:fld>
            <a:endParaRPr lang="en-US" spc="-25"/>
          </a:p>
        </p:txBody>
      </p:sp>
      <p:sp>
        <p:nvSpPr>
          <p:cNvPr id="8" name="Title 1">
            <a:extLst>
              <a:ext uri="{FF2B5EF4-FFF2-40B4-BE49-F238E27FC236}">
                <a16:creationId xmlns:a16="http://schemas.microsoft.com/office/drawing/2014/main" id="{4CF72501-5B7B-2B88-E57D-5ED1EB190F4E}"/>
              </a:ext>
            </a:extLst>
          </p:cNvPr>
          <p:cNvSpPr txBox="1">
            <a:spLocks/>
          </p:cNvSpPr>
          <p:nvPr/>
        </p:nvSpPr>
        <p:spPr>
          <a:xfrm>
            <a:off x="190499" y="1632126"/>
            <a:ext cx="6934200" cy="1736034"/>
          </a:xfrm>
          <a:prstGeom prst="rect">
            <a:avLst/>
          </a:prstGeom>
        </p:spPr>
        <p:txBody>
          <a:bodyPr vert="horz" lIns="91440" tIns="45720" rIns="91440" bIns="45720" rtlCol="0" anchor="b">
            <a:noAutofit/>
          </a:bodyPr>
          <a:lstStyle>
            <a:lvl1pPr algn="ctr" defTabSz="548640" rtl="0" eaLnBrk="1" latinLnBrk="0" hangingPunct="1">
              <a:lnSpc>
                <a:spcPct val="90000"/>
              </a:lnSpc>
              <a:spcBef>
                <a:spcPct val="0"/>
              </a:spcBef>
              <a:buNone/>
              <a:defRPr sz="2580" b="1" i="0" kern="1200">
                <a:solidFill>
                  <a:schemeClr val="tx1"/>
                </a:solidFill>
                <a:latin typeface="Arial" panose="020B0604020202020204" pitchFamily="34" charset="0"/>
                <a:ea typeface="+mj-ea"/>
                <a:cs typeface="Arial" panose="020B0604020202020204" pitchFamily="34" charset="0"/>
              </a:defRPr>
            </a:lvl1pPr>
          </a:lstStyle>
          <a:p>
            <a:r>
              <a:rPr lang="en-US" sz="4800">
                <a:solidFill>
                  <a:srgbClr val="002060"/>
                </a:solidFill>
                <a:latin typeface="Segoe UI" panose="020B0502040204020203" pitchFamily="34" charset="0"/>
                <a:ea typeface="Source Sans Pro" panose="020B0503030403020204" pitchFamily="34" charset="0"/>
                <a:cs typeface="Segoe UI" panose="020B0502040204020203" pitchFamily="34" charset="0"/>
              </a:rPr>
              <a:t>Adoption Grant </a:t>
            </a:r>
            <a:br>
              <a:rPr lang="en-US" sz="3600">
                <a:solidFill>
                  <a:srgbClr val="002060"/>
                </a:solidFill>
                <a:latin typeface="Segoe UI" panose="020B0502040204020203" pitchFamily="34" charset="0"/>
                <a:ea typeface="Source Sans Pro" panose="020B0503030403020204" pitchFamily="34" charset="0"/>
                <a:cs typeface="Segoe UI" panose="020B0502040204020203" pitchFamily="34" charset="0"/>
              </a:rPr>
            </a:br>
            <a:endParaRPr lang="en-US" sz="3600" b="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18361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10</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OHID Username Recovery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26560" y="1701372"/>
            <a:ext cx="2962656" cy="1323439"/>
          </a:xfrm>
          <a:prstGeom prst="rect">
            <a:avLst/>
          </a:prstGeom>
          <a:noFill/>
        </p:spPr>
        <p:txBody>
          <a:bodyPr wrap="square" rtlCol="0">
            <a:spAutoFit/>
          </a:bodyPr>
          <a:lstStyle/>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enter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r “email address” and will click “Submit.”</a:t>
            </a: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23" name="Picture 22">
            <a:extLst>
              <a:ext uri="{FF2B5EF4-FFF2-40B4-BE49-F238E27FC236}">
                <a16:creationId xmlns:a16="http://schemas.microsoft.com/office/drawing/2014/main" id="{840A80BA-8352-236E-8A51-4FEBC564928A}"/>
              </a:ext>
            </a:extLst>
          </p:cNvPr>
          <p:cNvPicPr>
            <a:picLocks noChangeAspect="1"/>
          </p:cNvPicPr>
          <p:nvPr/>
        </p:nvPicPr>
        <p:blipFill>
          <a:blip r:embed="rId3"/>
          <a:stretch>
            <a:fillRect/>
          </a:stretch>
        </p:blipFill>
        <p:spPr>
          <a:xfrm>
            <a:off x="4035073" y="1704109"/>
            <a:ext cx="2580613" cy="2828748"/>
          </a:xfrm>
          <a:prstGeom prst="rect">
            <a:avLst/>
          </a:prstGeom>
          <a:ln>
            <a:solidFill>
              <a:srgbClr val="002060"/>
            </a:solidFill>
          </a:ln>
          <a:effectLst>
            <a:outerShdw blurRad="63500" sx="102000" sy="102000" algn="ctr" rotWithShape="0">
              <a:prstClr val="black">
                <a:alpha val="40000"/>
              </a:prstClr>
            </a:outerShdw>
          </a:effectLst>
        </p:spPr>
      </p:pic>
      <p:sp>
        <p:nvSpPr>
          <p:cNvPr id="24" name="Rectangle 23">
            <a:extLst>
              <a:ext uri="{FF2B5EF4-FFF2-40B4-BE49-F238E27FC236}">
                <a16:creationId xmlns:a16="http://schemas.microsoft.com/office/drawing/2014/main" id="{9DEBF952-68D8-10DD-3306-390570BF7AA8}"/>
              </a:ext>
            </a:extLst>
          </p:cNvPr>
          <p:cNvSpPr/>
          <p:nvPr/>
        </p:nvSpPr>
        <p:spPr>
          <a:xfrm>
            <a:off x="4143838" y="3529199"/>
            <a:ext cx="2211860" cy="837335"/>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5" name="Oval 24">
            <a:extLst>
              <a:ext uri="{FF2B5EF4-FFF2-40B4-BE49-F238E27FC236}">
                <a16:creationId xmlns:a16="http://schemas.microsoft.com/office/drawing/2014/main" id="{E9B435A9-EFE8-4147-B9ED-6D0A2F95433D}"/>
              </a:ext>
            </a:extLst>
          </p:cNvPr>
          <p:cNvSpPr/>
          <p:nvPr/>
        </p:nvSpPr>
        <p:spPr>
          <a:xfrm>
            <a:off x="6185286" y="3367112"/>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3</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12287" y="5882167"/>
            <a:ext cx="2962656" cy="1323439"/>
          </a:xfrm>
          <a:prstGeom prst="rect">
            <a:avLst/>
          </a:prstGeom>
          <a:noFill/>
        </p:spPr>
        <p:txBody>
          <a:bodyPr wrap="square" rtlCol="0">
            <a:spAutoFit/>
          </a:bodyPr>
          <a:lstStyle/>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4.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receive an email containing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username. Once received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can log into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r OHID account.</a:t>
            </a: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4BC0CF2C-BC4D-2B8F-58AC-29142656A22B}"/>
              </a:ext>
            </a:extLst>
          </p:cNvPr>
          <p:cNvGrpSpPr/>
          <p:nvPr/>
        </p:nvGrpSpPr>
        <p:grpSpPr>
          <a:xfrm>
            <a:off x="3720020" y="5748261"/>
            <a:ext cx="3210718" cy="2045676"/>
            <a:chOff x="3720020" y="5748261"/>
            <a:chExt cx="3210718" cy="2045676"/>
          </a:xfrm>
        </p:grpSpPr>
        <p:pic>
          <p:nvPicPr>
            <p:cNvPr id="3" name="Picture 2">
              <a:extLst>
                <a:ext uri="{FF2B5EF4-FFF2-40B4-BE49-F238E27FC236}">
                  <a16:creationId xmlns:a16="http://schemas.microsoft.com/office/drawing/2014/main" id="{230F594D-57B2-013C-7957-D58F90EB4562}"/>
                </a:ext>
              </a:extLst>
            </p:cNvPr>
            <p:cNvPicPr>
              <a:picLocks noChangeAspect="1"/>
            </p:cNvPicPr>
            <p:nvPr/>
          </p:nvPicPr>
          <p:blipFill>
            <a:blip r:embed="rId4"/>
            <a:stretch>
              <a:fillRect/>
            </a:stretch>
          </p:blipFill>
          <p:spPr>
            <a:xfrm>
              <a:off x="3720020" y="5748261"/>
              <a:ext cx="3139161" cy="2045676"/>
            </a:xfrm>
            <a:prstGeom prst="rect">
              <a:avLst/>
            </a:prstGeom>
            <a:ln>
              <a:solidFill>
                <a:srgbClr val="002060"/>
              </a:solidFill>
            </a:ln>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8974FD26-AAF9-7F61-1195-CF96B8493B11}"/>
                </a:ext>
              </a:extLst>
            </p:cNvPr>
            <p:cNvSpPr/>
            <p:nvPr/>
          </p:nvSpPr>
          <p:spPr>
            <a:xfrm>
              <a:off x="3777460" y="6123351"/>
              <a:ext cx="2944616" cy="1165897"/>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5" name="Oval 4">
              <a:extLst>
                <a:ext uri="{FF2B5EF4-FFF2-40B4-BE49-F238E27FC236}">
                  <a16:creationId xmlns:a16="http://schemas.microsoft.com/office/drawing/2014/main" id="{0DEEBB94-D4E4-A2A0-5203-62511CE5481B}"/>
                </a:ext>
              </a:extLst>
            </p:cNvPr>
            <p:cNvSpPr/>
            <p:nvPr/>
          </p:nvSpPr>
          <p:spPr>
            <a:xfrm>
              <a:off x="6589915" y="5952939"/>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4</a:t>
              </a:r>
            </a:p>
          </p:txBody>
        </p:sp>
      </p:grpSp>
    </p:spTree>
    <p:extLst>
      <p:ext uri="{BB962C8B-B14F-4D97-AF65-F5344CB8AC3E}">
        <p14:creationId xmlns:p14="http://schemas.microsoft.com/office/powerpoint/2010/main" val="80558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9BCFA3FB-4498-43D9-3347-4BFDEFAF9454}"/>
              </a:ext>
            </a:extLst>
          </p:cNvPr>
          <p:cNvPicPr/>
          <p:nvPr/>
        </p:nvPicPr>
        <p:blipFill>
          <a:blip r:embed="rId2" cstate="print">
            <a:alphaModFix amt="50000"/>
          </a:blip>
          <a:stretch>
            <a:fillRect/>
          </a:stretch>
        </p:blipFill>
        <p:spPr>
          <a:xfrm>
            <a:off x="4857750" y="1162050"/>
            <a:ext cx="2415033" cy="7312242"/>
          </a:xfrm>
          <a:prstGeom prst="rect">
            <a:avLst/>
          </a:prstGeom>
        </p:spPr>
      </p:pic>
      <p:sp>
        <p:nvSpPr>
          <p:cNvPr id="3" name="Slide Number Placeholder 2">
            <a:extLst>
              <a:ext uri="{FF2B5EF4-FFF2-40B4-BE49-F238E27FC236}">
                <a16:creationId xmlns:a16="http://schemas.microsoft.com/office/drawing/2014/main" id="{2B99A7CD-7BF0-9B4A-62C0-D3ED8B8137F5}"/>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11</a:t>
            </a:fld>
            <a:endParaRPr lang="en-US" spc="-25"/>
          </a:p>
        </p:txBody>
      </p:sp>
      <p:sp>
        <p:nvSpPr>
          <p:cNvPr id="13" name="Content Placeholder 3">
            <a:extLst>
              <a:ext uri="{FF2B5EF4-FFF2-40B4-BE49-F238E27FC236}">
                <a16:creationId xmlns:a16="http://schemas.microsoft.com/office/drawing/2014/main" id="{F3E0570E-5023-6D3C-E215-FEE60F961D18}"/>
              </a:ext>
            </a:extLst>
          </p:cNvPr>
          <p:cNvSpPr txBox="1">
            <a:spLocks/>
          </p:cNvSpPr>
          <p:nvPr/>
        </p:nvSpPr>
        <p:spPr>
          <a:xfrm>
            <a:off x="502921" y="3179405"/>
            <a:ext cx="6309359" cy="3277532"/>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endParaRPr lang="en-US" sz="1800">
              <a:solidFill>
                <a:srgbClr val="000000"/>
              </a:solidFill>
              <a:ea typeface="Open Sans" panose="020B0606030504020204" pitchFamily="34" charset="0"/>
            </a:endParaRPr>
          </a:p>
          <a:p>
            <a:pPr marL="0" marR="9070" indent="0" algn="ctr">
              <a:buFont typeface="Arial"/>
              <a:buNone/>
            </a:pPr>
            <a:r>
              <a:rPr lang="en-US" sz="3600" b="1">
                <a:solidFill>
                  <a:srgbClr val="002060"/>
                </a:solidFill>
                <a:ea typeface="Open Sans" panose="020B0606030504020204" pitchFamily="34" charset="0"/>
              </a:rPr>
              <a:t>OHID Password Recovery </a:t>
            </a:r>
          </a:p>
        </p:txBody>
      </p:sp>
      <p:cxnSp>
        <p:nvCxnSpPr>
          <p:cNvPr id="14" name="Straight Connector 13">
            <a:extLst>
              <a:ext uri="{FF2B5EF4-FFF2-40B4-BE49-F238E27FC236}">
                <a16:creationId xmlns:a16="http://schemas.microsoft.com/office/drawing/2014/main" id="{4103C436-6087-7C9B-D454-0B39C82463D5}"/>
              </a:ext>
            </a:extLst>
          </p:cNvPr>
          <p:cNvCxnSpPr>
            <a:cxnSpLocks/>
          </p:cNvCxnSpPr>
          <p:nvPr/>
        </p:nvCxnSpPr>
        <p:spPr>
          <a:xfrm>
            <a:off x="1113760" y="2763559"/>
            <a:ext cx="50876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76CB81-11B5-2899-9E2A-98A7994583A9}"/>
              </a:ext>
            </a:extLst>
          </p:cNvPr>
          <p:cNvCxnSpPr>
            <a:cxnSpLocks/>
          </p:cNvCxnSpPr>
          <p:nvPr/>
        </p:nvCxnSpPr>
        <p:spPr>
          <a:xfrm>
            <a:off x="1113760" y="4818171"/>
            <a:ext cx="50876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3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3F75"/>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C87631C1-59F9-4E8F-75BF-FEBE7FCC1BDE}"/>
              </a:ext>
            </a:extLst>
          </p:cNvPr>
          <p:cNvSpPr txBox="1"/>
          <p:nvPr/>
        </p:nvSpPr>
        <p:spPr>
          <a:xfrm>
            <a:off x="12981" y="1553189"/>
            <a:ext cx="2962656" cy="230832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1.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If you have an existing OHID and need support with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username or password,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should open the OHID account recovery chatbot by selecting “Forgot your OHID or password” under the “Log In” button.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marR="0" lvl="0" indent="0" algn="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720" b="0" i="0" u="none" strike="noStrike" kern="1200" cap="none" spc="-25" normalizeH="0" baseline="0" noProof="0" smtClean="0">
                <a:ln>
                  <a:noFill/>
                </a:ln>
                <a:solidFill>
                  <a:srgbClr val="0E3F75">
                    <a:tint val="75000"/>
                  </a:srgbClr>
                </a:solidFill>
                <a:effectLst/>
                <a:uLnTx/>
                <a:uFillTx/>
                <a:latin typeface="Arial" panose="020B0604020202020204"/>
                <a:ea typeface="+mn-ea"/>
                <a:cs typeface="+mn-cs"/>
              </a:rPr>
              <a:pPr marL="38100" marR="0" lvl="0" indent="0" algn="r" defTabSz="914400" rtl="0" eaLnBrk="1" fontAlgn="auto" latinLnBrk="0" hangingPunct="1">
                <a:lnSpc>
                  <a:spcPct val="100000"/>
                </a:lnSpc>
                <a:spcBef>
                  <a:spcPts val="240"/>
                </a:spcBef>
                <a:spcAft>
                  <a:spcPts val="0"/>
                </a:spcAft>
                <a:buClrTx/>
                <a:buSzTx/>
                <a:buFontTx/>
                <a:buNone/>
                <a:tabLst/>
                <a:defRPr/>
              </a:pPr>
              <a:t>12</a:t>
            </a:fld>
            <a:endParaRPr kumimoji="0" lang="en-US" sz="720" b="0" i="0" u="none" strike="noStrike" kern="1200" cap="none" spc="-25" normalizeH="0" baseline="0" noProof="0">
              <a:ln>
                <a:noFill/>
              </a:ln>
              <a:solidFill>
                <a:srgbClr val="0E3F75">
                  <a:tint val="75000"/>
                </a:srgbClr>
              </a:solidFill>
              <a:effectLst/>
              <a:uLnTx/>
              <a:uFillTx/>
              <a:latin typeface="Arial" panose="020B0604020202020204"/>
              <a:ea typeface="+mn-ea"/>
              <a:cs typeface="+mn-cs"/>
            </a:endParaRPr>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lvl="0" indent="0" algn="l" defTabSz="548640" rtl="0" eaLnBrk="1" fontAlgn="auto" latinLnBrk="0" hangingPunct="1">
              <a:lnSpc>
                <a:spcPct val="100000"/>
              </a:lnSpc>
              <a:spcBef>
                <a:spcPts val="95"/>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OHID Password Recovery </a:t>
            </a:r>
            <a:endParaRPr kumimoji="0" lang="en-US" sz="3600" b="1" i="0" u="none" strike="noStrike" kern="1200" cap="none" spc="-150" normalizeH="0" baseline="0" noProof="0">
              <a:ln>
                <a:noFill/>
              </a:ln>
              <a:solidFill>
                <a:srgbClr val="00206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DBC7E121-F8AD-55F5-95B5-1F747E45A668}"/>
              </a:ext>
            </a:extLst>
          </p:cNvPr>
          <p:cNvSpPr txBox="1"/>
          <p:nvPr/>
        </p:nvSpPr>
        <p:spPr>
          <a:xfrm>
            <a:off x="12981" y="5260097"/>
            <a:ext cx="2962656" cy="1815882"/>
          </a:xfrm>
          <a:prstGeom prst="rect">
            <a:avLst/>
          </a:prstGeom>
          <a:noFill/>
        </p:spPr>
        <p:txBody>
          <a:bodyPr wrap="square" rtlCol="0">
            <a:spAutoFit/>
          </a:bodyPr>
          <a:lstStyle/>
          <a:p>
            <a:pPr defTabSz="415631">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After selecting “Forgot your OHID or password” a chatbot will open to help support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with username recovery or password reset.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should select “I forgot my password.”</a:t>
            </a:r>
          </a:p>
          <a:p>
            <a:pPr marL="0" marR="0" lvl="0" indent="0" algn="l" defTabSz="415631"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pic>
        <p:nvPicPr>
          <p:cNvPr id="17" name="Picture 16">
            <a:extLst>
              <a:ext uri="{FF2B5EF4-FFF2-40B4-BE49-F238E27FC236}">
                <a16:creationId xmlns:a16="http://schemas.microsoft.com/office/drawing/2014/main" id="{182A211C-B2E9-57BC-F09E-AF9BEBB4805C}"/>
              </a:ext>
            </a:extLst>
          </p:cNvPr>
          <p:cNvPicPr>
            <a:picLocks noChangeAspect="1"/>
          </p:cNvPicPr>
          <p:nvPr/>
        </p:nvPicPr>
        <p:blipFill>
          <a:blip r:embed="rId3"/>
          <a:stretch>
            <a:fillRect/>
          </a:stretch>
        </p:blipFill>
        <p:spPr>
          <a:xfrm>
            <a:off x="3437051" y="1122462"/>
            <a:ext cx="3643630" cy="2887577"/>
          </a:xfrm>
          <a:prstGeom prst="rect">
            <a:avLst/>
          </a:prstGeom>
          <a:ln>
            <a:solidFill>
              <a:srgbClr val="002060"/>
            </a:solidFill>
          </a:ln>
          <a:effectLst>
            <a:outerShdw blurRad="63500" sx="102000" sy="102000" algn="ctr" rotWithShape="0">
              <a:prstClr val="black">
                <a:alpha val="40000"/>
              </a:prstClr>
            </a:outerShdw>
          </a:effectLst>
        </p:spPr>
      </p:pic>
      <p:sp>
        <p:nvSpPr>
          <p:cNvPr id="18" name="Rectangle 17">
            <a:extLst>
              <a:ext uri="{FF2B5EF4-FFF2-40B4-BE49-F238E27FC236}">
                <a16:creationId xmlns:a16="http://schemas.microsoft.com/office/drawing/2014/main" id="{3D2CD9F0-5607-213F-DB76-40D00A727E9D}"/>
              </a:ext>
            </a:extLst>
          </p:cNvPr>
          <p:cNvSpPr/>
          <p:nvPr/>
        </p:nvSpPr>
        <p:spPr>
          <a:xfrm>
            <a:off x="4669544" y="3293183"/>
            <a:ext cx="1275928" cy="340823"/>
          </a:xfrm>
          <a:prstGeom prst="rect">
            <a:avLst/>
          </a:prstGeom>
          <a:noFill/>
          <a:ln w="28575">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9" name="Oval 18">
            <a:extLst>
              <a:ext uri="{FF2B5EF4-FFF2-40B4-BE49-F238E27FC236}">
                <a16:creationId xmlns:a16="http://schemas.microsoft.com/office/drawing/2014/main" id="{75AE05FF-ADB5-1DAF-2F1B-0B0B359A0BA7}"/>
              </a:ext>
            </a:extLst>
          </p:cNvPr>
          <p:cNvSpPr/>
          <p:nvPr/>
        </p:nvSpPr>
        <p:spPr>
          <a:xfrm>
            <a:off x="5775060" y="3058893"/>
            <a:ext cx="340823" cy="340823"/>
          </a:xfrm>
          <a:prstGeom prst="ellipse">
            <a:avLst/>
          </a:prstGeom>
          <a:solidFill>
            <a:srgbClr val="002060"/>
          </a:solidFill>
          <a:ln w="28575" cap="flat" cmpd="sng" algn="ctr">
            <a:solidFill>
              <a:srgbClr val="00206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1</a:t>
            </a:r>
          </a:p>
        </p:txBody>
      </p:sp>
      <p:pic>
        <p:nvPicPr>
          <p:cNvPr id="20" name="Picture 19">
            <a:extLst>
              <a:ext uri="{FF2B5EF4-FFF2-40B4-BE49-F238E27FC236}">
                <a16:creationId xmlns:a16="http://schemas.microsoft.com/office/drawing/2014/main" id="{0D925670-4EBA-E267-F59D-07D0D3582376}"/>
              </a:ext>
            </a:extLst>
          </p:cNvPr>
          <p:cNvPicPr>
            <a:picLocks noChangeAspect="1"/>
          </p:cNvPicPr>
          <p:nvPr/>
        </p:nvPicPr>
        <p:blipFill>
          <a:blip r:embed="rId4"/>
          <a:stretch>
            <a:fillRect/>
          </a:stretch>
        </p:blipFill>
        <p:spPr>
          <a:xfrm>
            <a:off x="3571252" y="5318153"/>
            <a:ext cx="3375229" cy="2709515"/>
          </a:xfrm>
          <a:prstGeom prst="rect">
            <a:avLst/>
          </a:prstGeom>
          <a:ln>
            <a:solidFill>
              <a:srgbClr val="002060"/>
            </a:solidFill>
          </a:ln>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37D4DEF4-0FD9-C56A-A8EF-A99D9CB51FBF}"/>
              </a:ext>
            </a:extLst>
          </p:cNvPr>
          <p:cNvSpPr/>
          <p:nvPr/>
        </p:nvSpPr>
        <p:spPr>
          <a:xfrm>
            <a:off x="4900242" y="7170367"/>
            <a:ext cx="1543957" cy="34082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2" name="Oval 21">
            <a:extLst>
              <a:ext uri="{FF2B5EF4-FFF2-40B4-BE49-F238E27FC236}">
                <a16:creationId xmlns:a16="http://schemas.microsoft.com/office/drawing/2014/main" id="{5A9DF8D2-B5B6-4253-1BD5-061BD44E6CA1}"/>
              </a:ext>
            </a:extLst>
          </p:cNvPr>
          <p:cNvSpPr/>
          <p:nvPr/>
        </p:nvSpPr>
        <p:spPr>
          <a:xfrm>
            <a:off x="6273152" y="6985253"/>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2</a:t>
            </a:r>
          </a:p>
        </p:txBody>
      </p:sp>
    </p:spTree>
    <p:extLst>
      <p:ext uri="{BB962C8B-B14F-4D97-AF65-F5344CB8AC3E}">
        <p14:creationId xmlns:p14="http://schemas.microsoft.com/office/powerpoint/2010/main" val="52267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13</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OHID Password Recovery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26560" y="1701372"/>
            <a:ext cx="2962656" cy="1323439"/>
          </a:xfrm>
          <a:prstGeom prst="rect">
            <a:avLst/>
          </a:prstGeom>
          <a:noFill/>
        </p:spPr>
        <p:txBody>
          <a:bodyPr wrap="square" rtlCol="0">
            <a:spAutoFit/>
          </a:bodyPr>
          <a:lstStyle/>
          <a:p>
            <a:pPr marL="0" marR="62830" lvl="0" indent="0" algn="l" defTabSz="424329" rtl="0" eaLnBrk="1" fontAlgn="auto" latinLnBrk="0" hangingPunct="1">
              <a:lnSpc>
                <a:spcPct val="100000"/>
              </a:lnSpc>
              <a:spcBef>
                <a:spcPts val="464"/>
              </a:spcBef>
              <a:spcAft>
                <a:spcPts val="0"/>
              </a:spcAft>
              <a:buClrTx/>
              <a:buSzTx/>
              <a:buFont typeface="Arial"/>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enter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r “OHID (username)” and will click “Submit.”</a:t>
            </a: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12287" y="5882167"/>
            <a:ext cx="2962656" cy="1323439"/>
          </a:xfrm>
          <a:prstGeom prst="rect">
            <a:avLst/>
          </a:prstGeom>
          <a:noFill/>
        </p:spPr>
        <p:txBody>
          <a:bodyPr wrap="square" rtlCol="0">
            <a:spAutoFit/>
          </a:bodyPr>
          <a:lstStyle/>
          <a:p>
            <a:pPr marL="0" marR="65020" lvl="0" indent="0" algn="l" defTabSz="424329" rtl="0" eaLnBrk="1" fontAlgn="auto" latinLnBrk="0" hangingPunct="1">
              <a:lnSpc>
                <a:spcPct val="100000"/>
              </a:lnSpc>
              <a:spcBef>
                <a:spcPts val="464"/>
              </a:spcBef>
              <a:spcAft>
                <a:spcPts val="0"/>
              </a:spcAft>
              <a:buClrTx/>
              <a:buSzTx/>
              <a:buFont typeface="Arial"/>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4.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will follow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password recovery methods to reset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password.</a:t>
            </a: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9" name="Picture 8">
            <a:extLst>
              <a:ext uri="{FF2B5EF4-FFF2-40B4-BE49-F238E27FC236}">
                <a16:creationId xmlns:a16="http://schemas.microsoft.com/office/drawing/2014/main" id="{D5164CD3-6505-9376-4038-CB28979A7564}"/>
              </a:ext>
            </a:extLst>
          </p:cNvPr>
          <p:cNvPicPr>
            <a:picLocks noChangeAspect="1"/>
          </p:cNvPicPr>
          <p:nvPr/>
        </p:nvPicPr>
        <p:blipFill>
          <a:blip r:embed="rId3"/>
          <a:stretch>
            <a:fillRect/>
          </a:stretch>
        </p:blipFill>
        <p:spPr>
          <a:xfrm>
            <a:off x="3785492" y="1501086"/>
            <a:ext cx="2877409" cy="3140129"/>
          </a:xfrm>
          <a:prstGeom prst="rect">
            <a:avLst/>
          </a:prstGeom>
          <a:ln>
            <a:solidFill>
              <a:schemeClr val="tx1"/>
            </a:solidFill>
          </a:ln>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B0E032F3-1722-4AE8-FC92-17C3ED8CE0AB}"/>
              </a:ext>
            </a:extLst>
          </p:cNvPr>
          <p:cNvSpPr/>
          <p:nvPr/>
        </p:nvSpPr>
        <p:spPr>
          <a:xfrm>
            <a:off x="3785493" y="3024811"/>
            <a:ext cx="2877408" cy="1574566"/>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1" name="Oval 10">
            <a:extLst>
              <a:ext uri="{FF2B5EF4-FFF2-40B4-BE49-F238E27FC236}">
                <a16:creationId xmlns:a16="http://schemas.microsoft.com/office/drawing/2014/main" id="{E88A8874-BF9C-013A-3801-4A0E6831BDF9}"/>
              </a:ext>
            </a:extLst>
          </p:cNvPr>
          <p:cNvSpPr/>
          <p:nvPr/>
        </p:nvSpPr>
        <p:spPr>
          <a:xfrm>
            <a:off x="6418751" y="2800261"/>
            <a:ext cx="447649" cy="430248"/>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pic>
        <p:nvPicPr>
          <p:cNvPr id="12" name="Picture 11">
            <a:extLst>
              <a:ext uri="{FF2B5EF4-FFF2-40B4-BE49-F238E27FC236}">
                <a16:creationId xmlns:a16="http://schemas.microsoft.com/office/drawing/2014/main" id="{EF814773-5F7C-B5D6-EC32-FA16BEA0D615}"/>
              </a:ext>
            </a:extLst>
          </p:cNvPr>
          <p:cNvPicPr>
            <a:picLocks noChangeAspect="1"/>
          </p:cNvPicPr>
          <p:nvPr/>
        </p:nvPicPr>
        <p:blipFill>
          <a:blip r:embed="rId4"/>
          <a:stretch>
            <a:fillRect/>
          </a:stretch>
        </p:blipFill>
        <p:spPr>
          <a:xfrm>
            <a:off x="3721029" y="5029200"/>
            <a:ext cx="3006335" cy="2950143"/>
          </a:xfrm>
          <a:prstGeom prst="rect">
            <a:avLst/>
          </a:prstGeom>
          <a:ln>
            <a:solidFill>
              <a:schemeClr val="tx1"/>
            </a:solidFill>
          </a:ln>
          <a:effectLst>
            <a:outerShdw blurRad="63500" sx="102000" sy="102000" algn="ctr" rotWithShape="0">
              <a:prstClr val="black">
                <a:alpha val="40000"/>
              </a:prstClr>
            </a:outerShdw>
          </a:effectLst>
        </p:spPr>
      </p:pic>
      <p:sp>
        <p:nvSpPr>
          <p:cNvPr id="13" name="Rectangle 12">
            <a:extLst>
              <a:ext uri="{FF2B5EF4-FFF2-40B4-BE49-F238E27FC236}">
                <a16:creationId xmlns:a16="http://schemas.microsoft.com/office/drawing/2014/main" id="{51223A68-268C-9788-9239-13694F74AD50}"/>
              </a:ext>
            </a:extLst>
          </p:cNvPr>
          <p:cNvSpPr/>
          <p:nvPr/>
        </p:nvSpPr>
        <p:spPr>
          <a:xfrm>
            <a:off x="3672605" y="5900028"/>
            <a:ext cx="3097102" cy="2083479"/>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4" name="Oval 13">
            <a:extLst>
              <a:ext uri="{FF2B5EF4-FFF2-40B4-BE49-F238E27FC236}">
                <a16:creationId xmlns:a16="http://schemas.microsoft.com/office/drawing/2014/main" id="{99844280-3D12-7AC8-F680-9699405F3ADD}"/>
              </a:ext>
            </a:extLst>
          </p:cNvPr>
          <p:cNvSpPr/>
          <p:nvPr/>
        </p:nvSpPr>
        <p:spPr>
          <a:xfrm>
            <a:off x="6519897" y="5735723"/>
            <a:ext cx="414934" cy="38737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4</a:t>
            </a:r>
          </a:p>
        </p:txBody>
      </p:sp>
    </p:spTree>
    <p:extLst>
      <p:ext uri="{BB962C8B-B14F-4D97-AF65-F5344CB8AC3E}">
        <p14:creationId xmlns:p14="http://schemas.microsoft.com/office/powerpoint/2010/main" val="316259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4065070"/>
            <a:ext cx="7048501" cy="964130"/>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OHID FAQs</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14</a:t>
            </a:fld>
            <a:endParaRPr lang="en-US" spc="-25"/>
          </a:p>
        </p:txBody>
      </p:sp>
    </p:spTree>
    <p:extLst>
      <p:ext uri="{BB962C8B-B14F-4D97-AF65-F5344CB8AC3E}">
        <p14:creationId xmlns:p14="http://schemas.microsoft.com/office/powerpoint/2010/main" val="3442241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952012"/>
            <a:ext cx="2289047" cy="4733530"/>
          </a:xfrm>
          <a:prstGeom prst="rect">
            <a:avLst/>
          </a:prstGeom>
        </p:spPr>
      </p:pic>
      <p:grpSp>
        <p:nvGrpSpPr>
          <p:cNvPr id="16" name="Group 15"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1352F788-412B-C25F-91A0-91EB423F2746}"/>
              </a:ext>
            </a:extLst>
          </p:cNvPr>
          <p:cNvGrpSpPr/>
          <p:nvPr/>
        </p:nvGrpSpPr>
        <p:grpSpPr>
          <a:xfrm>
            <a:off x="533400" y="1772639"/>
            <a:ext cx="6248400" cy="2292935"/>
            <a:chOff x="441959" y="1610055"/>
            <a:chExt cx="6248400" cy="2292935"/>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441959" y="161005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sz="1600" b="1">
                    <a:solidFill>
                      <a:schemeClr val="tx1"/>
                    </a:solidFill>
                    <a:latin typeface="Segoe UI" panose="020B0502040204020203" pitchFamily="34" charset="0"/>
                    <a:cs typeface="Segoe UI" panose="020B0502040204020203" pitchFamily="34" charset="0"/>
                  </a:rPr>
                  <a:t>1</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222265" y="1610055"/>
              <a:ext cx="5468094" cy="2292935"/>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dirty="0">
                  <a:solidFill>
                    <a:srgbClr val="002060"/>
                  </a:solidFill>
                  <a:latin typeface="Segoe UI" panose="020B0502040204020203" pitchFamily="34" charset="0"/>
                  <a:cs typeface="Segoe UI" panose="020B0502040204020203" pitchFamily="34" charset="0"/>
                </a:rPr>
                <a:t>Question:</a:t>
              </a:r>
              <a:r>
                <a:rPr lang="en-US" sz="1600" dirty="0">
                  <a:solidFill>
                    <a:srgbClr val="002060"/>
                  </a:solidFill>
                  <a:latin typeface="Segoe UI" panose="020B0502040204020203" pitchFamily="34" charset="0"/>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I can’t login to my OHID. How do I access my account now?​</a:t>
              </a:r>
            </a:p>
            <a:p>
              <a:pPr marL="12700" marR="0" lvl="0" indent="0" defTabSz="914400" eaLnBrk="1" fontAlgn="auto" latinLnBrk="0" hangingPunct="1">
                <a:lnSpc>
                  <a:spcPct val="100000"/>
                </a:lnSpc>
                <a:spcBef>
                  <a:spcPts val="1800"/>
                </a:spcBef>
                <a:spcAft>
                  <a:spcPts val="0"/>
                </a:spcAft>
                <a:buClrTx/>
                <a:buSzTx/>
                <a:buFontTx/>
                <a:buNone/>
                <a:tabLst/>
                <a:defRPr/>
              </a:pPr>
              <a:r>
                <a:rPr lang="en-US" sz="1600" b="1" i="1"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spc="-10" dirty="0">
                  <a:solidFill>
                    <a:schemeClr val="bg2">
                      <a:lumMod val="10000"/>
                    </a:schemeClr>
                  </a:solidFill>
                  <a:latin typeface="Segoe UI" panose="020B0502040204020203" pitchFamily="34" charset="0"/>
                  <a:ea typeface="Source Sans Pro"/>
                  <a:cs typeface="Segoe UI" panose="020B0502040204020203" pitchFamily="34" charset="0"/>
                </a:rPr>
                <a:t>If you are not able to access your account, you should follow the “Reset account/ Password” protocol to access your OHID account. If you need further assistance, please go to </a:t>
              </a:r>
              <a:r>
                <a:rPr lang="en-US" sz="1600" u="sng" dirty="0">
                  <a:solidFill>
                    <a:schemeClr val="bg2">
                      <a:lumMod val="10000"/>
                    </a:schemeClr>
                  </a:solidFill>
                  <a:latin typeface="Segoe UI" panose="020B0502040204020203" pitchFamily="34" charset="0"/>
                  <a:ea typeface="Source Sans Pro"/>
                  <a:cs typeface="Segoe UI" panose="020B0502040204020203" pitchFamily="34" charset="0"/>
                  <a:hlinkClick r:id="rId4">
                    <a:extLst>
                      <a:ext uri="{A12FA001-AC4F-418D-AE19-62706E023703}">
                        <ahyp:hlinkClr xmlns:ahyp="http://schemas.microsoft.com/office/drawing/2018/hyperlinkcolor" val="tx"/>
                      </a:ext>
                    </a:extLst>
                  </a:hlinkClick>
                </a:rPr>
                <a:t>OHID Self-Service Resources</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spc="-10" dirty="0">
                  <a:solidFill>
                    <a:schemeClr val="bg2">
                      <a:lumMod val="10000"/>
                    </a:schemeClr>
                  </a:solidFill>
                  <a:latin typeface="Segoe UI" panose="020B0502040204020203" pitchFamily="34" charset="0"/>
                  <a:ea typeface="Source Sans Pro"/>
                  <a:cs typeface="Segoe UI" panose="020B0502040204020203" pitchFamily="34" charset="0"/>
                </a:rPr>
                <a:t>Recovering an existing account is preferred, but not always feasible due to the possibility of a disabled account</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a:t>
              </a:r>
            </a:p>
          </p:txBody>
        </p:sp>
      </p:grpSp>
      <p:grpSp>
        <p:nvGrpSpPr>
          <p:cNvPr id="23" name="Group 22"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E7BF8684-4B7D-477D-5A4A-3E44229AE95E}"/>
              </a:ext>
            </a:extLst>
          </p:cNvPr>
          <p:cNvGrpSpPr/>
          <p:nvPr/>
        </p:nvGrpSpPr>
        <p:grpSpPr>
          <a:xfrm>
            <a:off x="533400" y="4497531"/>
            <a:ext cx="6153676" cy="2292935"/>
            <a:chOff x="441959" y="3512820"/>
            <a:chExt cx="6153676" cy="2292935"/>
          </a:xfrm>
        </p:grpSpPr>
        <p:grpSp>
          <p:nvGrpSpPr>
            <p:cNvPr id="30" name="Group 29">
              <a:extLst>
                <a:ext uri="{FF2B5EF4-FFF2-40B4-BE49-F238E27FC236}">
                  <a16:creationId xmlns:a16="http://schemas.microsoft.com/office/drawing/2014/main" id="{3DB4FDFE-5A62-F714-B865-EECF1CB2661E}"/>
                </a:ext>
              </a:extLst>
            </p:cNvPr>
            <p:cNvGrpSpPr/>
            <p:nvPr/>
          </p:nvGrpSpPr>
          <p:grpSpPr>
            <a:xfrm>
              <a:off x="441959" y="3512820"/>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sz="1600" b="1">
                    <a:solidFill>
                      <a:schemeClr val="tx1"/>
                    </a:solidFill>
                    <a:latin typeface="Segoe UI" panose="020B0502040204020203" pitchFamily="34" charset="0"/>
                    <a:cs typeface="Segoe UI" panose="020B0502040204020203" pitchFamily="34" charset="0"/>
                  </a:rPr>
                  <a:t>2</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222265" y="3512820"/>
              <a:ext cx="5373370" cy="2292935"/>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I already have an OHID account, why can’t I access it anymore?​</a:t>
              </a:r>
            </a:p>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i="1">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The most common reasons for not being able to access your OHID is the possibility of duplicate accounts or forgetting your password. To troubleshoot, you can use “Forgot User ID” and/or “Forgot Password” to gain account access. If that does not work or for further assistance, please visit </a:t>
              </a:r>
              <a:r>
                <a:rPr lang="en-US" sz="1600" u="sng">
                  <a:solidFill>
                    <a:schemeClr val="bg2">
                      <a:lumMod val="10000"/>
                    </a:schemeClr>
                  </a:solidFill>
                  <a:latin typeface="Segoe UI" panose="020B0502040204020203" pitchFamily="34" charset="0"/>
                  <a:ea typeface="Source Sans Pro"/>
                  <a:cs typeface="Segoe UI" panose="020B0502040204020203" pitchFamily="34" charset="0"/>
                  <a:hlinkClick r:id="rId4">
                    <a:extLst>
                      <a:ext uri="{A12FA001-AC4F-418D-AE19-62706E023703}">
                        <ahyp:hlinkClr xmlns:ahyp="http://schemas.microsoft.com/office/drawing/2018/hyperlinkcolor" val="tx"/>
                      </a:ext>
                    </a:extLst>
                  </a:hlinkClick>
                </a:rPr>
                <a:t>OHID Self-Service Resources</a:t>
              </a:r>
              <a:r>
                <a:rPr lang="en-US" sz="1600">
                  <a:solidFill>
                    <a:schemeClr val="bg2">
                      <a:lumMod val="10000"/>
                    </a:schemeClr>
                  </a:solidFill>
                  <a:latin typeface="Segoe UI" panose="020B0502040204020203" pitchFamily="34" charset="0"/>
                  <a:ea typeface="Source Sans Pro"/>
                  <a:cs typeface="Segoe UI" panose="020B0502040204020203" pitchFamily="34" charset="0"/>
                </a:rPr>
                <a:t>. ​</a:t>
              </a:r>
            </a:p>
          </p:txBody>
        </p:sp>
      </p:grpSp>
      <p:grpSp>
        <p:nvGrpSpPr>
          <p:cNvPr id="34" name="Group 33" descr="Question: I already created my OHID but haven't received any confirmation email. How do I get access to my account?​&#10;Answer: Troubleshooting help will be available on the email verification screen. Users can add DONOTREPLY-EnterpriseIdentity@Ohio.Gov​&#10;email addresses to contact list or ask their IT administrators to add this email to the safe-sender list. ​&#10;">
            <a:extLst>
              <a:ext uri="{FF2B5EF4-FFF2-40B4-BE49-F238E27FC236}">
                <a16:creationId xmlns:a16="http://schemas.microsoft.com/office/drawing/2014/main" id="{D6AC9F99-37BF-2769-AD42-E07171657BBB}"/>
              </a:ext>
            </a:extLst>
          </p:cNvPr>
          <p:cNvGrpSpPr/>
          <p:nvPr/>
        </p:nvGrpSpPr>
        <p:grpSpPr>
          <a:xfrm>
            <a:off x="533400" y="7222423"/>
            <a:ext cx="6187542" cy="2292935"/>
            <a:chOff x="441959" y="5327903"/>
            <a:chExt cx="6153676" cy="2292935"/>
          </a:xfrm>
        </p:grpSpPr>
        <p:grpSp>
          <p:nvGrpSpPr>
            <p:cNvPr id="35" name="Group 34">
              <a:extLst>
                <a:ext uri="{FF2B5EF4-FFF2-40B4-BE49-F238E27FC236}">
                  <a16:creationId xmlns:a16="http://schemas.microsoft.com/office/drawing/2014/main" id="{D5DC3B3B-81B4-49C2-17AA-FB411B191397}"/>
                </a:ext>
              </a:extLst>
            </p:cNvPr>
            <p:cNvGrpSpPr/>
            <p:nvPr/>
          </p:nvGrpSpPr>
          <p:grpSpPr>
            <a:xfrm>
              <a:off x="441959" y="5327903"/>
              <a:ext cx="537845" cy="521334"/>
              <a:chOff x="441959" y="5327903"/>
              <a:chExt cx="537845" cy="521334"/>
            </a:xfrm>
          </p:grpSpPr>
          <p:sp>
            <p:nvSpPr>
              <p:cNvPr id="37" name="object 8">
                <a:extLst>
                  <a:ext uri="{FF2B5EF4-FFF2-40B4-BE49-F238E27FC236}">
                    <a16:creationId xmlns:a16="http://schemas.microsoft.com/office/drawing/2014/main" id="{6FCF95CF-B10B-1E83-5BDF-DCAC4C4C067A}"/>
                  </a:ext>
                </a:extLst>
              </p:cNvPr>
              <p:cNvSpPr/>
              <p:nvPr/>
            </p:nvSpPr>
            <p:spPr>
              <a:xfrm>
                <a:off x="441959" y="5327903"/>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8" name="object 9">
                <a:extLst>
                  <a:ext uri="{FF2B5EF4-FFF2-40B4-BE49-F238E27FC236}">
                    <a16:creationId xmlns:a16="http://schemas.microsoft.com/office/drawing/2014/main" id="{01C5350C-3EE2-D471-E3FC-A78A5EED935D}"/>
                  </a:ext>
                </a:extLst>
              </p:cNvPr>
              <p:cNvSpPr txBox="1"/>
              <p:nvPr/>
            </p:nvSpPr>
            <p:spPr>
              <a:xfrm>
                <a:off x="646746" y="5468873"/>
                <a:ext cx="128270" cy="259686"/>
              </a:xfrm>
              <a:prstGeom prst="rect">
                <a:avLst/>
              </a:prstGeom>
            </p:spPr>
            <p:txBody>
              <a:bodyPr vert="horz" wrap="square" lIns="0" tIns="13335" rIns="0" bIns="0" rtlCol="0" anchor="t">
                <a:spAutoFit/>
              </a:bodyPr>
              <a:lstStyle/>
              <a:p>
                <a:pPr marL="12700">
                  <a:lnSpc>
                    <a:spcPct val="100000"/>
                  </a:lnSpc>
                  <a:spcBef>
                    <a:spcPts val="105"/>
                  </a:spcBef>
                </a:pPr>
                <a:r>
                  <a:rPr sz="1600" b="1">
                    <a:solidFill>
                      <a:schemeClr val="tx1"/>
                    </a:solidFill>
                    <a:latin typeface="Segoe UI" panose="020B0502040204020203" pitchFamily="34" charset="0"/>
                    <a:cs typeface="Segoe UI" panose="020B0502040204020203" pitchFamily="34" charset="0"/>
                  </a:rPr>
                  <a:t>3</a:t>
                </a:r>
                <a:endParaRPr sz="1600">
                  <a:solidFill>
                    <a:schemeClr val="tx1"/>
                  </a:solidFill>
                  <a:latin typeface="Segoe UI" panose="020B0502040204020203" pitchFamily="34" charset="0"/>
                  <a:cs typeface="Segoe UI" panose="020B0502040204020203" pitchFamily="34" charset="0"/>
                </a:endParaRPr>
              </a:p>
            </p:txBody>
          </p:sp>
        </p:grpSp>
        <p:sp>
          <p:nvSpPr>
            <p:cNvPr id="36" name="TextBox 35">
              <a:extLst>
                <a:ext uri="{FF2B5EF4-FFF2-40B4-BE49-F238E27FC236}">
                  <a16:creationId xmlns:a16="http://schemas.microsoft.com/office/drawing/2014/main" id="{DAC2F96B-4E89-374D-7274-C1521768C76D}"/>
                </a:ext>
              </a:extLst>
            </p:cNvPr>
            <p:cNvSpPr txBox="1"/>
            <p:nvPr/>
          </p:nvSpPr>
          <p:spPr>
            <a:xfrm>
              <a:off x="1222265" y="5327903"/>
              <a:ext cx="5373370" cy="2292935"/>
            </a:xfrm>
            <a:prstGeom prst="rect">
              <a:avLst/>
            </a:prstGeom>
            <a:noFill/>
          </p:spPr>
          <p:txBody>
            <a:bodyPr wrap="square" lIns="91440" tIns="45720" rIns="91440" bIns="45720" rtlCol="0" anchor="t">
              <a:spAutoFit/>
            </a:bodyPr>
            <a:lstStyle/>
            <a:p>
              <a:pPr marL="12700" marR="5080">
                <a:spcBef>
                  <a:spcPts val="1800"/>
                </a:spcBef>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I already created my OHID but haven't received any confirmation email. How do I get access to my account?​</a:t>
              </a:r>
            </a:p>
            <a:p>
              <a:pPr marL="8890" algn="l" rtl="0" fontAlgn="base">
                <a:spcBef>
                  <a:spcPts val="1800"/>
                </a:spcBef>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i="1">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Troubleshooting help will be available on the email verification screen. You can add the </a:t>
              </a:r>
              <a:r>
                <a:rPr lang="en-US" sz="1600" u="sng">
                  <a:solidFill>
                    <a:schemeClr val="bg2">
                      <a:lumMod val="10000"/>
                    </a:schemeClr>
                  </a:solidFill>
                  <a:latin typeface="Segoe UI" panose="020B0502040204020203" pitchFamily="34" charset="0"/>
                  <a:ea typeface="Source Sans Pro"/>
                  <a:cs typeface="Segoe UI" panose="020B0502040204020203" pitchFamily="34" charset="0"/>
                  <a:hlinkClick r:id="rId5">
                    <a:extLst>
                      <a:ext uri="{A12FA001-AC4F-418D-AE19-62706E023703}">
                        <ahyp:hlinkClr xmlns:ahyp="http://schemas.microsoft.com/office/drawing/2018/hyperlinkcolor" val="tx"/>
                      </a:ext>
                    </a:extLst>
                  </a:hlinkClick>
                </a:rPr>
                <a:t>DONOTREPLY-EnterpriseIdentity@Ohio.Gov</a:t>
              </a:r>
              <a:r>
                <a:rPr lang="en-US" sz="160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email address to your contact list or ask IT administrators to add this email to the safe-sender list. ​</a:t>
              </a:r>
            </a:p>
          </p:txBody>
        </p:sp>
      </p:grpSp>
      <p:sp>
        <p:nvSpPr>
          <p:cNvPr id="5" name="TextBox 4">
            <a:extLst>
              <a:ext uri="{FF2B5EF4-FFF2-40B4-BE49-F238E27FC236}">
                <a16:creationId xmlns:a16="http://schemas.microsoft.com/office/drawing/2014/main" id="{46B844C0-9EF6-7700-3D35-400AC6B4C7E9}"/>
              </a:ext>
            </a:extLst>
          </p:cNvPr>
          <p:cNvSpPr txBox="1"/>
          <p:nvPr/>
        </p:nvSpPr>
        <p:spPr>
          <a:xfrm>
            <a:off x="119879" y="947193"/>
            <a:ext cx="6966721" cy="364843"/>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you may have about OHID</a:t>
            </a:r>
            <a:endParaRPr lang="en-US" dirty="0">
              <a:solidFill>
                <a:schemeClr val="bg2">
                  <a:lumMod val="10000"/>
                </a:scheme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195BE675-EBFC-9374-CAD8-8ACB080D3740}"/>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15</a:t>
            </a:fld>
            <a:endParaRPr lang="en-US" spc="-25"/>
          </a:p>
        </p:txBody>
      </p:sp>
      <p:sp>
        <p:nvSpPr>
          <p:cNvPr id="4" name="object 3">
            <a:extLst>
              <a:ext uri="{FF2B5EF4-FFF2-40B4-BE49-F238E27FC236}">
                <a16:creationId xmlns:a16="http://schemas.microsoft.com/office/drawing/2014/main" id="{34DCDB13-05F1-42A3-3AC6-A3C3F5A1B5DA}"/>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20">
                <a:solidFill>
                  <a:srgbClr val="002060"/>
                </a:solidFill>
                <a:latin typeface="Segoe UI" panose="020B0502040204020203" pitchFamily="34" charset="0"/>
                <a:ea typeface="Source Sans Pro"/>
                <a:cs typeface="Segoe UI" panose="020B0502040204020203" pitchFamily="34" charset="0"/>
              </a:rPr>
              <a:t>OHID General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96769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2" cstate="print">
            <a:alphaModFix amt="35000"/>
          </a:blip>
          <a:stretch>
            <a:fillRect/>
          </a:stretch>
        </p:blipFill>
        <p:spPr>
          <a:xfrm>
            <a:off x="0" y="2952012"/>
            <a:ext cx="2289047" cy="4733530"/>
          </a:xfrm>
          <a:prstGeom prst="rect">
            <a:avLst/>
          </a:prstGeom>
        </p:spPr>
      </p:pic>
      <p:grpSp>
        <p:nvGrpSpPr>
          <p:cNvPr id="16" name="Group 15"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1352F788-412B-C25F-91A0-91EB423F2746}"/>
              </a:ext>
            </a:extLst>
          </p:cNvPr>
          <p:cNvGrpSpPr/>
          <p:nvPr/>
        </p:nvGrpSpPr>
        <p:grpSpPr>
          <a:xfrm>
            <a:off x="542731" y="1905371"/>
            <a:ext cx="6153676" cy="2046714"/>
            <a:chOff x="441959" y="1610055"/>
            <a:chExt cx="6153676" cy="2046714"/>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441959" y="161005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sz="1600" b="1">
                    <a:solidFill>
                      <a:schemeClr val="tx1"/>
                    </a:solidFill>
                    <a:latin typeface="Segoe UI" panose="020B0502040204020203" pitchFamily="34" charset="0"/>
                    <a:cs typeface="Segoe UI" panose="020B0502040204020203" pitchFamily="34" charset="0"/>
                  </a:rPr>
                  <a:t>1</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222265" y="1610055"/>
              <a:ext cx="5373370" cy="2046714"/>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a:solidFill>
                    <a:srgbClr val="002060"/>
                  </a:solidFill>
                  <a:latin typeface="Segoe UI" panose="020B0502040204020203" pitchFamily="34" charset="0"/>
                  <a:cs typeface="Segoe UI" panose="020B0502040204020203" pitchFamily="34" charset="0"/>
                </a:rPr>
                <a:t>Question:</a:t>
              </a:r>
              <a:r>
                <a:rPr lang="en-US" sz="1600">
                  <a:solidFill>
                    <a:srgbClr val="002060"/>
                  </a:solidFill>
                  <a:latin typeface="Segoe UI" panose="020B0502040204020203" pitchFamily="34" charset="0"/>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I went to create an OHID but it said my email is already associated with an account. What do I do? </a:t>
              </a:r>
            </a:p>
            <a:p>
              <a:pPr marL="12700" marR="0" lvl="0" indent="0" defTabSz="914400" eaLnBrk="1" fontAlgn="auto" latinLnBrk="0" hangingPunct="1">
                <a:lnSpc>
                  <a:spcPct val="100000"/>
                </a:lnSpc>
                <a:spcBef>
                  <a:spcPts val="1800"/>
                </a:spcBef>
                <a:spcAft>
                  <a:spcPts val="0"/>
                </a:spcAft>
                <a:buClrTx/>
                <a:buSzTx/>
                <a:buFontTx/>
                <a:buNone/>
                <a:tabLst/>
                <a:defRPr/>
              </a:pPr>
              <a:r>
                <a:rPr lang="en-US" sz="1600" b="1" i="1">
                  <a:solidFill>
                    <a:srgbClr val="000000"/>
                  </a:solidFill>
                  <a:latin typeface="Segoe UI" panose="020B0502040204020203" pitchFamily="34" charset="0"/>
                  <a:ea typeface="Source Sans Pro"/>
                  <a:cs typeface="Segoe UI" panose="020B0502040204020203" pitchFamily="34" charset="0"/>
                </a:rPr>
                <a:t>Answer:</a:t>
              </a:r>
              <a:r>
                <a:rPr lang="en-US" sz="1600">
                  <a:solidFill>
                    <a:srgbClr val="000000"/>
                  </a:solidFill>
                  <a:latin typeface="Segoe UI" panose="020B0502040204020203" pitchFamily="34" charset="0"/>
                  <a:ea typeface="Source Sans Pro"/>
                  <a:cs typeface="Segoe UI" panose="020B0502040204020203" pitchFamily="34" charset="0"/>
                </a:rPr>
                <a:t> </a:t>
              </a:r>
              <a:r>
                <a:rPr lang="en-US" sz="1600" spc="-10">
                  <a:solidFill>
                    <a:srgbClr val="000000"/>
                  </a:solidFill>
                  <a:latin typeface="Segoe UI" panose="020B0502040204020203" pitchFamily="34" charset="0"/>
                  <a:ea typeface="Source Sans Pro"/>
                  <a:cs typeface="Segoe UI" panose="020B0502040204020203" pitchFamily="34" charset="0"/>
                </a:rPr>
                <a:t>There is a possibility you created an account in the past. To troubleshoot, you can use “Forgot User ID” and/or “Forgot Password” to gain account access. If that does not work or for further assistance, please visit </a:t>
              </a:r>
              <a:r>
                <a:rPr lang="en-US" sz="1600" u="sng">
                  <a:solidFill>
                    <a:srgbClr val="000000"/>
                  </a:solidFill>
                  <a:latin typeface="Segoe UI" panose="020B0502040204020203" pitchFamily="34" charset="0"/>
                  <a:ea typeface="Source Sans Pro"/>
                  <a:cs typeface="Segoe UI" panose="020B0502040204020203" pitchFamily="34" charset="0"/>
                  <a:hlinkClick r:id="rId3">
                    <a:extLst>
                      <a:ext uri="{A12FA001-AC4F-418D-AE19-62706E023703}">
                        <ahyp:hlinkClr xmlns:ahyp="http://schemas.microsoft.com/office/drawing/2018/hyperlinkcolor" val="tx"/>
                      </a:ext>
                    </a:extLst>
                  </a:hlinkClick>
                </a:rPr>
                <a:t>OHID Self-Service Resources</a:t>
              </a:r>
              <a:r>
                <a:rPr lang="en-US" sz="1600">
                  <a:solidFill>
                    <a:srgbClr val="000000"/>
                  </a:solidFill>
                  <a:latin typeface="Segoe UI" panose="020B0502040204020203" pitchFamily="34" charset="0"/>
                  <a:ea typeface="Source Sans Pro"/>
                  <a:cs typeface="Segoe UI" panose="020B0502040204020203" pitchFamily="34" charset="0"/>
                </a:rPr>
                <a:t>. ​</a:t>
              </a:r>
            </a:p>
          </p:txBody>
        </p:sp>
      </p:grpSp>
      <p:grpSp>
        <p:nvGrpSpPr>
          <p:cNvPr id="23" name="Group 22"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E7BF8684-4B7D-477D-5A4A-3E44229AE95E}"/>
              </a:ext>
            </a:extLst>
          </p:cNvPr>
          <p:cNvGrpSpPr/>
          <p:nvPr/>
        </p:nvGrpSpPr>
        <p:grpSpPr>
          <a:xfrm>
            <a:off x="542731" y="4632075"/>
            <a:ext cx="6153676" cy="2785378"/>
            <a:chOff x="441959" y="3512820"/>
            <a:chExt cx="6153676" cy="2785378"/>
          </a:xfrm>
        </p:grpSpPr>
        <p:grpSp>
          <p:nvGrpSpPr>
            <p:cNvPr id="30" name="Group 29">
              <a:extLst>
                <a:ext uri="{FF2B5EF4-FFF2-40B4-BE49-F238E27FC236}">
                  <a16:creationId xmlns:a16="http://schemas.microsoft.com/office/drawing/2014/main" id="{3DB4FDFE-5A62-F714-B865-EECF1CB2661E}"/>
                </a:ext>
              </a:extLst>
            </p:cNvPr>
            <p:cNvGrpSpPr/>
            <p:nvPr/>
          </p:nvGrpSpPr>
          <p:grpSpPr>
            <a:xfrm>
              <a:off x="441959" y="3512820"/>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sz="1600" b="1">
                    <a:solidFill>
                      <a:schemeClr val="tx1"/>
                    </a:solidFill>
                    <a:latin typeface="Segoe UI" panose="020B0502040204020203" pitchFamily="34" charset="0"/>
                    <a:cs typeface="Segoe UI" panose="020B0502040204020203" pitchFamily="34" charset="0"/>
                  </a:rPr>
                  <a:t>2</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222265" y="3512820"/>
              <a:ext cx="5373370" cy="2785378"/>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I entered my email and have not yet received a PIN. What do I do?​</a:t>
              </a:r>
            </a:p>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i="1">
                  <a:solidFill>
                    <a:srgbClr val="000000"/>
                  </a:solidFill>
                  <a:latin typeface="Segoe UI" panose="020B0502040204020203" pitchFamily="34" charset="0"/>
                  <a:ea typeface="Source Sans Pro"/>
                  <a:cs typeface="Segoe UI" panose="020B0502040204020203" pitchFamily="34" charset="0"/>
                </a:rPr>
                <a:t>Answer:</a:t>
              </a:r>
              <a:r>
                <a:rPr lang="en-US" sz="1600">
                  <a:solidFill>
                    <a:srgbClr val="000000"/>
                  </a:solidFill>
                  <a:latin typeface="Segoe UI" panose="020B0502040204020203" pitchFamily="34" charset="0"/>
                  <a:ea typeface="Source Sans Pro"/>
                  <a:cs typeface="Segoe UI" panose="020B0502040204020203" pitchFamily="34" charset="0"/>
                </a:rPr>
                <a:t> It may take a few minutes for the PIN to come through via email</a:t>
              </a:r>
              <a:r>
                <a:rPr lang="en-US" sz="1600" spc="-10">
                  <a:solidFill>
                    <a:srgbClr val="000000"/>
                  </a:solidFill>
                  <a:latin typeface="Segoe UI" panose="020B0502040204020203" pitchFamily="34" charset="0"/>
                  <a:ea typeface="Source Sans Pro"/>
                  <a:cs typeface="Segoe UI" panose="020B0502040204020203" pitchFamily="34" charset="0"/>
                </a:rPr>
                <a:t>. If you have not received it after a few minutes, check your spam or junk folder. Additional troubleshooting help will be available on the email verification screen. You can add the </a:t>
              </a:r>
              <a:r>
                <a:rPr lang="en-US" sz="1600" u="sng" err="1">
                  <a:solidFill>
                    <a:srgbClr val="000000"/>
                  </a:solidFill>
                  <a:latin typeface="Segoe UI" panose="020B0502040204020203" pitchFamily="34" charset="0"/>
                  <a:ea typeface="Source Sans Pro"/>
                  <a:cs typeface="Segoe UI" panose="020B0502040204020203" pitchFamily="34" charset="0"/>
                </a:rPr>
                <a:t>DONOTREPLY-EnterpriseIdentity@Ohio.Gov</a:t>
              </a:r>
              <a:r>
                <a:rPr lang="en-US" sz="1600">
                  <a:solidFill>
                    <a:srgbClr val="000000"/>
                  </a:solidFill>
                  <a:latin typeface="Segoe UI" panose="020B0502040204020203" pitchFamily="34" charset="0"/>
                  <a:ea typeface="Source Sans Pro"/>
                  <a:cs typeface="Segoe UI" panose="020B0502040204020203" pitchFamily="34" charset="0"/>
                </a:rPr>
                <a:t> </a:t>
              </a:r>
              <a:r>
                <a:rPr lang="en-US" sz="1600" spc="-10">
                  <a:solidFill>
                    <a:srgbClr val="000000"/>
                  </a:solidFill>
                  <a:latin typeface="Segoe UI" panose="020B0502040204020203" pitchFamily="34" charset="0"/>
                  <a:ea typeface="Source Sans Pro"/>
                  <a:cs typeface="Segoe UI" panose="020B0502040204020203" pitchFamily="34" charset="0"/>
                </a:rPr>
                <a:t>email address to your contact list or ask IT administrators to add this email to the safe-sender list. </a:t>
              </a:r>
              <a:endParaRPr lang="en-US" sz="1600">
                <a:solidFill>
                  <a:srgbClr val="000000"/>
                </a:solidFill>
                <a:latin typeface="Segoe UI" panose="020B0502040204020203" pitchFamily="34" charset="0"/>
                <a:ea typeface="Source Sans Pro"/>
                <a:cs typeface="Segoe UI" panose="020B0502040204020203" pitchFamily="34" charset="0"/>
              </a:endParaRPr>
            </a:p>
          </p:txBody>
        </p:sp>
      </p:grpSp>
      <p:sp>
        <p:nvSpPr>
          <p:cNvPr id="5" name="TextBox 4">
            <a:extLst>
              <a:ext uri="{FF2B5EF4-FFF2-40B4-BE49-F238E27FC236}">
                <a16:creationId xmlns:a16="http://schemas.microsoft.com/office/drawing/2014/main" id="{46B844C0-9EF6-7700-3D35-400AC6B4C7E9}"/>
              </a:ext>
            </a:extLst>
          </p:cNvPr>
          <p:cNvSpPr txBox="1"/>
          <p:nvPr/>
        </p:nvSpPr>
        <p:spPr>
          <a:xfrm>
            <a:off x="119879" y="947193"/>
            <a:ext cx="7167328"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you may have about OHID have while creating your OHID Account</a:t>
            </a:r>
            <a:endParaRPr lang="en-US" dirty="0">
              <a:solidFill>
                <a:schemeClr val="bg2">
                  <a:lumMod val="10000"/>
                </a:scheme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7BBF55A3-0393-E751-34E9-B4A530EB7C56}"/>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16</a:t>
            </a:fld>
            <a:endParaRPr lang="en-US" spc="-25"/>
          </a:p>
        </p:txBody>
      </p:sp>
      <p:sp>
        <p:nvSpPr>
          <p:cNvPr id="7" name="object 3">
            <a:extLst>
              <a:ext uri="{FF2B5EF4-FFF2-40B4-BE49-F238E27FC236}">
                <a16:creationId xmlns:a16="http://schemas.microsoft.com/office/drawing/2014/main" id="{1D76D065-B0CA-53DC-DAA1-7805E4563FF2}"/>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20">
                <a:solidFill>
                  <a:srgbClr val="002060"/>
                </a:solidFill>
                <a:latin typeface="Segoe UI" panose="020B0502040204020203" pitchFamily="34" charset="0"/>
                <a:ea typeface="Source Sans Pro"/>
                <a:cs typeface="Segoe UI" panose="020B0502040204020203" pitchFamily="34" charset="0"/>
              </a:rPr>
              <a:t>OHID Account Creation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70280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952012"/>
            <a:ext cx="2289047" cy="4733530"/>
          </a:xfrm>
          <a:prstGeom prst="rect">
            <a:avLst/>
          </a:prstGeom>
        </p:spPr>
      </p:pic>
      <p:grpSp>
        <p:nvGrpSpPr>
          <p:cNvPr id="16" name="Group 15"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1352F788-412B-C25F-91A0-91EB423F2746}"/>
              </a:ext>
            </a:extLst>
          </p:cNvPr>
          <p:cNvGrpSpPr/>
          <p:nvPr/>
        </p:nvGrpSpPr>
        <p:grpSpPr>
          <a:xfrm>
            <a:off x="533400" y="1729886"/>
            <a:ext cx="6153676" cy="1800493"/>
            <a:chOff x="441959" y="1610055"/>
            <a:chExt cx="6153676" cy="1800493"/>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441959" y="161005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79172"/>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latin typeface="Segoe UI" panose="020B0502040204020203" pitchFamily="34" charset="0"/>
                    <a:cs typeface="Segoe UI" panose="020B0502040204020203" pitchFamily="34" charset="0"/>
                  </a:rPr>
                  <a:t>3</a:t>
                </a:r>
                <a:endParaRPr sz="1600" b="1" dirty="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222265" y="1610055"/>
              <a:ext cx="5373370" cy="1800493"/>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dirty="0">
                  <a:solidFill>
                    <a:srgbClr val="002060"/>
                  </a:solidFill>
                  <a:latin typeface="Segoe UI" panose="020B0502040204020203" pitchFamily="34" charset="0"/>
                  <a:cs typeface="Segoe UI" panose="020B0502040204020203" pitchFamily="34" charset="0"/>
                </a:rPr>
                <a:t>Question:</a:t>
              </a:r>
              <a:r>
                <a:rPr lang="en-US" sz="1600" dirty="0">
                  <a:solidFill>
                    <a:srgbClr val="002060"/>
                  </a:solidFill>
                  <a:latin typeface="Segoe UI" panose="020B0502040204020203" pitchFamily="34" charset="0"/>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​If I already have an OHID account for another agency, can I use that to access Adoption Grant?</a:t>
              </a:r>
            </a:p>
            <a:p>
              <a:pPr marL="12700" marR="0" lvl="0" indent="0" defTabSz="914400" eaLnBrk="1" fontAlgn="auto" latinLnBrk="0" hangingPunct="1">
                <a:lnSpc>
                  <a:spcPct val="100000"/>
                </a:lnSpc>
                <a:spcBef>
                  <a:spcPts val="1800"/>
                </a:spcBef>
                <a:spcAft>
                  <a:spcPts val="0"/>
                </a:spcAft>
                <a:buClrTx/>
                <a:buSzTx/>
                <a:buFontTx/>
                <a:buNone/>
                <a:tabLst/>
                <a:defRPr/>
              </a:pPr>
              <a:r>
                <a:rPr lang="en-US" sz="1600" b="1" i="1"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Yes! If you have an OHID account that you already use for another agency, then your existing OHID account can also be used to access Adoption Grant services. </a:t>
              </a:r>
            </a:p>
          </p:txBody>
        </p:sp>
      </p:grpSp>
      <p:grpSp>
        <p:nvGrpSpPr>
          <p:cNvPr id="23" name="Group 22"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E7BF8684-4B7D-477D-5A4A-3E44229AE95E}"/>
              </a:ext>
            </a:extLst>
          </p:cNvPr>
          <p:cNvGrpSpPr/>
          <p:nvPr/>
        </p:nvGrpSpPr>
        <p:grpSpPr>
          <a:xfrm>
            <a:off x="533400" y="4023887"/>
            <a:ext cx="6153676" cy="1800493"/>
            <a:chOff x="441959" y="3512820"/>
            <a:chExt cx="6153676" cy="1800493"/>
          </a:xfrm>
        </p:grpSpPr>
        <p:grpSp>
          <p:nvGrpSpPr>
            <p:cNvPr id="30" name="Group 29">
              <a:extLst>
                <a:ext uri="{FF2B5EF4-FFF2-40B4-BE49-F238E27FC236}">
                  <a16:creationId xmlns:a16="http://schemas.microsoft.com/office/drawing/2014/main" id="{3DB4FDFE-5A62-F714-B865-EECF1CB2661E}"/>
                </a:ext>
              </a:extLst>
            </p:cNvPr>
            <p:cNvGrpSpPr/>
            <p:nvPr/>
          </p:nvGrpSpPr>
          <p:grpSpPr>
            <a:xfrm>
              <a:off x="441959" y="3512820"/>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42692"/>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dirty="0">
                    <a:solidFill>
                      <a:schemeClr val="tx1"/>
                    </a:solidFill>
                    <a:latin typeface="Segoe UI" panose="020B0502040204020203" pitchFamily="34" charset="0"/>
                    <a:cs typeface="Segoe UI" panose="020B0502040204020203" pitchFamily="34" charset="0"/>
                  </a:rPr>
                  <a:t>4</a:t>
                </a:r>
                <a:endParaRPr sz="1600" dirty="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222265" y="3512820"/>
              <a:ext cx="5373370" cy="1800493"/>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dirty="0">
                  <a:solidFill>
                    <a:srgbClr val="002060"/>
                  </a:solidFill>
                  <a:latin typeface="Segoe UI" panose="020B0502040204020203" pitchFamily="34" charset="0"/>
                  <a:ea typeface="Source Sans Pro"/>
                  <a:cs typeface="Segoe UI" panose="020B0502040204020203" pitchFamily="34" charset="0"/>
                </a:rPr>
                <a:t>Question:</a:t>
              </a:r>
              <a:r>
                <a:rPr lang="en-US" sz="1600" dirty="0">
                  <a:solidFill>
                    <a:srgbClr val="002060"/>
                  </a:solidFill>
                  <a:latin typeface="Segoe UI" panose="020B0502040204020203" pitchFamily="34" charset="0"/>
                  <a:ea typeface="Source Sans Pro"/>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​My team currently shares credentials. Will we be able to share an OHID account?</a:t>
              </a:r>
            </a:p>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i="1" dirty="0">
                  <a:solidFill>
                    <a:srgbClr val="000000"/>
                  </a:solidFill>
                  <a:latin typeface="Segoe UI" panose="020B0502040204020203" pitchFamily="34" charset="0"/>
                  <a:ea typeface="Source Sans Pro"/>
                  <a:cs typeface="Segoe UI" panose="020B0502040204020203" pitchFamily="34" charset="0"/>
                </a:rPr>
                <a:t>Answer:</a:t>
              </a:r>
              <a:r>
                <a:rPr lang="en-US" sz="1600" i="1" dirty="0">
                  <a:solidFill>
                    <a:srgbClr val="000000"/>
                  </a:solidFill>
                  <a:latin typeface="Segoe UI" panose="020B0502040204020203" pitchFamily="34" charset="0"/>
                  <a:ea typeface="Source Sans Pro"/>
                  <a:cs typeface="Segoe UI" panose="020B0502040204020203" pitchFamily="34" charset="0"/>
                </a:rPr>
                <a:t> </a:t>
              </a:r>
              <a:r>
                <a:rPr lang="en-US" sz="1600" dirty="0">
                  <a:solidFill>
                    <a:srgbClr val="000000"/>
                  </a:solidFill>
                  <a:latin typeface="Segoe UI" panose="020B0502040204020203" pitchFamily="34" charset="0"/>
                  <a:ea typeface="Source Sans Pro"/>
                  <a:cs typeface="Segoe UI" panose="020B0502040204020203" pitchFamily="34" charset="0"/>
                </a:rPr>
                <a:t>No.</a:t>
              </a:r>
              <a:r>
                <a:rPr lang="en-US" sz="1600" spc="-10" dirty="0">
                  <a:solidFill>
                    <a:srgbClr val="000000"/>
                  </a:solidFill>
                  <a:latin typeface="Segoe UI" panose="020B0502040204020203" pitchFamily="34" charset="0"/>
                  <a:ea typeface="Source Sans Pro"/>
                  <a:cs typeface="Segoe UI" panose="020B0502040204020203" pitchFamily="34" charset="0"/>
                </a:rPr>
                <a:t> OHIDs are for individual use only. For security purposes, do not share your OHID with anyone. This will help keep sensitive information secure and prevent access by bad actors or unauthorized users. </a:t>
              </a:r>
              <a:endParaRPr lang="en-US" sz="1600" dirty="0">
                <a:solidFill>
                  <a:srgbClr val="000000"/>
                </a:solidFill>
                <a:latin typeface="Segoe UI" panose="020B0502040204020203" pitchFamily="34" charset="0"/>
                <a:ea typeface="Source Sans Pro"/>
                <a:cs typeface="Segoe UI" panose="020B0502040204020203" pitchFamily="34" charset="0"/>
              </a:endParaRPr>
            </a:p>
          </p:txBody>
        </p:sp>
      </p:grpSp>
      <p:grpSp>
        <p:nvGrpSpPr>
          <p:cNvPr id="34" name="Group 33" descr="Question: I already created my OHID but haven't received any confirmation email. How do I get access to my account?​&#10;Answer: Troubleshooting help will be available on the email verification screen. Users can add DONOTREPLY-EnterpriseIdentity@Ohio.Gov​&#10;email addresses to contact list or ask their IT administrators to add this email to the safe-sender list. ​&#10;">
            <a:extLst>
              <a:ext uri="{FF2B5EF4-FFF2-40B4-BE49-F238E27FC236}">
                <a16:creationId xmlns:a16="http://schemas.microsoft.com/office/drawing/2014/main" id="{D6AC9F99-37BF-2769-AD42-E07171657BBB}"/>
              </a:ext>
            </a:extLst>
          </p:cNvPr>
          <p:cNvGrpSpPr/>
          <p:nvPr/>
        </p:nvGrpSpPr>
        <p:grpSpPr>
          <a:xfrm>
            <a:off x="533400" y="6382399"/>
            <a:ext cx="6187542" cy="3300904"/>
            <a:chOff x="441959" y="5327903"/>
            <a:chExt cx="6153676" cy="3300904"/>
          </a:xfrm>
        </p:grpSpPr>
        <p:grpSp>
          <p:nvGrpSpPr>
            <p:cNvPr id="35" name="Group 34">
              <a:extLst>
                <a:ext uri="{FF2B5EF4-FFF2-40B4-BE49-F238E27FC236}">
                  <a16:creationId xmlns:a16="http://schemas.microsoft.com/office/drawing/2014/main" id="{D5DC3B3B-81B4-49C2-17AA-FB411B191397}"/>
                </a:ext>
              </a:extLst>
            </p:cNvPr>
            <p:cNvGrpSpPr/>
            <p:nvPr/>
          </p:nvGrpSpPr>
          <p:grpSpPr>
            <a:xfrm>
              <a:off x="441959" y="5327903"/>
              <a:ext cx="537845" cy="521334"/>
              <a:chOff x="441959" y="5327903"/>
              <a:chExt cx="537845" cy="521334"/>
            </a:xfrm>
          </p:grpSpPr>
          <p:sp>
            <p:nvSpPr>
              <p:cNvPr id="37" name="object 8">
                <a:extLst>
                  <a:ext uri="{FF2B5EF4-FFF2-40B4-BE49-F238E27FC236}">
                    <a16:creationId xmlns:a16="http://schemas.microsoft.com/office/drawing/2014/main" id="{6FCF95CF-B10B-1E83-5BDF-DCAC4C4C067A}"/>
                  </a:ext>
                </a:extLst>
              </p:cNvPr>
              <p:cNvSpPr/>
              <p:nvPr/>
            </p:nvSpPr>
            <p:spPr>
              <a:xfrm>
                <a:off x="441959" y="5327903"/>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8" name="object 9">
                <a:extLst>
                  <a:ext uri="{FF2B5EF4-FFF2-40B4-BE49-F238E27FC236}">
                    <a16:creationId xmlns:a16="http://schemas.microsoft.com/office/drawing/2014/main" id="{01C5350C-3EE2-D471-E3FC-A78A5EED935D}"/>
                  </a:ext>
                </a:extLst>
              </p:cNvPr>
              <p:cNvSpPr txBox="1"/>
              <p:nvPr/>
            </p:nvSpPr>
            <p:spPr>
              <a:xfrm>
                <a:off x="646746" y="5458727"/>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dirty="0">
                    <a:solidFill>
                      <a:schemeClr val="tx1"/>
                    </a:solidFill>
                    <a:latin typeface="Segoe UI" panose="020B0502040204020203" pitchFamily="34" charset="0"/>
                    <a:cs typeface="Segoe UI" panose="020B0502040204020203" pitchFamily="34" charset="0"/>
                  </a:rPr>
                  <a:t>5</a:t>
                </a:r>
                <a:endParaRPr sz="1600" dirty="0">
                  <a:solidFill>
                    <a:schemeClr val="tx1"/>
                  </a:solidFill>
                  <a:latin typeface="Segoe UI" panose="020B0502040204020203" pitchFamily="34" charset="0"/>
                  <a:cs typeface="Segoe UI" panose="020B0502040204020203" pitchFamily="34" charset="0"/>
                </a:endParaRPr>
              </a:p>
            </p:txBody>
          </p:sp>
        </p:grpSp>
        <p:sp>
          <p:nvSpPr>
            <p:cNvPr id="36" name="TextBox 35">
              <a:extLst>
                <a:ext uri="{FF2B5EF4-FFF2-40B4-BE49-F238E27FC236}">
                  <a16:creationId xmlns:a16="http://schemas.microsoft.com/office/drawing/2014/main" id="{DAC2F96B-4E89-374D-7274-C1521768C76D}"/>
                </a:ext>
              </a:extLst>
            </p:cNvPr>
            <p:cNvSpPr txBox="1"/>
            <p:nvPr/>
          </p:nvSpPr>
          <p:spPr>
            <a:xfrm>
              <a:off x="1222265" y="5327903"/>
              <a:ext cx="5373370" cy="3300904"/>
            </a:xfrm>
            <a:prstGeom prst="rect">
              <a:avLst/>
            </a:prstGeom>
            <a:noFill/>
          </p:spPr>
          <p:txBody>
            <a:bodyPr wrap="square" lIns="91440" tIns="45720" rIns="91440" bIns="45720" rtlCol="0" anchor="t">
              <a:spAutoFit/>
            </a:bodyPr>
            <a:lstStyle/>
            <a:p>
              <a:pPr marL="12700" marR="5080">
                <a:spcBef>
                  <a:spcPts val="1800"/>
                </a:spcBef>
                <a:defRPr/>
              </a:pPr>
              <a:r>
                <a:rPr lang="en-US" sz="1600" b="1" dirty="0">
                  <a:solidFill>
                    <a:srgbClr val="002060"/>
                  </a:solidFill>
                  <a:latin typeface="Segoe UI" panose="020B0502040204020203" pitchFamily="34" charset="0"/>
                  <a:ea typeface="Source Sans Pro"/>
                  <a:cs typeface="Segoe UI" panose="020B0502040204020203" pitchFamily="34" charset="0"/>
                </a:rPr>
                <a:t>Question:</a:t>
              </a:r>
              <a:r>
                <a:rPr lang="en-US" sz="1600" dirty="0">
                  <a:solidFill>
                    <a:srgbClr val="002060"/>
                  </a:solidFill>
                  <a:latin typeface="Segoe UI" panose="020B0502040204020203" pitchFamily="34" charset="0"/>
                  <a:ea typeface="Source Sans Pro"/>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What if I get an error message when creating my account?</a:t>
              </a:r>
            </a:p>
            <a:p>
              <a:pPr marL="12700" marR="5080">
                <a:spcBef>
                  <a:spcPts val="1800"/>
                </a:spcBef>
                <a:defRPr/>
              </a:pPr>
              <a:r>
                <a:rPr lang="en-US" sz="1600" b="1" i="1" dirty="0">
                  <a:solidFill>
                    <a:srgbClr val="000000"/>
                  </a:solidFill>
                  <a:latin typeface="Segoe UI" panose="020B0502040204020203" pitchFamily="34" charset="0"/>
                  <a:ea typeface="Source Sans Pro"/>
                  <a:cs typeface="Segoe UI" panose="020B0502040204020203" pitchFamily="34" charset="0"/>
                </a:rPr>
                <a:t>Answer:</a:t>
              </a:r>
              <a:r>
                <a:rPr lang="en-US" sz="1600" i="1" dirty="0">
                  <a:solidFill>
                    <a:srgbClr val="000000"/>
                  </a:solidFill>
                  <a:latin typeface="Segoe UI" panose="020B0502040204020203" pitchFamily="34" charset="0"/>
                  <a:ea typeface="Source Sans Pro"/>
                  <a:cs typeface="Segoe UI" panose="020B0502040204020203" pitchFamily="34" charset="0"/>
                </a:rPr>
                <a:t> </a:t>
              </a:r>
              <a:r>
                <a:rPr lang="en-US" sz="1600" spc="-10" dirty="0">
                  <a:solidFill>
                    <a:srgbClr val="000000"/>
                  </a:solidFill>
                  <a:latin typeface="Segoe UI" panose="020B0502040204020203" pitchFamily="34" charset="0"/>
                  <a:ea typeface="Source Sans Pro"/>
                  <a:cs typeface="Segoe UI" panose="020B0502040204020203" pitchFamily="34" charset="0"/>
                </a:rPr>
                <a:t>Error messages may be a result of OHID security enhancements. Customers should try the following resolution techniques:</a:t>
              </a:r>
            </a:p>
            <a:p>
              <a:pPr marL="298450" marR="236220" lvl="0" indent="-285750" algn="l"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Check that personal information was entered correctly</a:t>
              </a:r>
            </a:p>
            <a:p>
              <a:pPr marL="298450" marR="236220" lvl="0" indent="-285750" algn="l"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Change to another device, or use the internet browser on their cell phone</a:t>
              </a:r>
            </a:p>
            <a:p>
              <a:pPr marL="298450" marR="236220" lvl="0" indent="-285750" algn="l"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Log in within their normal geographic location</a:t>
              </a:r>
            </a:p>
            <a:p>
              <a:pPr marL="12700" marR="5080">
                <a:spcBef>
                  <a:spcPts val="1800"/>
                </a:spcBef>
                <a:defRPr/>
              </a:pPr>
              <a:r>
                <a:rPr lang="en-US" sz="1600" spc="-10" dirty="0">
                  <a:solidFill>
                    <a:srgbClr val="000000"/>
                  </a:solidFill>
                  <a:highlight>
                    <a:srgbClr val="FFFF00"/>
                  </a:highlight>
                  <a:latin typeface="Segoe UI" panose="020B0502040204020203" pitchFamily="34" charset="0"/>
                  <a:ea typeface="Source Sans Pro"/>
                  <a:cs typeface="Segoe UI" panose="020B0502040204020203" pitchFamily="34" charset="0"/>
                </a:rPr>
                <a:t> </a:t>
              </a:r>
              <a:endParaRPr lang="en-US" sz="1600" spc="-10" dirty="0">
                <a:solidFill>
                  <a:srgbClr val="000000"/>
                </a:solidFill>
                <a:latin typeface="Segoe UI" panose="020B0502040204020203" pitchFamily="34" charset="0"/>
                <a:ea typeface="Source Sans Pro"/>
                <a:cs typeface="Segoe UI" panose="020B0502040204020203" pitchFamily="34" charset="0"/>
              </a:endParaRPr>
            </a:p>
          </p:txBody>
        </p:sp>
      </p:grpSp>
      <p:sp>
        <p:nvSpPr>
          <p:cNvPr id="5" name="Slide Number Placeholder 4">
            <a:extLst>
              <a:ext uri="{FF2B5EF4-FFF2-40B4-BE49-F238E27FC236}">
                <a16:creationId xmlns:a16="http://schemas.microsoft.com/office/drawing/2014/main" id="{3C4E987F-5A3B-B49B-BBDC-F964CB3DBC1A}"/>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17</a:t>
            </a:fld>
            <a:endParaRPr lang="en-US" spc="-25"/>
          </a:p>
        </p:txBody>
      </p:sp>
      <p:sp>
        <p:nvSpPr>
          <p:cNvPr id="6" name="TextBox 5">
            <a:extLst>
              <a:ext uri="{FF2B5EF4-FFF2-40B4-BE49-F238E27FC236}">
                <a16:creationId xmlns:a16="http://schemas.microsoft.com/office/drawing/2014/main" id="{396F30AC-0A13-4FE3-2890-499569D465A9}"/>
              </a:ext>
            </a:extLst>
          </p:cNvPr>
          <p:cNvSpPr txBox="1"/>
          <p:nvPr/>
        </p:nvSpPr>
        <p:spPr>
          <a:xfrm>
            <a:off x="119879" y="947193"/>
            <a:ext cx="69667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you may have about OHID have while creating your OHID Account</a:t>
            </a:r>
            <a:endParaRPr lang="en-US" dirty="0">
              <a:solidFill>
                <a:schemeClr val="bg2">
                  <a:lumMod val="10000"/>
                </a:schemeClr>
              </a:solidFill>
              <a:latin typeface="Segoe UI" panose="020B0502040204020203" pitchFamily="34" charset="0"/>
              <a:cs typeface="Segoe UI" panose="020B0502040204020203" pitchFamily="34" charset="0"/>
            </a:endParaRPr>
          </a:p>
        </p:txBody>
      </p:sp>
      <p:sp>
        <p:nvSpPr>
          <p:cNvPr id="8" name="object 3">
            <a:extLst>
              <a:ext uri="{FF2B5EF4-FFF2-40B4-BE49-F238E27FC236}">
                <a16:creationId xmlns:a16="http://schemas.microsoft.com/office/drawing/2014/main" id="{B9B441A1-70BA-9CF3-0A98-F02F8E839E7F}"/>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20">
                <a:solidFill>
                  <a:srgbClr val="002060"/>
                </a:solidFill>
                <a:latin typeface="Segoe UI" panose="020B0502040204020203" pitchFamily="34" charset="0"/>
                <a:ea typeface="Source Sans Pro"/>
                <a:cs typeface="Segoe UI" panose="020B0502040204020203" pitchFamily="34" charset="0"/>
              </a:rPr>
              <a:t>OHID Account Creation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724210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9" y="3801824"/>
            <a:ext cx="7048501" cy="964130"/>
          </a:xfrm>
        </p:spPr>
        <p:txBody>
          <a:bodyPr>
            <a:noAutofit/>
          </a:bodyPr>
          <a:lstStyle/>
          <a:p>
            <a:pPr marL="0" indent="0" algn="ctr">
              <a:buNone/>
            </a:pPr>
            <a:r>
              <a:rPr lang="en-US" sz="3600" b="1">
                <a:solidFill>
                  <a:srgbClr val="002060"/>
                </a:solidFill>
                <a:latin typeface="Segoe UI" panose="020B0502040204020203" pitchFamily="34" charset="0"/>
                <a:ea typeface="Source Sans Pro" panose="020B0503030403020204" pitchFamily="34" charset="0"/>
                <a:cs typeface="Segoe UI" panose="020B0502040204020203" pitchFamily="34" charset="0"/>
              </a:rPr>
              <a:t>Multi-Factor Authentication</a:t>
            </a:r>
          </a:p>
          <a:p>
            <a:pPr marL="0" indent="0" algn="ctr">
              <a:buNone/>
            </a:pPr>
            <a:r>
              <a:rPr lang="en-US" sz="3600" b="1">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lang="en-US" sz="3600" b="1">
                <a:solidFill>
                  <a:srgbClr val="002060"/>
                </a:solidFill>
                <a:latin typeface="Segoe UI" panose="020B0502040204020203" pitchFamily="34" charset="0"/>
                <a:cs typeface="Segoe UI" panose="020B0502040204020203" pitchFamily="34" charset="0"/>
              </a:rPr>
              <a:t>MFA)</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18</a:t>
            </a:fld>
            <a:endParaRPr lang="en-US" spc="-25"/>
          </a:p>
        </p:txBody>
      </p:sp>
    </p:spTree>
    <p:extLst>
      <p:ext uri="{BB962C8B-B14F-4D97-AF65-F5344CB8AC3E}">
        <p14:creationId xmlns:p14="http://schemas.microsoft.com/office/powerpoint/2010/main" val="3213955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841F1CA1-D2AF-4202-DE44-B67A066F2438}"/>
              </a:ext>
            </a:extLst>
          </p:cNvPr>
          <p:cNvSpPr txBox="1">
            <a:spLocks/>
          </p:cNvSpPr>
          <p:nvPr/>
        </p:nvSpPr>
        <p:spPr>
          <a:xfrm>
            <a:off x="1206241" y="1494521"/>
            <a:ext cx="2238375" cy="441325"/>
          </a:xfrm>
          <a:prstGeom prst="rect">
            <a:avLst/>
          </a:prstGeom>
          <a:solidFill>
            <a:srgbClr val="002060"/>
          </a:solidFill>
        </p:spPr>
        <p:txBody>
          <a:bodyPr vert="horz" lIns="91440" tIns="45720" rIns="91440" bIns="45720" rtlCol="0" anchor="ctr">
            <a:normAutofit/>
          </a:bodyPr>
          <a:lstStyle>
            <a:lvl1pPr marL="228606" indent="-228606" algn="l" defTabSz="914422" rtl="0" eaLnBrk="1" latinLnBrk="0" hangingPunct="1">
              <a:lnSpc>
                <a:spcPct val="100000"/>
              </a:lnSpc>
              <a:spcBef>
                <a:spcPts val="1001"/>
              </a:spcBef>
              <a:buFont typeface="Arial"/>
              <a:buChar char="•"/>
              <a:defRPr sz="2000"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502933" indent="-228606" algn="l" defTabSz="914422" rtl="0" eaLnBrk="1" latinLnBrk="0" hangingPunct="1">
              <a:lnSpc>
                <a:spcPct val="100000"/>
              </a:lnSpc>
              <a:spcBef>
                <a:spcPts val="500"/>
              </a:spcBef>
              <a:buFont typeface="Arial"/>
              <a:buChar char="•"/>
              <a:defRPr sz="1801"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777259" indent="-228606" algn="l" defTabSz="914422" rtl="0" eaLnBrk="1" latinLnBrk="0" hangingPunct="1">
              <a:lnSpc>
                <a:spcPct val="100000"/>
              </a:lnSpc>
              <a:spcBef>
                <a:spcPts val="500"/>
              </a:spcBef>
              <a:buFont typeface="Arial"/>
              <a:buChar char="•"/>
              <a:defRPr sz="1801"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1051586" indent="-228606" algn="l" defTabSz="914422" rtl="0" eaLnBrk="1" latinLnBrk="0" hangingPunct="1">
              <a:lnSpc>
                <a:spcPct val="100000"/>
              </a:lnSpc>
              <a:spcBef>
                <a:spcPts val="500"/>
              </a:spcBef>
              <a:buFont typeface="Arial"/>
              <a:buChar char="•"/>
              <a:defRPr sz="1801"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1325913" indent="-228606" algn="l" defTabSz="914422" rtl="0" eaLnBrk="1" latinLnBrk="0" hangingPunct="1">
              <a:lnSpc>
                <a:spcPct val="100000"/>
              </a:lnSpc>
              <a:spcBef>
                <a:spcPts val="500"/>
              </a:spcBef>
              <a:buFont typeface="Arial"/>
              <a:buChar char="•"/>
              <a:defRPr sz="1801"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2514664" indent="-228606" algn="l" defTabSz="91442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4" indent="-228606" algn="l" defTabSz="91442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7" indent="-228606" algn="l" defTabSz="91442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a:buFont typeface="Arial"/>
              <a:buNone/>
            </a:pPr>
            <a:r>
              <a:rPr lang="en-US" sz="1800" b="1">
                <a:solidFill>
                  <a:schemeClr val="bg1"/>
                </a:solidFill>
                <a:ea typeface="Open Sans"/>
              </a:rPr>
              <a:t>OHID</a:t>
            </a:r>
          </a:p>
        </p:txBody>
      </p:sp>
      <p:sp>
        <p:nvSpPr>
          <p:cNvPr id="17" name="TextBox 16">
            <a:extLst>
              <a:ext uri="{FF2B5EF4-FFF2-40B4-BE49-F238E27FC236}">
                <a16:creationId xmlns:a16="http://schemas.microsoft.com/office/drawing/2014/main" id="{99B05462-DC24-ED3F-B7E1-485654AFBED2}"/>
              </a:ext>
            </a:extLst>
          </p:cNvPr>
          <p:cNvSpPr txBox="1"/>
          <p:nvPr/>
        </p:nvSpPr>
        <p:spPr>
          <a:xfrm>
            <a:off x="1312123" y="3980796"/>
            <a:ext cx="2026611"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A2F36"/>
                </a:solidFill>
                <a:effectLst/>
                <a:uLnTx/>
                <a:uFillTx/>
                <a:latin typeface="Segoe UI" panose="020B0502040204020203" pitchFamily="34" charset="0"/>
                <a:ea typeface="Open Sans"/>
                <a:cs typeface="Segoe UI" panose="020B0502040204020203" pitchFamily="34" charset="0"/>
              </a:rPr>
              <a:t>Unique identifier for single sign-on access into a variety of state agency websites and portals</a:t>
            </a: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nvGrpSpPr>
          <p:cNvPr id="18" name="Group 17">
            <a:extLst>
              <a:ext uri="{FF2B5EF4-FFF2-40B4-BE49-F238E27FC236}">
                <a16:creationId xmlns:a16="http://schemas.microsoft.com/office/drawing/2014/main" id="{9202ABC6-9E3E-73F4-EFD2-91CC5C63844A}"/>
              </a:ext>
            </a:extLst>
          </p:cNvPr>
          <p:cNvGrpSpPr>
            <a:grpSpLocks noChangeAspect="1"/>
          </p:cNvGrpSpPr>
          <p:nvPr/>
        </p:nvGrpSpPr>
        <p:grpSpPr>
          <a:xfrm>
            <a:off x="2064284" y="3380037"/>
            <a:ext cx="522288" cy="520700"/>
            <a:chOff x="7571368" y="2487087"/>
            <a:chExt cx="522288" cy="520700"/>
          </a:xfrm>
        </p:grpSpPr>
        <p:sp>
          <p:nvSpPr>
            <p:cNvPr id="19" name="Freeform 30">
              <a:extLst>
                <a:ext uri="{FF2B5EF4-FFF2-40B4-BE49-F238E27FC236}">
                  <a16:creationId xmlns:a16="http://schemas.microsoft.com/office/drawing/2014/main" id="{DCC4F384-F9D6-9959-3B74-79324E7617C1}"/>
                </a:ext>
              </a:extLst>
            </p:cNvPr>
            <p:cNvSpPr>
              <a:spLocks noEditPoints="1"/>
            </p:cNvSpPr>
            <p:nvPr/>
          </p:nvSpPr>
          <p:spPr bwMode="auto">
            <a:xfrm>
              <a:off x="7571368" y="2487087"/>
              <a:ext cx="522288" cy="520700"/>
            </a:xfrm>
            <a:custGeom>
              <a:avLst/>
              <a:gdLst>
                <a:gd name="T0" fmla="*/ 313 w 658"/>
                <a:gd name="T1" fmla="*/ 657 h 657"/>
                <a:gd name="T2" fmla="*/ 263 w 658"/>
                <a:gd name="T3" fmla="*/ 650 h 657"/>
                <a:gd name="T4" fmla="*/ 201 w 658"/>
                <a:gd name="T5" fmla="*/ 631 h 657"/>
                <a:gd name="T6" fmla="*/ 121 w 658"/>
                <a:gd name="T7" fmla="*/ 582 h 657"/>
                <a:gd name="T8" fmla="*/ 56 w 658"/>
                <a:gd name="T9" fmla="*/ 512 h 657"/>
                <a:gd name="T10" fmla="*/ 14 w 658"/>
                <a:gd name="T11" fmla="*/ 426 h 657"/>
                <a:gd name="T12" fmla="*/ 4 w 658"/>
                <a:gd name="T13" fmla="*/ 379 h 657"/>
                <a:gd name="T14" fmla="*/ 0 w 658"/>
                <a:gd name="T15" fmla="*/ 329 h 657"/>
                <a:gd name="T16" fmla="*/ 2 w 658"/>
                <a:gd name="T17" fmla="*/ 295 h 657"/>
                <a:gd name="T18" fmla="*/ 10 w 658"/>
                <a:gd name="T19" fmla="*/ 247 h 657"/>
                <a:gd name="T20" fmla="*/ 40 w 658"/>
                <a:gd name="T21" fmla="*/ 172 h 657"/>
                <a:gd name="T22" fmla="*/ 96 w 658"/>
                <a:gd name="T23" fmla="*/ 96 h 657"/>
                <a:gd name="T24" fmla="*/ 173 w 658"/>
                <a:gd name="T25" fmla="*/ 39 h 657"/>
                <a:gd name="T26" fmla="*/ 247 w 658"/>
                <a:gd name="T27" fmla="*/ 10 h 657"/>
                <a:gd name="T28" fmla="*/ 295 w 658"/>
                <a:gd name="T29" fmla="*/ 1 h 657"/>
                <a:gd name="T30" fmla="*/ 329 w 658"/>
                <a:gd name="T31" fmla="*/ 0 h 657"/>
                <a:gd name="T32" fmla="*/ 379 w 658"/>
                <a:gd name="T33" fmla="*/ 4 h 657"/>
                <a:gd name="T34" fmla="*/ 427 w 658"/>
                <a:gd name="T35" fmla="*/ 14 h 657"/>
                <a:gd name="T36" fmla="*/ 513 w 658"/>
                <a:gd name="T37" fmla="*/ 56 h 657"/>
                <a:gd name="T38" fmla="*/ 583 w 658"/>
                <a:gd name="T39" fmla="*/ 119 h 657"/>
                <a:gd name="T40" fmla="*/ 633 w 658"/>
                <a:gd name="T41" fmla="*/ 200 h 657"/>
                <a:gd name="T42" fmla="*/ 651 w 658"/>
                <a:gd name="T43" fmla="*/ 262 h 657"/>
                <a:gd name="T44" fmla="*/ 658 w 658"/>
                <a:gd name="T45" fmla="*/ 311 h 657"/>
                <a:gd name="T46" fmla="*/ 658 w 658"/>
                <a:gd name="T47" fmla="*/ 345 h 657"/>
                <a:gd name="T48" fmla="*/ 651 w 658"/>
                <a:gd name="T49" fmla="*/ 395 h 657"/>
                <a:gd name="T50" fmla="*/ 633 w 658"/>
                <a:gd name="T51" fmla="*/ 457 h 657"/>
                <a:gd name="T52" fmla="*/ 583 w 658"/>
                <a:gd name="T53" fmla="*/ 537 h 657"/>
                <a:gd name="T54" fmla="*/ 513 w 658"/>
                <a:gd name="T55" fmla="*/ 602 h 657"/>
                <a:gd name="T56" fmla="*/ 427 w 658"/>
                <a:gd name="T57" fmla="*/ 642 h 657"/>
                <a:gd name="T58" fmla="*/ 379 w 658"/>
                <a:gd name="T59" fmla="*/ 654 h 657"/>
                <a:gd name="T60" fmla="*/ 329 w 658"/>
                <a:gd name="T61" fmla="*/ 657 h 657"/>
                <a:gd name="T62" fmla="*/ 329 w 658"/>
                <a:gd name="T63" fmla="*/ 37 h 657"/>
                <a:gd name="T64" fmla="*/ 243 w 658"/>
                <a:gd name="T65" fmla="*/ 51 h 657"/>
                <a:gd name="T66" fmla="*/ 166 w 658"/>
                <a:gd name="T67" fmla="*/ 87 h 657"/>
                <a:gd name="T68" fmla="*/ 104 w 658"/>
                <a:gd name="T69" fmla="*/ 143 h 657"/>
                <a:gd name="T70" fmla="*/ 60 w 658"/>
                <a:gd name="T71" fmla="*/ 215 h 657"/>
                <a:gd name="T72" fmla="*/ 40 w 658"/>
                <a:gd name="T73" fmla="*/ 298 h 657"/>
                <a:gd name="T74" fmla="*/ 40 w 658"/>
                <a:gd name="T75" fmla="*/ 358 h 657"/>
                <a:gd name="T76" fmla="*/ 60 w 658"/>
                <a:gd name="T77" fmla="*/ 442 h 657"/>
                <a:gd name="T78" fmla="*/ 104 w 658"/>
                <a:gd name="T79" fmla="*/ 513 h 657"/>
                <a:gd name="T80" fmla="*/ 166 w 658"/>
                <a:gd name="T81" fmla="*/ 570 h 657"/>
                <a:gd name="T82" fmla="*/ 243 w 658"/>
                <a:gd name="T83" fmla="*/ 607 h 657"/>
                <a:gd name="T84" fmla="*/ 329 w 658"/>
                <a:gd name="T85" fmla="*/ 619 h 657"/>
                <a:gd name="T86" fmla="*/ 388 w 658"/>
                <a:gd name="T87" fmla="*/ 614 h 657"/>
                <a:gd name="T88" fmla="*/ 467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6 h 657"/>
                <a:gd name="T102" fmla="*/ 514 w 658"/>
                <a:gd name="T103" fmla="*/ 103 h 657"/>
                <a:gd name="T104" fmla="*/ 442 w 658"/>
                <a:gd name="T105" fmla="*/ 60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5" y="656"/>
                  </a:lnTo>
                  <a:lnTo>
                    <a:pt x="279" y="654"/>
                  </a:lnTo>
                  <a:lnTo>
                    <a:pt x="263" y="650"/>
                  </a:lnTo>
                  <a:lnTo>
                    <a:pt x="247" y="647"/>
                  </a:lnTo>
                  <a:lnTo>
                    <a:pt x="231" y="642"/>
                  </a:lnTo>
                  <a:lnTo>
                    <a:pt x="201" y="631"/>
                  </a:lnTo>
                  <a:lnTo>
                    <a:pt x="173" y="618"/>
                  </a:lnTo>
                  <a:lnTo>
                    <a:pt x="145" y="602"/>
                  </a:lnTo>
                  <a:lnTo>
                    <a:pt x="121" y="582"/>
                  </a:lnTo>
                  <a:lnTo>
                    <a:pt x="96" y="561"/>
                  </a:lnTo>
                  <a:lnTo>
                    <a:pt x="75" y="537"/>
                  </a:lnTo>
                  <a:lnTo>
                    <a:pt x="56" y="512"/>
                  </a:lnTo>
                  <a:lnTo>
                    <a:pt x="40" y="485"/>
                  </a:lnTo>
                  <a:lnTo>
                    <a:pt x="26" y="457"/>
                  </a:lnTo>
                  <a:lnTo>
                    <a:pt x="14" y="426"/>
                  </a:lnTo>
                  <a:lnTo>
                    <a:pt x="10" y="411"/>
                  </a:lnTo>
                  <a:lnTo>
                    <a:pt x="6" y="395"/>
                  </a:lnTo>
                  <a:lnTo>
                    <a:pt x="4" y="379"/>
                  </a:lnTo>
                  <a:lnTo>
                    <a:pt x="2" y="363"/>
                  </a:lnTo>
                  <a:lnTo>
                    <a:pt x="1" y="345"/>
                  </a:lnTo>
                  <a:lnTo>
                    <a:pt x="0" y="329"/>
                  </a:lnTo>
                  <a:lnTo>
                    <a:pt x="0" y="329"/>
                  </a:lnTo>
                  <a:lnTo>
                    <a:pt x="1" y="311"/>
                  </a:lnTo>
                  <a:lnTo>
                    <a:pt x="2" y="295"/>
                  </a:lnTo>
                  <a:lnTo>
                    <a:pt x="4" y="278"/>
                  </a:lnTo>
                  <a:lnTo>
                    <a:pt x="6" y="262"/>
                  </a:lnTo>
                  <a:lnTo>
                    <a:pt x="10" y="247"/>
                  </a:lnTo>
                  <a:lnTo>
                    <a:pt x="14" y="231"/>
                  </a:lnTo>
                  <a:lnTo>
                    <a:pt x="26" y="200"/>
                  </a:lnTo>
                  <a:lnTo>
                    <a:pt x="40" y="172"/>
                  </a:lnTo>
                  <a:lnTo>
                    <a:pt x="56" y="145"/>
                  </a:lnTo>
                  <a:lnTo>
                    <a:pt x="75" y="119"/>
                  </a:lnTo>
                  <a:lnTo>
                    <a:pt x="96" y="96"/>
                  </a:lnTo>
                  <a:lnTo>
                    <a:pt x="121" y="75"/>
                  </a:lnTo>
                  <a:lnTo>
                    <a:pt x="145" y="56"/>
                  </a:lnTo>
                  <a:lnTo>
                    <a:pt x="173" y="39"/>
                  </a:lnTo>
                  <a:lnTo>
                    <a:pt x="201" y="25"/>
                  </a:lnTo>
                  <a:lnTo>
                    <a:pt x="231" y="14"/>
                  </a:lnTo>
                  <a:lnTo>
                    <a:pt x="247" y="10"/>
                  </a:lnTo>
                  <a:lnTo>
                    <a:pt x="263" y="6"/>
                  </a:lnTo>
                  <a:lnTo>
                    <a:pt x="279" y="4"/>
                  </a:lnTo>
                  <a:lnTo>
                    <a:pt x="295" y="1"/>
                  </a:lnTo>
                  <a:lnTo>
                    <a:pt x="313" y="0"/>
                  </a:lnTo>
                  <a:lnTo>
                    <a:pt x="329" y="0"/>
                  </a:lnTo>
                  <a:lnTo>
                    <a:pt x="329" y="0"/>
                  </a:lnTo>
                  <a:lnTo>
                    <a:pt x="346" y="0"/>
                  </a:lnTo>
                  <a:lnTo>
                    <a:pt x="362" y="1"/>
                  </a:lnTo>
                  <a:lnTo>
                    <a:pt x="379" y="4"/>
                  </a:lnTo>
                  <a:lnTo>
                    <a:pt x="395" y="6"/>
                  </a:lnTo>
                  <a:lnTo>
                    <a:pt x="411" y="10"/>
                  </a:lnTo>
                  <a:lnTo>
                    <a:pt x="427" y="14"/>
                  </a:lnTo>
                  <a:lnTo>
                    <a:pt x="457" y="25"/>
                  </a:lnTo>
                  <a:lnTo>
                    <a:pt x="486" y="39"/>
                  </a:lnTo>
                  <a:lnTo>
                    <a:pt x="513" y="56"/>
                  </a:lnTo>
                  <a:lnTo>
                    <a:pt x="539" y="75"/>
                  </a:lnTo>
                  <a:lnTo>
                    <a:pt x="561" y="96"/>
                  </a:lnTo>
                  <a:lnTo>
                    <a:pt x="583" y="119"/>
                  </a:lnTo>
                  <a:lnTo>
                    <a:pt x="602" y="145"/>
                  </a:lnTo>
                  <a:lnTo>
                    <a:pt x="618" y="172"/>
                  </a:lnTo>
                  <a:lnTo>
                    <a:pt x="633" y="200"/>
                  </a:lnTo>
                  <a:lnTo>
                    <a:pt x="643" y="231"/>
                  </a:lnTo>
                  <a:lnTo>
                    <a:pt x="647" y="247"/>
                  </a:lnTo>
                  <a:lnTo>
                    <a:pt x="651" y="262"/>
                  </a:lnTo>
                  <a:lnTo>
                    <a:pt x="654" y="278"/>
                  </a:lnTo>
                  <a:lnTo>
                    <a:pt x="657" y="295"/>
                  </a:lnTo>
                  <a:lnTo>
                    <a:pt x="658" y="311"/>
                  </a:lnTo>
                  <a:lnTo>
                    <a:pt x="658" y="329"/>
                  </a:lnTo>
                  <a:lnTo>
                    <a:pt x="658" y="329"/>
                  </a:lnTo>
                  <a:lnTo>
                    <a:pt x="658" y="345"/>
                  </a:lnTo>
                  <a:lnTo>
                    <a:pt x="657" y="363"/>
                  </a:lnTo>
                  <a:lnTo>
                    <a:pt x="654" y="379"/>
                  </a:lnTo>
                  <a:lnTo>
                    <a:pt x="651" y="395"/>
                  </a:lnTo>
                  <a:lnTo>
                    <a:pt x="647" y="411"/>
                  </a:lnTo>
                  <a:lnTo>
                    <a:pt x="643" y="426"/>
                  </a:lnTo>
                  <a:lnTo>
                    <a:pt x="633" y="457"/>
                  </a:lnTo>
                  <a:lnTo>
                    <a:pt x="618" y="485"/>
                  </a:lnTo>
                  <a:lnTo>
                    <a:pt x="602" y="512"/>
                  </a:lnTo>
                  <a:lnTo>
                    <a:pt x="583" y="537"/>
                  </a:lnTo>
                  <a:lnTo>
                    <a:pt x="561" y="561"/>
                  </a:lnTo>
                  <a:lnTo>
                    <a:pt x="539" y="582"/>
                  </a:lnTo>
                  <a:lnTo>
                    <a:pt x="513" y="602"/>
                  </a:lnTo>
                  <a:lnTo>
                    <a:pt x="486" y="618"/>
                  </a:lnTo>
                  <a:lnTo>
                    <a:pt x="457" y="631"/>
                  </a:lnTo>
                  <a:lnTo>
                    <a:pt x="427" y="642"/>
                  </a:lnTo>
                  <a:lnTo>
                    <a:pt x="411" y="647"/>
                  </a:lnTo>
                  <a:lnTo>
                    <a:pt x="395" y="650"/>
                  </a:lnTo>
                  <a:lnTo>
                    <a:pt x="379" y="654"/>
                  </a:lnTo>
                  <a:lnTo>
                    <a:pt x="362" y="656"/>
                  </a:lnTo>
                  <a:lnTo>
                    <a:pt x="346" y="657"/>
                  </a:lnTo>
                  <a:lnTo>
                    <a:pt x="329" y="657"/>
                  </a:lnTo>
                  <a:lnTo>
                    <a:pt x="329" y="657"/>
                  </a:lnTo>
                  <a:close/>
                  <a:moveTo>
                    <a:pt x="329" y="37"/>
                  </a:moveTo>
                  <a:lnTo>
                    <a:pt x="329" y="37"/>
                  </a:lnTo>
                  <a:lnTo>
                    <a:pt x="299" y="39"/>
                  </a:lnTo>
                  <a:lnTo>
                    <a:pt x="271" y="43"/>
                  </a:lnTo>
                  <a:lnTo>
                    <a:pt x="243" y="51"/>
                  </a:lnTo>
                  <a:lnTo>
                    <a:pt x="216" y="60"/>
                  </a:lnTo>
                  <a:lnTo>
                    <a:pt x="190" y="72"/>
                  </a:lnTo>
                  <a:lnTo>
                    <a:pt x="166" y="87"/>
                  </a:lnTo>
                  <a:lnTo>
                    <a:pt x="143" y="103"/>
                  </a:lnTo>
                  <a:lnTo>
                    <a:pt x="123" y="122"/>
                  </a:lnTo>
                  <a:lnTo>
                    <a:pt x="104" y="143"/>
                  </a:lnTo>
                  <a:lnTo>
                    <a:pt x="87" y="166"/>
                  </a:lnTo>
                  <a:lnTo>
                    <a:pt x="74" y="189"/>
                  </a:lnTo>
                  <a:lnTo>
                    <a:pt x="60" y="215"/>
                  </a:lnTo>
                  <a:lnTo>
                    <a:pt x="51" y="242"/>
                  </a:lnTo>
                  <a:lnTo>
                    <a:pt x="44" y="270"/>
                  </a:lnTo>
                  <a:lnTo>
                    <a:pt x="40" y="298"/>
                  </a:lnTo>
                  <a:lnTo>
                    <a:pt x="37" y="329"/>
                  </a:lnTo>
                  <a:lnTo>
                    <a:pt x="37" y="329"/>
                  </a:lnTo>
                  <a:lnTo>
                    <a:pt x="40" y="358"/>
                  </a:lnTo>
                  <a:lnTo>
                    <a:pt x="44" y="387"/>
                  </a:lnTo>
                  <a:lnTo>
                    <a:pt x="51" y="415"/>
                  </a:lnTo>
                  <a:lnTo>
                    <a:pt x="60" y="442"/>
                  </a:lnTo>
                  <a:lnTo>
                    <a:pt x="74" y="467"/>
                  </a:lnTo>
                  <a:lnTo>
                    <a:pt x="87" y="492"/>
                  </a:lnTo>
                  <a:lnTo>
                    <a:pt x="104" y="513"/>
                  </a:lnTo>
                  <a:lnTo>
                    <a:pt x="123" y="535"/>
                  </a:lnTo>
                  <a:lnTo>
                    <a:pt x="143" y="553"/>
                  </a:lnTo>
                  <a:lnTo>
                    <a:pt x="166" y="570"/>
                  </a:lnTo>
                  <a:lnTo>
                    <a:pt x="190" y="584"/>
                  </a:lnTo>
                  <a:lnTo>
                    <a:pt x="216" y="596"/>
                  </a:lnTo>
                  <a:lnTo>
                    <a:pt x="243" y="607"/>
                  </a:lnTo>
                  <a:lnTo>
                    <a:pt x="271" y="614"/>
                  </a:lnTo>
                  <a:lnTo>
                    <a:pt x="299" y="618"/>
                  </a:lnTo>
                  <a:lnTo>
                    <a:pt x="329" y="619"/>
                  </a:lnTo>
                  <a:lnTo>
                    <a:pt x="329" y="619"/>
                  </a:lnTo>
                  <a:lnTo>
                    <a:pt x="358" y="618"/>
                  </a:lnTo>
                  <a:lnTo>
                    <a:pt x="388" y="614"/>
                  </a:lnTo>
                  <a:lnTo>
                    <a:pt x="416" y="607"/>
                  </a:lnTo>
                  <a:lnTo>
                    <a:pt x="442" y="596"/>
                  </a:lnTo>
                  <a:lnTo>
                    <a:pt x="467" y="584"/>
                  </a:lnTo>
                  <a:lnTo>
                    <a:pt x="492" y="570"/>
                  </a:lnTo>
                  <a:lnTo>
                    <a:pt x="514" y="553"/>
                  </a:lnTo>
                  <a:lnTo>
                    <a:pt x="535" y="535"/>
                  </a:lnTo>
                  <a:lnTo>
                    <a:pt x="553" y="513"/>
                  </a:lnTo>
                  <a:lnTo>
                    <a:pt x="571" y="492"/>
                  </a:lnTo>
                  <a:lnTo>
                    <a:pt x="586" y="467"/>
                  </a:lnTo>
                  <a:lnTo>
                    <a:pt x="598" y="442"/>
                  </a:lnTo>
                  <a:lnTo>
                    <a:pt x="607" y="415"/>
                  </a:lnTo>
                  <a:lnTo>
                    <a:pt x="615" y="387"/>
                  </a:lnTo>
                  <a:lnTo>
                    <a:pt x="619" y="358"/>
                  </a:lnTo>
                  <a:lnTo>
                    <a:pt x="621" y="329"/>
                  </a:lnTo>
                  <a:lnTo>
                    <a:pt x="621" y="329"/>
                  </a:lnTo>
                  <a:lnTo>
                    <a:pt x="619" y="298"/>
                  </a:lnTo>
                  <a:lnTo>
                    <a:pt x="615" y="270"/>
                  </a:lnTo>
                  <a:lnTo>
                    <a:pt x="607" y="242"/>
                  </a:lnTo>
                  <a:lnTo>
                    <a:pt x="598" y="215"/>
                  </a:lnTo>
                  <a:lnTo>
                    <a:pt x="586" y="189"/>
                  </a:lnTo>
                  <a:lnTo>
                    <a:pt x="571" y="166"/>
                  </a:lnTo>
                  <a:lnTo>
                    <a:pt x="553" y="143"/>
                  </a:lnTo>
                  <a:lnTo>
                    <a:pt x="535" y="122"/>
                  </a:lnTo>
                  <a:lnTo>
                    <a:pt x="514" y="103"/>
                  </a:lnTo>
                  <a:lnTo>
                    <a:pt x="492" y="87"/>
                  </a:lnTo>
                  <a:lnTo>
                    <a:pt x="467" y="72"/>
                  </a:lnTo>
                  <a:lnTo>
                    <a:pt x="442" y="60"/>
                  </a:lnTo>
                  <a:lnTo>
                    <a:pt x="416" y="51"/>
                  </a:lnTo>
                  <a:lnTo>
                    <a:pt x="388" y="43"/>
                  </a:lnTo>
                  <a:lnTo>
                    <a:pt x="358"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21" name="Freeform 316">
              <a:extLst>
                <a:ext uri="{FF2B5EF4-FFF2-40B4-BE49-F238E27FC236}">
                  <a16:creationId xmlns:a16="http://schemas.microsoft.com/office/drawing/2014/main" id="{DE82E383-F3D2-508A-58FA-D75EBABB7BD6}"/>
                </a:ext>
              </a:extLst>
            </p:cNvPr>
            <p:cNvSpPr>
              <a:spLocks noEditPoints="1"/>
            </p:cNvSpPr>
            <p:nvPr/>
          </p:nvSpPr>
          <p:spPr bwMode="auto">
            <a:xfrm>
              <a:off x="7707893" y="2651034"/>
              <a:ext cx="249238" cy="198438"/>
            </a:xfrm>
            <a:custGeom>
              <a:avLst/>
              <a:gdLst>
                <a:gd name="T0" fmla="*/ 258 w 313"/>
                <a:gd name="T1" fmla="*/ 2 h 252"/>
                <a:gd name="T2" fmla="*/ 255 w 313"/>
                <a:gd name="T3" fmla="*/ 12 h 252"/>
                <a:gd name="T4" fmla="*/ 237 w 313"/>
                <a:gd name="T5" fmla="*/ 25 h 252"/>
                <a:gd name="T6" fmla="*/ 223 w 313"/>
                <a:gd name="T7" fmla="*/ 19 h 252"/>
                <a:gd name="T8" fmla="*/ 216 w 313"/>
                <a:gd name="T9" fmla="*/ 4 h 252"/>
                <a:gd name="T10" fmla="*/ 181 w 313"/>
                <a:gd name="T11" fmla="*/ 0 h 252"/>
                <a:gd name="T12" fmla="*/ 176 w 313"/>
                <a:gd name="T13" fmla="*/ 8 h 252"/>
                <a:gd name="T14" fmla="*/ 160 w 313"/>
                <a:gd name="T15" fmla="*/ 25 h 252"/>
                <a:gd name="T16" fmla="*/ 148 w 313"/>
                <a:gd name="T17" fmla="*/ 23 h 252"/>
                <a:gd name="T18" fmla="*/ 136 w 313"/>
                <a:gd name="T19" fmla="*/ 4 h 252"/>
                <a:gd name="T20" fmla="*/ 101 w 313"/>
                <a:gd name="T21" fmla="*/ 0 h 252"/>
                <a:gd name="T22" fmla="*/ 95 w 313"/>
                <a:gd name="T23" fmla="*/ 4 h 252"/>
                <a:gd name="T24" fmla="*/ 83 w 313"/>
                <a:gd name="T25" fmla="*/ 23 h 252"/>
                <a:gd name="T26" fmla="*/ 71 w 313"/>
                <a:gd name="T27" fmla="*/ 25 h 252"/>
                <a:gd name="T28" fmla="*/ 55 w 313"/>
                <a:gd name="T29" fmla="*/ 8 h 252"/>
                <a:gd name="T30" fmla="*/ 50 w 313"/>
                <a:gd name="T31" fmla="*/ 0 h 252"/>
                <a:gd name="T32" fmla="*/ 0 w 313"/>
                <a:gd name="T33" fmla="*/ 4 h 252"/>
                <a:gd name="T34" fmla="*/ 5 w 313"/>
                <a:gd name="T35" fmla="*/ 252 h 252"/>
                <a:gd name="T36" fmla="*/ 313 w 313"/>
                <a:gd name="T37" fmla="*/ 248 h 252"/>
                <a:gd name="T38" fmla="*/ 308 w 313"/>
                <a:gd name="T39" fmla="*/ 0 h 252"/>
                <a:gd name="T40" fmla="*/ 71 w 313"/>
                <a:gd name="T41" fmla="*/ 101 h 252"/>
                <a:gd name="T42" fmla="*/ 82 w 313"/>
                <a:gd name="T43" fmla="*/ 85 h 252"/>
                <a:gd name="T44" fmla="*/ 95 w 313"/>
                <a:gd name="T45" fmla="*/ 81 h 252"/>
                <a:gd name="T46" fmla="*/ 113 w 313"/>
                <a:gd name="T47" fmla="*/ 88 h 252"/>
                <a:gd name="T48" fmla="*/ 121 w 313"/>
                <a:gd name="T49" fmla="*/ 105 h 252"/>
                <a:gd name="T50" fmla="*/ 118 w 313"/>
                <a:gd name="T51" fmla="*/ 125 h 252"/>
                <a:gd name="T52" fmla="*/ 105 w 313"/>
                <a:gd name="T53" fmla="*/ 139 h 252"/>
                <a:gd name="T54" fmla="*/ 90 w 313"/>
                <a:gd name="T55" fmla="*/ 140 h 252"/>
                <a:gd name="T56" fmla="*/ 75 w 313"/>
                <a:gd name="T57" fmla="*/ 129 h 252"/>
                <a:gd name="T58" fmla="*/ 70 w 313"/>
                <a:gd name="T59" fmla="*/ 105 h 252"/>
                <a:gd name="T60" fmla="*/ 46 w 313"/>
                <a:gd name="T61" fmla="*/ 191 h 252"/>
                <a:gd name="T62" fmla="*/ 40 w 313"/>
                <a:gd name="T63" fmla="*/ 187 h 252"/>
                <a:gd name="T64" fmla="*/ 51 w 313"/>
                <a:gd name="T65" fmla="*/ 162 h 252"/>
                <a:gd name="T66" fmla="*/ 75 w 313"/>
                <a:gd name="T67" fmla="*/ 151 h 252"/>
                <a:gd name="T68" fmla="*/ 129 w 313"/>
                <a:gd name="T69" fmla="*/ 154 h 252"/>
                <a:gd name="T70" fmla="*/ 148 w 313"/>
                <a:gd name="T71" fmla="*/ 172 h 252"/>
                <a:gd name="T72" fmla="*/ 152 w 313"/>
                <a:gd name="T73" fmla="*/ 187 h 252"/>
                <a:gd name="T74" fmla="*/ 146 w 313"/>
                <a:gd name="T75" fmla="*/ 191 h 252"/>
                <a:gd name="T76" fmla="*/ 183 w 313"/>
                <a:gd name="T77" fmla="*/ 174 h 252"/>
                <a:gd name="T78" fmla="*/ 179 w 313"/>
                <a:gd name="T79" fmla="*/ 167 h 252"/>
                <a:gd name="T80" fmla="*/ 187 w 313"/>
                <a:gd name="T81" fmla="*/ 159 h 252"/>
                <a:gd name="T82" fmla="*/ 254 w 313"/>
                <a:gd name="T83" fmla="*/ 160 h 252"/>
                <a:gd name="T84" fmla="*/ 255 w 313"/>
                <a:gd name="T85" fmla="*/ 170 h 252"/>
                <a:gd name="T86" fmla="*/ 249 w 313"/>
                <a:gd name="T87" fmla="*/ 175 h 252"/>
                <a:gd name="T88" fmla="*/ 183 w 313"/>
                <a:gd name="T89" fmla="*/ 133 h 252"/>
                <a:gd name="T90" fmla="*/ 179 w 313"/>
                <a:gd name="T91" fmla="*/ 125 h 252"/>
                <a:gd name="T92" fmla="*/ 187 w 313"/>
                <a:gd name="T93" fmla="*/ 117 h 252"/>
                <a:gd name="T94" fmla="*/ 274 w 313"/>
                <a:gd name="T95" fmla="*/ 120 h 252"/>
                <a:gd name="T96" fmla="*/ 277 w 313"/>
                <a:gd name="T97" fmla="*/ 129 h 252"/>
                <a:gd name="T98" fmla="*/ 269 w 313"/>
                <a:gd name="T99" fmla="*/ 13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3" h="252">
                  <a:moveTo>
                    <a:pt x="308" y="0"/>
                  </a:moveTo>
                  <a:lnTo>
                    <a:pt x="262" y="0"/>
                  </a:lnTo>
                  <a:lnTo>
                    <a:pt x="262" y="0"/>
                  </a:lnTo>
                  <a:lnTo>
                    <a:pt x="258" y="2"/>
                  </a:lnTo>
                  <a:lnTo>
                    <a:pt x="257" y="4"/>
                  </a:lnTo>
                  <a:lnTo>
                    <a:pt x="257" y="4"/>
                  </a:lnTo>
                  <a:lnTo>
                    <a:pt x="257" y="8"/>
                  </a:lnTo>
                  <a:lnTo>
                    <a:pt x="255" y="12"/>
                  </a:lnTo>
                  <a:lnTo>
                    <a:pt x="251" y="19"/>
                  </a:lnTo>
                  <a:lnTo>
                    <a:pt x="245" y="23"/>
                  </a:lnTo>
                  <a:lnTo>
                    <a:pt x="241" y="25"/>
                  </a:lnTo>
                  <a:lnTo>
                    <a:pt x="237" y="25"/>
                  </a:lnTo>
                  <a:lnTo>
                    <a:pt x="237" y="25"/>
                  </a:lnTo>
                  <a:lnTo>
                    <a:pt x="232" y="25"/>
                  </a:lnTo>
                  <a:lnTo>
                    <a:pt x="228" y="23"/>
                  </a:lnTo>
                  <a:lnTo>
                    <a:pt x="223" y="19"/>
                  </a:lnTo>
                  <a:lnTo>
                    <a:pt x="218" y="12"/>
                  </a:lnTo>
                  <a:lnTo>
                    <a:pt x="218" y="8"/>
                  </a:lnTo>
                  <a:lnTo>
                    <a:pt x="216" y="4"/>
                  </a:lnTo>
                  <a:lnTo>
                    <a:pt x="216" y="4"/>
                  </a:lnTo>
                  <a:lnTo>
                    <a:pt x="215" y="2"/>
                  </a:lnTo>
                  <a:lnTo>
                    <a:pt x="211" y="0"/>
                  </a:lnTo>
                  <a:lnTo>
                    <a:pt x="181" y="0"/>
                  </a:lnTo>
                  <a:lnTo>
                    <a:pt x="181" y="0"/>
                  </a:lnTo>
                  <a:lnTo>
                    <a:pt x="177" y="2"/>
                  </a:lnTo>
                  <a:lnTo>
                    <a:pt x="176" y="4"/>
                  </a:lnTo>
                  <a:lnTo>
                    <a:pt x="176" y="4"/>
                  </a:lnTo>
                  <a:lnTo>
                    <a:pt x="176" y="8"/>
                  </a:lnTo>
                  <a:lnTo>
                    <a:pt x="175" y="12"/>
                  </a:lnTo>
                  <a:lnTo>
                    <a:pt x="171" y="19"/>
                  </a:lnTo>
                  <a:lnTo>
                    <a:pt x="164" y="23"/>
                  </a:lnTo>
                  <a:lnTo>
                    <a:pt x="160" y="25"/>
                  </a:lnTo>
                  <a:lnTo>
                    <a:pt x="156" y="25"/>
                  </a:lnTo>
                  <a:lnTo>
                    <a:pt x="156" y="25"/>
                  </a:lnTo>
                  <a:lnTo>
                    <a:pt x="152" y="25"/>
                  </a:lnTo>
                  <a:lnTo>
                    <a:pt x="148" y="23"/>
                  </a:lnTo>
                  <a:lnTo>
                    <a:pt x="142" y="19"/>
                  </a:lnTo>
                  <a:lnTo>
                    <a:pt x="137" y="12"/>
                  </a:lnTo>
                  <a:lnTo>
                    <a:pt x="136" y="8"/>
                  </a:lnTo>
                  <a:lnTo>
                    <a:pt x="136" y="4"/>
                  </a:lnTo>
                  <a:lnTo>
                    <a:pt x="136" y="4"/>
                  </a:lnTo>
                  <a:lnTo>
                    <a:pt x="134" y="2"/>
                  </a:lnTo>
                  <a:lnTo>
                    <a:pt x="130" y="0"/>
                  </a:lnTo>
                  <a:lnTo>
                    <a:pt x="101" y="0"/>
                  </a:lnTo>
                  <a:lnTo>
                    <a:pt x="101" y="0"/>
                  </a:lnTo>
                  <a:lnTo>
                    <a:pt x="97" y="2"/>
                  </a:lnTo>
                  <a:lnTo>
                    <a:pt x="95" y="4"/>
                  </a:lnTo>
                  <a:lnTo>
                    <a:pt x="95" y="4"/>
                  </a:lnTo>
                  <a:lnTo>
                    <a:pt x="95" y="8"/>
                  </a:lnTo>
                  <a:lnTo>
                    <a:pt x="94" y="12"/>
                  </a:lnTo>
                  <a:lnTo>
                    <a:pt x="90" y="19"/>
                  </a:lnTo>
                  <a:lnTo>
                    <a:pt x="83" y="23"/>
                  </a:lnTo>
                  <a:lnTo>
                    <a:pt x="79" y="25"/>
                  </a:lnTo>
                  <a:lnTo>
                    <a:pt x="75" y="25"/>
                  </a:lnTo>
                  <a:lnTo>
                    <a:pt x="75" y="25"/>
                  </a:lnTo>
                  <a:lnTo>
                    <a:pt x="71" y="25"/>
                  </a:lnTo>
                  <a:lnTo>
                    <a:pt x="67" y="23"/>
                  </a:lnTo>
                  <a:lnTo>
                    <a:pt x="62" y="19"/>
                  </a:lnTo>
                  <a:lnTo>
                    <a:pt x="56" y="12"/>
                  </a:lnTo>
                  <a:lnTo>
                    <a:pt x="55" y="8"/>
                  </a:lnTo>
                  <a:lnTo>
                    <a:pt x="55" y="4"/>
                  </a:lnTo>
                  <a:lnTo>
                    <a:pt x="55" y="4"/>
                  </a:lnTo>
                  <a:lnTo>
                    <a:pt x="54" y="2"/>
                  </a:lnTo>
                  <a:lnTo>
                    <a:pt x="50" y="0"/>
                  </a:lnTo>
                  <a:lnTo>
                    <a:pt x="5" y="0"/>
                  </a:lnTo>
                  <a:lnTo>
                    <a:pt x="5" y="0"/>
                  </a:lnTo>
                  <a:lnTo>
                    <a:pt x="1" y="2"/>
                  </a:lnTo>
                  <a:lnTo>
                    <a:pt x="0" y="4"/>
                  </a:lnTo>
                  <a:lnTo>
                    <a:pt x="0" y="248"/>
                  </a:lnTo>
                  <a:lnTo>
                    <a:pt x="0" y="248"/>
                  </a:lnTo>
                  <a:lnTo>
                    <a:pt x="1" y="250"/>
                  </a:lnTo>
                  <a:lnTo>
                    <a:pt x="5" y="252"/>
                  </a:lnTo>
                  <a:lnTo>
                    <a:pt x="308" y="252"/>
                  </a:lnTo>
                  <a:lnTo>
                    <a:pt x="308" y="252"/>
                  </a:lnTo>
                  <a:lnTo>
                    <a:pt x="310" y="250"/>
                  </a:lnTo>
                  <a:lnTo>
                    <a:pt x="313" y="248"/>
                  </a:lnTo>
                  <a:lnTo>
                    <a:pt x="313" y="4"/>
                  </a:lnTo>
                  <a:lnTo>
                    <a:pt x="313" y="4"/>
                  </a:lnTo>
                  <a:lnTo>
                    <a:pt x="310" y="2"/>
                  </a:lnTo>
                  <a:lnTo>
                    <a:pt x="308" y="0"/>
                  </a:lnTo>
                  <a:lnTo>
                    <a:pt x="308" y="0"/>
                  </a:lnTo>
                  <a:close/>
                  <a:moveTo>
                    <a:pt x="70" y="105"/>
                  </a:moveTo>
                  <a:lnTo>
                    <a:pt x="70" y="105"/>
                  </a:lnTo>
                  <a:lnTo>
                    <a:pt x="71" y="101"/>
                  </a:lnTo>
                  <a:lnTo>
                    <a:pt x="73" y="96"/>
                  </a:lnTo>
                  <a:lnTo>
                    <a:pt x="75" y="92"/>
                  </a:lnTo>
                  <a:lnTo>
                    <a:pt x="78" y="88"/>
                  </a:lnTo>
                  <a:lnTo>
                    <a:pt x="82" y="85"/>
                  </a:lnTo>
                  <a:lnTo>
                    <a:pt x="86" y="82"/>
                  </a:lnTo>
                  <a:lnTo>
                    <a:pt x="90" y="81"/>
                  </a:lnTo>
                  <a:lnTo>
                    <a:pt x="95" y="81"/>
                  </a:lnTo>
                  <a:lnTo>
                    <a:pt x="95" y="81"/>
                  </a:lnTo>
                  <a:lnTo>
                    <a:pt x="101" y="81"/>
                  </a:lnTo>
                  <a:lnTo>
                    <a:pt x="105" y="82"/>
                  </a:lnTo>
                  <a:lnTo>
                    <a:pt x="110" y="85"/>
                  </a:lnTo>
                  <a:lnTo>
                    <a:pt x="113" y="88"/>
                  </a:lnTo>
                  <a:lnTo>
                    <a:pt x="117" y="92"/>
                  </a:lnTo>
                  <a:lnTo>
                    <a:pt x="118" y="96"/>
                  </a:lnTo>
                  <a:lnTo>
                    <a:pt x="121" y="101"/>
                  </a:lnTo>
                  <a:lnTo>
                    <a:pt x="121" y="105"/>
                  </a:lnTo>
                  <a:lnTo>
                    <a:pt x="121" y="116"/>
                  </a:lnTo>
                  <a:lnTo>
                    <a:pt x="121" y="116"/>
                  </a:lnTo>
                  <a:lnTo>
                    <a:pt x="121" y="121"/>
                  </a:lnTo>
                  <a:lnTo>
                    <a:pt x="118" y="125"/>
                  </a:lnTo>
                  <a:lnTo>
                    <a:pt x="117" y="129"/>
                  </a:lnTo>
                  <a:lnTo>
                    <a:pt x="113" y="133"/>
                  </a:lnTo>
                  <a:lnTo>
                    <a:pt x="110" y="137"/>
                  </a:lnTo>
                  <a:lnTo>
                    <a:pt x="105" y="139"/>
                  </a:lnTo>
                  <a:lnTo>
                    <a:pt x="101" y="140"/>
                  </a:lnTo>
                  <a:lnTo>
                    <a:pt x="95" y="141"/>
                  </a:lnTo>
                  <a:lnTo>
                    <a:pt x="95" y="141"/>
                  </a:lnTo>
                  <a:lnTo>
                    <a:pt x="90" y="140"/>
                  </a:lnTo>
                  <a:lnTo>
                    <a:pt x="86" y="139"/>
                  </a:lnTo>
                  <a:lnTo>
                    <a:pt x="82" y="137"/>
                  </a:lnTo>
                  <a:lnTo>
                    <a:pt x="78" y="133"/>
                  </a:lnTo>
                  <a:lnTo>
                    <a:pt x="75" y="129"/>
                  </a:lnTo>
                  <a:lnTo>
                    <a:pt x="73" y="125"/>
                  </a:lnTo>
                  <a:lnTo>
                    <a:pt x="71" y="121"/>
                  </a:lnTo>
                  <a:lnTo>
                    <a:pt x="70" y="116"/>
                  </a:lnTo>
                  <a:lnTo>
                    <a:pt x="70" y="105"/>
                  </a:lnTo>
                  <a:close/>
                  <a:moveTo>
                    <a:pt x="146" y="191"/>
                  </a:moveTo>
                  <a:lnTo>
                    <a:pt x="146" y="191"/>
                  </a:lnTo>
                  <a:lnTo>
                    <a:pt x="146" y="191"/>
                  </a:lnTo>
                  <a:lnTo>
                    <a:pt x="46" y="191"/>
                  </a:lnTo>
                  <a:lnTo>
                    <a:pt x="46" y="191"/>
                  </a:lnTo>
                  <a:lnTo>
                    <a:pt x="42" y="190"/>
                  </a:lnTo>
                  <a:lnTo>
                    <a:pt x="40" y="187"/>
                  </a:lnTo>
                  <a:lnTo>
                    <a:pt x="40" y="187"/>
                  </a:lnTo>
                  <a:lnTo>
                    <a:pt x="40" y="179"/>
                  </a:lnTo>
                  <a:lnTo>
                    <a:pt x="43" y="172"/>
                  </a:lnTo>
                  <a:lnTo>
                    <a:pt x="46" y="167"/>
                  </a:lnTo>
                  <a:lnTo>
                    <a:pt x="51" y="162"/>
                  </a:lnTo>
                  <a:lnTo>
                    <a:pt x="55" y="158"/>
                  </a:lnTo>
                  <a:lnTo>
                    <a:pt x="62" y="154"/>
                  </a:lnTo>
                  <a:lnTo>
                    <a:pt x="69" y="152"/>
                  </a:lnTo>
                  <a:lnTo>
                    <a:pt x="75" y="151"/>
                  </a:lnTo>
                  <a:lnTo>
                    <a:pt x="116" y="151"/>
                  </a:lnTo>
                  <a:lnTo>
                    <a:pt x="116" y="151"/>
                  </a:lnTo>
                  <a:lnTo>
                    <a:pt x="122" y="152"/>
                  </a:lnTo>
                  <a:lnTo>
                    <a:pt x="129" y="154"/>
                  </a:lnTo>
                  <a:lnTo>
                    <a:pt x="136" y="158"/>
                  </a:lnTo>
                  <a:lnTo>
                    <a:pt x="140" y="162"/>
                  </a:lnTo>
                  <a:lnTo>
                    <a:pt x="145" y="166"/>
                  </a:lnTo>
                  <a:lnTo>
                    <a:pt x="148" y="172"/>
                  </a:lnTo>
                  <a:lnTo>
                    <a:pt x="151" y="179"/>
                  </a:lnTo>
                  <a:lnTo>
                    <a:pt x="151" y="186"/>
                  </a:lnTo>
                  <a:lnTo>
                    <a:pt x="151" y="186"/>
                  </a:lnTo>
                  <a:lnTo>
                    <a:pt x="152" y="187"/>
                  </a:lnTo>
                  <a:lnTo>
                    <a:pt x="152" y="187"/>
                  </a:lnTo>
                  <a:lnTo>
                    <a:pt x="149" y="190"/>
                  </a:lnTo>
                  <a:lnTo>
                    <a:pt x="146" y="191"/>
                  </a:lnTo>
                  <a:lnTo>
                    <a:pt x="146" y="191"/>
                  </a:lnTo>
                  <a:close/>
                  <a:moveTo>
                    <a:pt x="249" y="175"/>
                  </a:moveTo>
                  <a:lnTo>
                    <a:pt x="187" y="175"/>
                  </a:lnTo>
                  <a:lnTo>
                    <a:pt x="187" y="175"/>
                  </a:lnTo>
                  <a:lnTo>
                    <a:pt x="183" y="174"/>
                  </a:lnTo>
                  <a:lnTo>
                    <a:pt x="180" y="172"/>
                  </a:lnTo>
                  <a:lnTo>
                    <a:pt x="179" y="170"/>
                  </a:lnTo>
                  <a:lnTo>
                    <a:pt x="179" y="167"/>
                  </a:lnTo>
                  <a:lnTo>
                    <a:pt x="179" y="167"/>
                  </a:lnTo>
                  <a:lnTo>
                    <a:pt x="179" y="163"/>
                  </a:lnTo>
                  <a:lnTo>
                    <a:pt x="180" y="160"/>
                  </a:lnTo>
                  <a:lnTo>
                    <a:pt x="183" y="159"/>
                  </a:lnTo>
                  <a:lnTo>
                    <a:pt x="187" y="159"/>
                  </a:lnTo>
                  <a:lnTo>
                    <a:pt x="249" y="159"/>
                  </a:lnTo>
                  <a:lnTo>
                    <a:pt x="249" y="159"/>
                  </a:lnTo>
                  <a:lnTo>
                    <a:pt x="251" y="159"/>
                  </a:lnTo>
                  <a:lnTo>
                    <a:pt x="254" y="160"/>
                  </a:lnTo>
                  <a:lnTo>
                    <a:pt x="255" y="163"/>
                  </a:lnTo>
                  <a:lnTo>
                    <a:pt x="257" y="167"/>
                  </a:lnTo>
                  <a:lnTo>
                    <a:pt x="257" y="167"/>
                  </a:lnTo>
                  <a:lnTo>
                    <a:pt x="255" y="170"/>
                  </a:lnTo>
                  <a:lnTo>
                    <a:pt x="254" y="172"/>
                  </a:lnTo>
                  <a:lnTo>
                    <a:pt x="251" y="174"/>
                  </a:lnTo>
                  <a:lnTo>
                    <a:pt x="249" y="175"/>
                  </a:lnTo>
                  <a:lnTo>
                    <a:pt x="249" y="175"/>
                  </a:lnTo>
                  <a:close/>
                  <a:moveTo>
                    <a:pt x="269" y="133"/>
                  </a:moveTo>
                  <a:lnTo>
                    <a:pt x="187" y="133"/>
                  </a:lnTo>
                  <a:lnTo>
                    <a:pt x="187" y="133"/>
                  </a:lnTo>
                  <a:lnTo>
                    <a:pt x="183" y="133"/>
                  </a:lnTo>
                  <a:lnTo>
                    <a:pt x="180" y="132"/>
                  </a:lnTo>
                  <a:lnTo>
                    <a:pt x="179" y="129"/>
                  </a:lnTo>
                  <a:lnTo>
                    <a:pt x="179" y="125"/>
                  </a:lnTo>
                  <a:lnTo>
                    <a:pt x="179" y="125"/>
                  </a:lnTo>
                  <a:lnTo>
                    <a:pt x="179" y="123"/>
                  </a:lnTo>
                  <a:lnTo>
                    <a:pt x="180" y="120"/>
                  </a:lnTo>
                  <a:lnTo>
                    <a:pt x="183" y="119"/>
                  </a:lnTo>
                  <a:lnTo>
                    <a:pt x="187" y="117"/>
                  </a:lnTo>
                  <a:lnTo>
                    <a:pt x="269" y="117"/>
                  </a:lnTo>
                  <a:lnTo>
                    <a:pt x="269" y="117"/>
                  </a:lnTo>
                  <a:lnTo>
                    <a:pt x="271" y="119"/>
                  </a:lnTo>
                  <a:lnTo>
                    <a:pt x="274" y="120"/>
                  </a:lnTo>
                  <a:lnTo>
                    <a:pt x="277" y="123"/>
                  </a:lnTo>
                  <a:lnTo>
                    <a:pt x="277" y="125"/>
                  </a:lnTo>
                  <a:lnTo>
                    <a:pt x="277" y="125"/>
                  </a:lnTo>
                  <a:lnTo>
                    <a:pt x="277" y="129"/>
                  </a:lnTo>
                  <a:lnTo>
                    <a:pt x="274" y="132"/>
                  </a:lnTo>
                  <a:lnTo>
                    <a:pt x="271" y="133"/>
                  </a:lnTo>
                  <a:lnTo>
                    <a:pt x="269" y="133"/>
                  </a:lnTo>
                  <a:lnTo>
                    <a:pt x="269"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sp>
        <p:nvSpPr>
          <p:cNvPr id="25" name="TextBox 24">
            <a:extLst>
              <a:ext uri="{FF2B5EF4-FFF2-40B4-BE49-F238E27FC236}">
                <a16:creationId xmlns:a16="http://schemas.microsoft.com/office/drawing/2014/main" id="{9349D466-E406-A316-D409-B4771F3B9669}"/>
              </a:ext>
            </a:extLst>
          </p:cNvPr>
          <p:cNvSpPr txBox="1"/>
          <p:nvPr/>
        </p:nvSpPr>
        <p:spPr>
          <a:xfrm>
            <a:off x="1249532" y="2678809"/>
            <a:ext cx="2151793"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A2F36"/>
                </a:solidFill>
                <a:effectLst/>
                <a:uLnTx/>
                <a:uFillTx/>
                <a:latin typeface="Segoe UI" panose="020B0502040204020203" pitchFamily="34" charset="0"/>
                <a:ea typeface="Open Sans"/>
                <a:cs typeface="Segoe UI" panose="020B0502040204020203" pitchFamily="34" charset="0"/>
              </a:rPr>
              <a:t> A citizen's log-in credentials to access their State of Ohio Account(s)</a:t>
            </a:r>
            <a:endParaRPr kumimoji="0" lang="en-US" sz="1200" b="0" i="0" u="none" strike="noStrike" kern="1200" cap="none" spc="0" normalizeH="0" baseline="0" noProof="0">
              <a:ln>
                <a:noFill/>
              </a:ln>
              <a:solidFill>
                <a:srgbClr val="2A2F36"/>
              </a:solidFill>
              <a:effectLst/>
              <a:uLnTx/>
              <a:uFillTx/>
              <a:latin typeface="Segoe UI" panose="020B0502040204020203" pitchFamily="34" charset="0"/>
              <a:ea typeface="Source Sans Pro"/>
              <a:cs typeface="Segoe UI" panose="020B0502040204020203" pitchFamily="34" charset="0"/>
            </a:endParaRPr>
          </a:p>
        </p:txBody>
      </p:sp>
      <p:grpSp>
        <p:nvGrpSpPr>
          <p:cNvPr id="26" name="Group 25">
            <a:extLst>
              <a:ext uri="{FF2B5EF4-FFF2-40B4-BE49-F238E27FC236}">
                <a16:creationId xmlns:a16="http://schemas.microsoft.com/office/drawing/2014/main" id="{ECD6C331-D875-2B1A-5FC8-BF06B58413F9}"/>
              </a:ext>
            </a:extLst>
          </p:cNvPr>
          <p:cNvGrpSpPr>
            <a:grpSpLocks noChangeAspect="1"/>
          </p:cNvGrpSpPr>
          <p:nvPr/>
        </p:nvGrpSpPr>
        <p:grpSpPr>
          <a:xfrm>
            <a:off x="2063491" y="2074317"/>
            <a:ext cx="523875" cy="523875"/>
            <a:chOff x="5749827" y="1663389"/>
            <a:chExt cx="523875" cy="523875"/>
          </a:xfrm>
        </p:grpSpPr>
        <p:sp>
          <p:nvSpPr>
            <p:cNvPr id="27" name="Freeform 23">
              <a:extLst>
                <a:ext uri="{FF2B5EF4-FFF2-40B4-BE49-F238E27FC236}">
                  <a16:creationId xmlns:a16="http://schemas.microsoft.com/office/drawing/2014/main" id="{2A6F2C8D-0D79-7FD2-502F-B8E5D105FE53}"/>
                </a:ext>
              </a:extLst>
            </p:cNvPr>
            <p:cNvSpPr>
              <a:spLocks noEditPoints="1"/>
            </p:cNvSpPr>
            <p:nvPr/>
          </p:nvSpPr>
          <p:spPr bwMode="auto">
            <a:xfrm>
              <a:off x="5749827" y="1663389"/>
              <a:ext cx="523875" cy="523875"/>
            </a:xfrm>
            <a:custGeom>
              <a:avLst/>
              <a:gdLst>
                <a:gd name="T0" fmla="*/ 312 w 658"/>
                <a:gd name="T1" fmla="*/ 659 h 659"/>
                <a:gd name="T2" fmla="*/ 262 w 658"/>
                <a:gd name="T3" fmla="*/ 652 h 659"/>
                <a:gd name="T4" fmla="*/ 201 w 658"/>
                <a:gd name="T5" fmla="*/ 634 h 659"/>
                <a:gd name="T6" fmla="*/ 119 w 658"/>
                <a:gd name="T7" fmla="*/ 584 h 659"/>
                <a:gd name="T8" fmla="*/ 56 w 658"/>
                <a:gd name="T9" fmla="*/ 514 h 659"/>
                <a:gd name="T10" fmla="*/ 15 w 658"/>
                <a:gd name="T11" fmla="*/ 428 h 659"/>
                <a:gd name="T12" fmla="*/ 4 w 658"/>
                <a:gd name="T13" fmla="*/ 380 h 659"/>
                <a:gd name="T14" fmla="*/ 0 w 658"/>
                <a:gd name="T15" fmla="*/ 330 h 659"/>
                <a:gd name="T16" fmla="*/ 1 w 658"/>
                <a:gd name="T17" fmla="*/ 296 h 659"/>
                <a:gd name="T18" fmla="*/ 10 w 658"/>
                <a:gd name="T19" fmla="*/ 248 h 659"/>
                <a:gd name="T20" fmla="*/ 40 w 658"/>
                <a:gd name="T21" fmla="*/ 174 h 659"/>
                <a:gd name="T22" fmla="*/ 96 w 658"/>
                <a:gd name="T23" fmla="*/ 97 h 659"/>
                <a:gd name="T24" fmla="*/ 172 w 658"/>
                <a:gd name="T25" fmla="*/ 41 h 659"/>
                <a:gd name="T26" fmla="*/ 247 w 658"/>
                <a:gd name="T27" fmla="*/ 11 h 659"/>
                <a:gd name="T28" fmla="*/ 295 w 658"/>
                <a:gd name="T29" fmla="*/ 3 h 659"/>
                <a:gd name="T30" fmla="*/ 329 w 658"/>
                <a:gd name="T31" fmla="*/ 0 h 659"/>
                <a:gd name="T32" fmla="*/ 379 w 658"/>
                <a:gd name="T33" fmla="*/ 5 h 659"/>
                <a:gd name="T34" fmla="*/ 426 w 658"/>
                <a:gd name="T35" fmla="*/ 15 h 659"/>
                <a:gd name="T36" fmla="*/ 513 w 658"/>
                <a:gd name="T37" fmla="*/ 57 h 659"/>
                <a:gd name="T38" fmla="*/ 583 w 658"/>
                <a:gd name="T39" fmla="*/ 121 h 659"/>
                <a:gd name="T40" fmla="*/ 631 w 658"/>
                <a:gd name="T41" fmla="*/ 202 h 659"/>
                <a:gd name="T42" fmla="*/ 652 w 658"/>
                <a:gd name="T43" fmla="*/ 264 h 659"/>
                <a:gd name="T44" fmla="*/ 657 w 658"/>
                <a:gd name="T45" fmla="*/ 314 h 659"/>
                <a:gd name="T46" fmla="*/ 657 w 658"/>
                <a:gd name="T47" fmla="*/ 347 h 659"/>
                <a:gd name="T48" fmla="*/ 652 w 658"/>
                <a:gd name="T49" fmla="*/ 396 h 659"/>
                <a:gd name="T50" fmla="*/ 631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2 w 658"/>
                <a:gd name="T65" fmla="*/ 52 h 659"/>
                <a:gd name="T66" fmla="*/ 166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6 w 658"/>
                <a:gd name="T81" fmla="*/ 572 h 659"/>
                <a:gd name="T82" fmla="*/ 242 w 658"/>
                <a:gd name="T83" fmla="*/ 608 h 659"/>
                <a:gd name="T84" fmla="*/ 329 w 658"/>
                <a:gd name="T85" fmla="*/ 621 h 659"/>
                <a:gd name="T86" fmla="*/ 387 w 658"/>
                <a:gd name="T87" fmla="*/ 616 h 659"/>
                <a:gd name="T88" fmla="*/ 467 w 658"/>
                <a:gd name="T89" fmla="*/ 586 h 659"/>
                <a:gd name="T90" fmla="*/ 535 w 658"/>
                <a:gd name="T91" fmla="*/ 535 h 659"/>
                <a:gd name="T92" fmla="*/ 584 w 658"/>
                <a:gd name="T93" fmla="*/ 468 h 659"/>
                <a:gd name="T94" fmla="*/ 614 w 658"/>
                <a:gd name="T95" fmla="*/ 389 h 659"/>
                <a:gd name="T96" fmla="*/ 621 w 658"/>
                <a:gd name="T97" fmla="*/ 330 h 659"/>
                <a:gd name="T98" fmla="*/ 607 w 658"/>
                <a:gd name="T99" fmla="*/ 244 h 659"/>
                <a:gd name="T100" fmla="*/ 570 w 658"/>
                <a:gd name="T101" fmla="*/ 167 h 659"/>
                <a:gd name="T102" fmla="*/ 514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5" y="658"/>
                  </a:lnTo>
                  <a:lnTo>
                    <a:pt x="279" y="655"/>
                  </a:lnTo>
                  <a:lnTo>
                    <a:pt x="262" y="652"/>
                  </a:lnTo>
                  <a:lnTo>
                    <a:pt x="247" y="648"/>
                  </a:lnTo>
                  <a:lnTo>
                    <a:pt x="231" y="644"/>
                  </a:lnTo>
                  <a:lnTo>
                    <a:pt x="201" y="634"/>
                  </a:lnTo>
                  <a:lnTo>
                    <a:pt x="172" y="619"/>
                  </a:lnTo>
                  <a:lnTo>
                    <a:pt x="145" y="603"/>
                  </a:lnTo>
                  <a:lnTo>
                    <a:pt x="119" y="584"/>
                  </a:lnTo>
                  <a:lnTo>
                    <a:pt x="96" y="562"/>
                  </a:lnTo>
                  <a:lnTo>
                    <a:pt x="75" y="539"/>
                  </a:lnTo>
                  <a:lnTo>
                    <a:pt x="56" y="514"/>
                  </a:lnTo>
                  <a:lnTo>
                    <a:pt x="40" y="487"/>
                  </a:lnTo>
                  <a:lnTo>
                    <a:pt x="25" y="457"/>
                  </a:lnTo>
                  <a:lnTo>
                    <a:pt x="15" y="428"/>
                  </a:lnTo>
                  <a:lnTo>
                    <a:pt x="10" y="412"/>
                  </a:lnTo>
                  <a:lnTo>
                    <a:pt x="6" y="396"/>
                  </a:lnTo>
                  <a:lnTo>
                    <a:pt x="4" y="380"/>
                  </a:lnTo>
                  <a:lnTo>
                    <a:pt x="1" y="363"/>
                  </a:lnTo>
                  <a:lnTo>
                    <a:pt x="0" y="347"/>
                  </a:lnTo>
                  <a:lnTo>
                    <a:pt x="0" y="330"/>
                  </a:lnTo>
                  <a:lnTo>
                    <a:pt x="0" y="330"/>
                  </a:lnTo>
                  <a:lnTo>
                    <a:pt x="0" y="314"/>
                  </a:lnTo>
                  <a:lnTo>
                    <a:pt x="1" y="296"/>
                  </a:lnTo>
                  <a:lnTo>
                    <a:pt x="4" y="280"/>
                  </a:lnTo>
                  <a:lnTo>
                    <a:pt x="6" y="264"/>
                  </a:lnTo>
                  <a:lnTo>
                    <a:pt x="10" y="248"/>
                  </a:lnTo>
                  <a:lnTo>
                    <a:pt x="15" y="233"/>
                  </a:lnTo>
                  <a:lnTo>
                    <a:pt x="25" y="202"/>
                  </a:lnTo>
                  <a:lnTo>
                    <a:pt x="40" y="174"/>
                  </a:lnTo>
                  <a:lnTo>
                    <a:pt x="56" y="146"/>
                  </a:lnTo>
                  <a:lnTo>
                    <a:pt x="75" y="121"/>
                  </a:lnTo>
                  <a:lnTo>
                    <a:pt x="96" y="97"/>
                  </a:lnTo>
                  <a:lnTo>
                    <a:pt x="119" y="76"/>
                  </a:lnTo>
                  <a:lnTo>
                    <a:pt x="145" y="57"/>
                  </a:lnTo>
                  <a:lnTo>
                    <a:pt x="172" y="41"/>
                  </a:lnTo>
                  <a:lnTo>
                    <a:pt x="201" y="27"/>
                  </a:lnTo>
                  <a:lnTo>
                    <a:pt x="231" y="15"/>
                  </a:lnTo>
                  <a:lnTo>
                    <a:pt x="247" y="11"/>
                  </a:lnTo>
                  <a:lnTo>
                    <a:pt x="262" y="7"/>
                  </a:lnTo>
                  <a:lnTo>
                    <a:pt x="279" y="5"/>
                  </a:lnTo>
                  <a:lnTo>
                    <a:pt x="295" y="3"/>
                  </a:lnTo>
                  <a:lnTo>
                    <a:pt x="312" y="2"/>
                  </a:lnTo>
                  <a:lnTo>
                    <a:pt x="329" y="0"/>
                  </a:lnTo>
                  <a:lnTo>
                    <a:pt x="329" y="0"/>
                  </a:lnTo>
                  <a:lnTo>
                    <a:pt x="345" y="2"/>
                  </a:lnTo>
                  <a:lnTo>
                    <a:pt x="363" y="3"/>
                  </a:lnTo>
                  <a:lnTo>
                    <a:pt x="379" y="5"/>
                  </a:lnTo>
                  <a:lnTo>
                    <a:pt x="395" y="7"/>
                  </a:lnTo>
                  <a:lnTo>
                    <a:pt x="411" y="11"/>
                  </a:lnTo>
                  <a:lnTo>
                    <a:pt x="426" y="15"/>
                  </a:lnTo>
                  <a:lnTo>
                    <a:pt x="457" y="27"/>
                  </a:lnTo>
                  <a:lnTo>
                    <a:pt x="485" y="41"/>
                  </a:lnTo>
                  <a:lnTo>
                    <a:pt x="513" y="57"/>
                  </a:lnTo>
                  <a:lnTo>
                    <a:pt x="537" y="76"/>
                  </a:lnTo>
                  <a:lnTo>
                    <a:pt x="562" y="97"/>
                  </a:lnTo>
                  <a:lnTo>
                    <a:pt x="583" y="121"/>
                  </a:lnTo>
                  <a:lnTo>
                    <a:pt x="602" y="146"/>
                  </a:lnTo>
                  <a:lnTo>
                    <a:pt x="618" y="174"/>
                  </a:lnTo>
                  <a:lnTo>
                    <a:pt x="631" y="202"/>
                  </a:lnTo>
                  <a:lnTo>
                    <a:pt x="643" y="233"/>
                  </a:lnTo>
                  <a:lnTo>
                    <a:pt x="648" y="248"/>
                  </a:lnTo>
                  <a:lnTo>
                    <a:pt x="652" y="264"/>
                  </a:lnTo>
                  <a:lnTo>
                    <a:pt x="654" y="280"/>
                  </a:lnTo>
                  <a:lnTo>
                    <a:pt x="656" y="296"/>
                  </a:lnTo>
                  <a:lnTo>
                    <a:pt x="657" y="314"/>
                  </a:lnTo>
                  <a:lnTo>
                    <a:pt x="658" y="330"/>
                  </a:lnTo>
                  <a:lnTo>
                    <a:pt x="658" y="330"/>
                  </a:lnTo>
                  <a:lnTo>
                    <a:pt x="657" y="347"/>
                  </a:lnTo>
                  <a:lnTo>
                    <a:pt x="656" y="363"/>
                  </a:lnTo>
                  <a:lnTo>
                    <a:pt x="654" y="380"/>
                  </a:lnTo>
                  <a:lnTo>
                    <a:pt x="652" y="396"/>
                  </a:lnTo>
                  <a:lnTo>
                    <a:pt x="648" y="412"/>
                  </a:lnTo>
                  <a:lnTo>
                    <a:pt x="643" y="428"/>
                  </a:lnTo>
                  <a:lnTo>
                    <a:pt x="631" y="457"/>
                  </a:lnTo>
                  <a:lnTo>
                    <a:pt x="618" y="487"/>
                  </a:lnTo>
                  <a:lnTo>
                    <a:pt x="602" y="514"/>
                  </a:lnTo>
                  <a:lnTo>
                    <a:pt x="583" y="539"/>
                  </a:lnTo>
                  <a:lnTo>
                    <a:pt x="562" y="562"/>
                  </a:lnTo>
                  <a:lnTo>
                    <a:pt x="537" y="584"/>
                  </a:lnTo>
                  <a:lnTo>
                    <a:pt x="513" y="603"/>
                  </a:lnTo>
                  <a:lnTo>
                    <a:pt x="485" y="619"/>
                  </a:lnTo>
                  <a:lnTo>
                    <a:pt x="457" y="634"/>
                  </a:lnTo>
                  <a:lnTo>
                    <a:pt x="426" y="644"/>
                  </a:lnTo>
                  <a:lnTo>
                    <a:pt x="411" y="648"/>
                  </a:lnTo>
                  <a:lnTo>
                    <a:pt x="395" y="652"/>
                  </a:lnTo>
                  <a:lnTo>
                    <a:pt x="379" y="655"/>
                  </a:lnTo>
                  <a:lnTo>
                    <a:pt x="363" y="658"/>
                  </a:lnTo>
                  <a:lnTo>
                    <a:pt x="345" y="659"/>
                  </a:lnTo>
                  <a:lnTo>
                    <a:pt x="329" y="659"/>
                  </a:lnTo>
                  <a:lnTo>
                    <a:pt x="329" y="659"/>
                  </a:lnTo>
                  <a:close/>
                  <a:moveTo>
                    <a:pt x="329" y="38"/>
                  </a:moveTo>
                  <a:lnTo>
                    <a:pt x="329" y="38"/>
                  </a:lnTo>
                  <a:lnTo>
                    <a:pt x="299" y="41"/>
                  </a:lnTo>
                  <a:lnTo>
                    <a:pt x="270" y="45"/>
                  </a:lnTo>
                  <a:lnTo>
                    <a:pt x="242" y="52"/>
                  </a:lnTo>
                  <a:lnTo>
                    <a:pt x="215" y="62"/>
                  </a:lnTo>
                  <a:lnTo>
                    <a:pt x="191" y="74"/>
                  </a:lnTo>
                  <a:lnTo>
                    <a:pt x="166" y="89"/>
                  </a:lnTo>
                  <a:lnTo>
                    <a:pt x="144" y="105"/>
                  </a:lnTo>
                  <a:lnTo>
                    <a:pt x="123" y="124"/>
                  </a:lnTo>
                  <a:lnTo>
                    <a:pt x="105" y="144"/>
                  </a:lnTo>
                  <a:lnTo>
                    <a:pt x="87" y="167"/>
                  </a:lnTo>
                  <a:lnTo>
                    <a:pt x="72" y="191"/>
                  </a:lnTo>
                  <a:lnTo>
                    <a:pt x="60" y="217"/>
                  </a:lnTo>
                  <a:lnTo>
                    <a:pt x="51" y="244"/>
                  </a:lnTo>
                  <a:lnTo>
                    <a:pt x="43" y="272"/>
                  </a:lnTo>
                  <a:lnTo>
                    <a:pt x="39" y="300"/>
                  </a:lnTo>
                  <a:lnTo>
                    <a:pt x="37" y="330"/>
                  </a:lnTo>
                  <a:lnTo>
                    <a:pt x="37" y="330"/>
                  </a:lnTo>
                  <a:lnTo>
                    <a:pt x="39" y="359"/>
                  </a:lnTo>
                  <a:lnTo>
                    <a:pt x="43" y="389"/>
                  </a:lnTo>
                  <a:lnTo>
                    <a:pt x="51" y="417"/>
                  </a:lnTo>
                  <a:lnTo>
                    <a:pt x="60" y="444"/>
                  </a:lnTo>
                  <a:lnTo>
                    <a:pt x="72" y="468"/>
                  </a:lnTo>
                  <a:lnTo>
                    <a:pt x="87" y="492"/>
                  </a:lnTo>
                  <a:lnTo>
                    <a:pt x="105" y="515"/>
                  </a:lnTo>
                  <a:lnTo>
                    <a:pt x="123" y="535"/>
                  </a:lnTo>
                  <a:lnTo>
                    <a:pt x="144" y="554"/>
                  </a:lnTo>
                  <a:lnTo>
                    <a:pt x="166" y="572"/>
                  </a:lnTo>
                  <a:lnTo>
                    <a:pt x="191" y="586"/>
                  </a:lnTo>
                  <a:lnTo>
                    <a:pt x="215" y="599"/>
                  </a:lnTo>
                  <a:lnTo>
                    <a:pt x="242" y="608"/>
                  </a:lnTo>
                  <a:lnTo>
                    <a:pt x="270" y="616"/>
                  </a:lnTo>
                  <a:lnTo>
                    <a:pt x="299" y="620"/>
                  </a:lnTo>
                  <a:lnTo>
                    <a:pt x="329" y="621"/>
                  </a:lnTo>
                  <a:lnTo>
                    <a:pt x="329" y="621"/>
                  </a:lnTo>
                  <a:lnTo>
                    <a:pt x="359" y="620"/>
                  </a:lnTo>
                  <a:lnTo>
                    <a:pt x="387" y="616"/>
                  </a:lnTo>
                  <a:lnTo>
                    <a:pt x="415" y="608"/>
                  </a:lnTo>
                  <a:lnTo>
                    <a:pt x="442" y="599"/>
                  </a:lnTo>
                  <a:lnTo>
                    <a:pt x="467" y="586"/>
                  </a:lnTo>
                  <a:lnTo>
                    <a:pt x="492" y="572"/>
                  </a:lnTo>
                  <a:lnTo>
                    <a:pt x="514" y="554"/>
                  </a:lnTo>
                  <a:lnTo>
                    <a:pt x="535" y="535"/>
                  </a:lnTo>
                  <a:lnTo>
                    <a:pt x="553" y="515"/>
                  </a:lnTo>
                  <a:lnTo>
                    <a:pt x="570" y="492"/>
                  </a:lnTo>
                  <a:lnTo>
                    <a:pt x="584" y="468"/>
                  </a:lnTo>
                  <a:lnTo>
                    <a:pt x="596" y="444"/>
                  </a:lnTo>
                  <a:lnTo>
                    <a:pt x="607" y="417"/>
                  </a:lnTo>
                  <a:lnTo>
                    <a:pt x="614" y="389"/>
                  </a:lnTo>
                  <a:lnTo>
                    <a:pt x="618" y="359"/>
                  </a:lnTo>
                  <a:lnTo>
                    <a:pt x="621" y="330"/>
                  </a:lnTo>
                  <a:lnTo>
                    <a:pt x="621" y="330"/>
                  </a:lnTo>
                  <a:lnTo>
                    <a:pt x="618" y="300"/>
                  </a:lnTo>
                  <a:lnTo>
                    <a:pt x="614" y="272"/>
                  </a:lnTo>
                  <a:lnTo>
                    <a:pt x="607" y="244"/>
                  </a:lnTo>
                  <a:lnTo>
                    <a:pt x="596" y="217"/>
                  </a:lnTo>
                  <a:lnTo>
                    <a:pt x="584" y="191"/>
                  </a:lnTo>
                  <a:lnTo>
                    <a:pt x="570" y="167"/>
                  </a:lnTo>
                  <a:lnTo>
                    <a:pt x="553" y="144"/>
                  </a:lnTo>
                  <a:lnTo>
                    <a:pt x="535" y="124"/>
                  </a:lnTo>
                  <a:lnTo>
                    <a:pt x="514" y="105"/>
                  </a:lnTo>
                  <a:lnTo>
                    <a:pt x="492" y="89"/>
                  </a:lnTo>
                  <a:lnTo>
                    <a:pt x="467" y="74"/>
                  </a:lnTo>
                  <a:lnTo>
                    <a:pt x="442" y="62"/>
                  </a:lnTo>
                  <a:lnTo>
                    <a:pt x="415" y="52"/>
                  </a:lnTo>
                  <a:lnTo>
                    <a:pt x="387" y="45"/>
                  </a:lnTo>
                  <a:lnTo>
                    <a:pt x="359" y="41"/>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28" name="Freeform 140">
              <a:extLst>
                <a:ext uri="{FF2B5EF4-FFF2-40B4-BE49-F238E27FC236}">
                  <a16:creationId xmlns:a16="http://schemas.microsoft.com/office/drawing/2014/main" id="{0E3B5ECC-6474-5FE5-D375-3B5028515639}"/>
                </a:ext>
              </a:extLst>
            </p:cNvPr>
            <p:cNvSpPr>
              <a:spLocks/>
            </p:cNvSpPr>
            <p:nvPr/>
          </p:nvSpPr>
          <p:spPr bwMode="auto">
            <a:xfrm>
              <a:off x="5958696" y="1780071"/>
              <a:ext cx="127000" cy="152400"/>
            </a:xfrm>
            <a:custGeom>
              <a:avLst/>
              <a:gdLst>
                <a:gd name="T0" fmla="*/ 79 w 158"/>
                <a:gd name="T1" fmla="*/ 191 h 191"/>
                <a:gd name="T2" fmla="*/ 79 w 158"/>
                <a:gd name="T3" fmla="*/ 191 h 191"/>
                <a:gd name="T4" fmla="*/ 87 w 158"/>
                <a:gd name="T5" fmla="*/ 191 h 191"/>
                <a:gd name="T6" fmla="*/ 95 w 158"/>
                <a:gd name="T7" fmla="*/ 189 h 191"/>
                <a:gd name="T8" fmla="*/ 110 w 158"/>
                <a:gd name="T9" fmla="*/ 184 h 191"/>
                <a:gd name="T10" fmla="*/ 123 w 158"/>
                <a:gd name="T11" fmla="*/ 177 h 191"/>
                <a:gd name="T12" fmla="*/ 135 w 158"/>
                <a:gd name="T13" fmla="*/ 168 h 191"/>
                <a:gd name="T14" fmla="*/ 145 w 158"/>
                <a:gd name="T15" fmla="*/ 156 h 191"/>
                <a:gd name="T16" fmla="*/ 152 w 158"/>
                <a:gd name="T17" fmla="*/ 142 h 191"/>
                <a:gd name="T18" fmla="*/ 157 w 158"/>
                <a:gd name="T19" fmla="*/ 128 h 191"/>
                <a:gd name="T20" fmla="*/ 158 w 158"/>
                <a:gd name="T21" fmla="*/ 119 h 191"/>
                <a:gd name="T22" fmla="*/ 158 w 158"/>
                <a:gd name="T23" fmla="*/ 111 h 191"/>
                <a:gd name="T24" fmla="*/ 158 w 158"/>
                <a:gd name="T25" fmla="*/ 79 h 191"/>
                <a:gd name="T26" fmla="*/ 158 w 158"/>
                <a:gd name="T27" fmla="*/ 79 h 191"/>
                <a:gd name="T28" fmla="*/ 158 w 158"/>
                <a:gd name="T29" fmla="*/ 71 h 191"/>
                <a:gd name="T30" fmla="*/ 157 w 158"/>
                <a:gd name="T31" fmla="*/ 63 h 191"/>
                <a:gd name="T32" fmla="*/ 152 w 158"/>
                <a:gd name="T33" fmla="*/ 48 h 191"/>
                <a:gd name="T34" fmla="*/ 145 w 158"/>
                <a:gd name="T35" fmla="*/ 35 h 191"/>
                <a:gd name="T36" fmla="*/ 135 w 158"/>
                <a:gd name="T37" fmla="*/ 23 h 191"/>
                <a:gd name="T38" fmla="*/ 123 w 158"/>
                <a:gd name="T39" fmla="*/ 13 h 191"/>
                <a:gd name="T40" fmla="*/ 110 w 158"/>
                <a:gd name="T41" fmla="*/ 7 h 191"/>
                <a:gd name="T42" fmla="*/ 95 w 158"/>
                <a:gd name="T43" fmla="*/ 1 h 191"/>
                <a:gd name="T44" fmla="*/ 87 w 158"/>
                <a:gd name="T45" fmla="*/ 0 h 191"/>
                <a:gd name="T46" fmla="*/ 79 w 158"/>
                <a:gd name="T47" fmla="*/ 0 h 191"/>
                <a:gd name="T48" fmla="*/ 79 w 158"/>
                <a:gd name="T49" fmla="*/ 0 h 191"/>
                <a:gd name="T50" fmla="*/ 71 w 158"/>
                <a:gd name="T51" fmla="*/ 0 h 191"/>
                <a:gd name="T52" fmla="*/ 63 w 158"/>
                <a:gd name="T53" fmla="*/ 1 h 191"/>
                <a:gd name="T54" fmla="*/ 48 w 158"/>
                <a:gd name="T55" fmla="*/ 7 h 191"/>
                <a:gd name="T56" fmla="*/ 35 w 158"/>
                <a:gd name="T57" fmla="*/ 13 h 191"/>
                <a:gd name="T58" fmla="*/ 23 w 158"/>
                <a:gd name="T59" fmla="*/ 23 h 191"/>
                <a:gd name="T60" fmla="*/ 13 w 158"/>
                <a:gd name="T61" fmla="*/ 35 h 191"/>
                <a:gd name="T62" fmla="*/ 5 w 158"/>
                <a:gd name="T63" fmla="*/ 48 h 191"/>
                <a:gd name="T64" fmla="*/ 1 w 158"/>
                <a:gd name="T65" fmla="*/ 63 h 191"/>
                <a:gd name="T66" fmla="*/ 0 w 158"/>
                <a:gd name="T67" fmla="*/ 71 h 191"/>
                <a:gd name="T68" fmla="*/ 0 w 158"/>
                <a:gd name="T69" fmla="*/ 79 h 191"/>
                <a:gd name="T70" fmla="*/ 0 w 158"/>
                <a:gd name="T71" fmla="*/ 111 h 191"/>
                <a:gd name="T72" fmla="*/ 0 w 158"/>
                <a:gd name="T73" fmla="*/ 111 h 191"/>
                <a:gd name="T74" fmla="*/ 0 w 158"/>
                <a:gd name="T75" fmla="*/ 119 h 191"/>
                <a:gd name="T76" fmla="*/ 1 w 158"/>
                <a:gd name="T77" fmla="*/ 128 h 191"/>
                <a:gd name="T78" fmla="*/ 5 w 158"/>
                <a:gd name="T79" fmla="*/ 142 h 191"/>
                <a:gd name="T80" fmla="*/ 13 w 158"/>
                <a:gd name="T81" fmla="*/ 156 h 191"/>
                <a:gd name="T82" fmla="*/ 23 w 158"/>
                <a:gd name="T83" fmla="*/ 168 h 191"/>
                <a:gd name="T84" fmla="*/ 35 w 158"/>
                <a:gd name="T85" fmla="*/ 177 h 191"/>
                <a:gd name="T86" fmla="*/ 48 w 158"/>
                <a:gd name="T87" fmla="*/ 184 h 191"/>
                <a:gd name="T88" fmla="*/ 63 w 158"/>
                <a:gd name="T89" fmla="*/ 189 h 191"/>
                <a:gd name="T90" fmla="*/ 71 w 158"/>
                <a:gd name="T91" fmla="*/ 191 h 191"/>
                <a:gd name="T92" fmla="*/ 79 w 158"/>
                <a:gd name="T93" fmla="*/ 191 h 191"/>
                <a:gd name="T94" fmla="*/ 79 w 158"/>
                <a:gd name="T95"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8" h="191">
                  <a:moveTo>
                    <a:pt x="79" y="191"/>
                  </a:moveTo>
                  <a:lnTo>
                    <a:pt x="79" y="191"/>
                  </a:lnTo>
                  <a:lnTo>
                    <a:pt x="87" y="191"/>
                  </a:lnTo>
                  <a:lnTo>
                    <a:pt x="95" y="189"/>
                  </a:lnTo>
                  <a:lnTo>
                    <a:pt x="110" y="184"/>
                  </a:lnTo>
                  <a:lnTo>
                    <a:pt x="123" y="177"/>
                  </a:lnTo>
                  <a:lnTo>
                    <a:pt x="135" y="168"/>
                  </a:lnTo>
                  <a:lnTo>
                    <a:pt x="145" y="156"/>
                  </a:lnTo>
                  <a:lnTo>
                    <a:pt x="152" y="142"/>
                  </a:lnTo>
                  <a:lnTo>
                    <a:pt x="157" y="128"/>
                  </a:lnTo>
                  <a:lnTo>
                    <a:pt x="158" y="119"/>
                  </a:lnTo>
                  <a:lnTo>
                    <a:pt x="158" y="111"/>
                  </a:lnTo>
                  <a:lnTo>
                    <a:pt x="158" y="79"/>
                  </a:lnTo>
                  <a:lnTo>
                    <a:pt x="158" y="79"/>
                  </a:lnTo>
                  <a:lnTo>
                    <a:pt x="158" y="71"/>
                  </a:lnTo>
                  <a:lnTo>
                    <a:pt x="157" y="63"/>
                  </a:lnTo>
                  <a:lnTo>
                    <a:pt x="152" y="48"/>
                  </a:lnTo>
                  <a:lnTo>
                    <a:pt x="145" y="35"/>
                  </a:lnTo>
                  <a:lnTo>
                    <a:pt x="135" y="23"/>
                  </a:lnTo>
                  <a:lnTo>
                    <a:pt x="123" y="13"/>
                  </a:lnTo>
                  <a:lnTo>
                    <a:pt x="110" y="7"/>
                  </a:lnTo>
                  <a:lnTo>
                    <a:pt x="95" y="1"/>
                  </a:lnTo>
                  <a:lnTo>
                    <a:pt x="87" y="0"/>
                  </a:lnTo>
                  <a:lnTo>
                    <a:pt x="79" y="0"/>
                  </a:lnTo>
                  <a:lnTo>
                    <a:pt x="79" y="0"/>
                  </a:lnTo>
                  <a:lnTo>
                    <a:pt x="71" y="0"/>
                  </a:lnTo>
                  <a:lnTo>
                    <a:pt x="63" y="1"/>
                  </a:lnTo>
                  <a:lnTo>
                    <a:pt x="48" y="7"/>
                  </a:lnTo>
                  <a:lnTo>
                    <a:pt x="35" y="13"/>
                  </a:lnTo>
                  <a:lnTo>
                    <a:pt x="23" y="23"/>
                  </a:lnTo>
                  <a:lnTo>
                    <a:pt x="13" y="35"/>
                  </a:lnTo>
                  <a:lnTo>
                    <a:pt x="5" y="48"/>
                  </a:lnTo>
                  <a:lnTo>
                    <a:pt x="1" y="63"/>
                  </a:lnTo>
                  <a:lnTo>
                    <a:pt x="0" y="71"/>
                  </a:lnTo>
                  <a:lnTo>
                    <a:pt x="0" y="79"/>
                  </a:lnTo>
                  <a:lnTo>
                    <a:pt x="0" y="111"/>
                  </a:lnTo>
                  <a:lnTo>
                    <a:pt x="0" y="111"/>
                  </a:lnTo>
                  <a:lnTo>
                    <a:pt x="0" y="119"/>
                  </a:lnTo>
                  <a:lnTo>
                    <a:pt x="1" y="128"/>
                  </a:lnTo>
                  <a:lnTo>
                    <a:pt x="5" y="142"/>
                  </a:lnTo>
                  <a:lnTo>
                    <a:pt x="13" y="156"/>
                  </a:lnTo>
                  <a:lnTo>
                    <a:pt x="23" y="168"/>
                  </a:lnTo>
                  <a:lnTo>
                    <a:pt x="35" y="177"/>
                  </a:lnTo>
                  <a:lnTo>
                    <a:pt x="48" y="184"/>
                  </a:lnTo>
                  <a:lnTo>
                    <a:pt x="63" y="189"/>
                  </a:lnTo>
                  <a:lnTo>
                    <a:pt x="71" y="191"/>
                  </a:lnTo>
                  <a:lnTo>
                    <a:pt x="79" y="191"/>
                  </a:lnTo>
                  <a:lnTo>
                    <a:pt x="79"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29" name="Freeform 141">
              <a:extLst>
                <a:ext uri="{FF2B5EF4-FFF2-40B4-BE49-F238E27FC236}">
                  <a16:creationId xmlns:a16="http://schemas.microsoft.com/office/drawing/2014/main" id="{78362AEC-CA2D-DBA6-AE24-94A7809ACE7B}"/>
                </a:ext>
              </a:extLst>
            </p:cNvPr>
            <p:cNvSpPr>
              <a:spLocks/>
            </p:cNvSpPr>
            <p:nvPr/>
          </p:nvSpPr>
          <p:spPr bwMode="auto">
            <a:xfrm>
              <a:off x="5889527" y="1927860"/>
              <a:ext cx="244475" cy="120650"/>
            </a:xfrm>
            <a:custGeom>
              <a:avLst/>
              <a:gdLst>
                <a:gd name="T0" fmla="*/ 228 w 306"/>
                <a:gd name="T1" fmla="*/ 39 h 152"/>
                <a:gd name="T2" fmla="*/ 228 w 306"/>
                <a:gd name="T3" fmla="*/ 39 h 152"/>
                <a:gd name="T4" fmla="*/ 222 w 306"/>
                <a:gd name="T5" fmla="*/ 37 h 152"/>
                <a:gd name="T6" fmla="*/ 215 w 306"/>
                <a:gd name="T7" fmla="*/ 33 h 152"/>
                <a:gd name="T8" fmla="*/ 209 w 306"/>
                <a:gd name="T9" fmla="*/ 27 h 152"/>
                <a:gd name="T10" fmla="*/ 204 w 306"/>
                <a:gd name="T11" fmla="*/ 23 h 152"/>
                <a:gd name="T12" fmla="*/ 197 w 306"/>
                <a:gd name="T13" fmla="*/ 11 h 152"/>
                <a:gd name="T14" fmla="*/ 192 w 306"/>
                <a:gd name="T15" fmla="*/ 0 h 152"/>
                <a:gd name="T16" fmla="*/ 192 w 306"/>
                <a:gd name="T17" fmla="*/ 0 h 152"/>
                <a:gd name="T18" fmla="*/ 183 w 306"/>
                <a:gd name="T19" fmla="*/ 4 h 152"/>
                <a:gd name="T20" fmla="*/ 173 w 306"/>
                <a:gd name="T21" fmla="*/ 7 h 152"/>
                <a:gd name="T22" fmla="*/ 164 w 306"/>
                <a:gd name="T23" fmla="*/ 9 h 152"/>
                <a:gd name="T24" fmla="*/ 153 w 306"/>
                <a:gd name="T25" fmla="*/ 10 h 152"/>
                <a:gd name="T26" fmla="*/ 153 w 306"/>
                <a:gd name="T27" fmla="*/ 10 h 152"/>
                <a:gd name="T28" fmla="*/ 142 w 306"/>
                <a:gd name="T29" fmla="*/ 9 h 152"/>
                <a:gd name="T30" fmla="*/ 131 w 306"/>
                <a:gd name="T31" fmla="*/ 7 h 152"/>
                <a:gd name="T32" fmla="*/ 122 w 306"/>
                <a:gd name="T33" fmla="*/ 4 h 152"/>
                <a:gd name="T34" fmla="*/ 113 w 306"/>
                <a:gd name="T35" fmla="*/ 0 h 152"/>
                <a:gd name="T36" fmla="*/ 113 w 306"/>
                <a:gd name="T37" fmla="*/ 0 h 152"/>
                <a:gd name="T38" fmla="*/ 109 w 306"/>
                <a:gd name="T39" fmla="*/ 11 h 152"/>
                <a:gd name="T40" fmla="*/ 101 w 306"/>
                <a:gd name="T41" fmla="*/ 23 h 152"/>
                <a:gd name="T42" fmla="*/ 97 w 306"/>
                <a:gd name="T43" fmla="*/ 27 h 152"/>
                <a:gd name="T44" fmla="*/ 91 w 306"/>
                <a:gd name="T45" fmla="*/ 33 h 152"/>
                <a:gd name="T46" fmla="*/ 84 w 306"/>
                <a:gd name="T47" fmla="*/ 37 h 152"/>
                <a:gd name="T48" fmla="*/ 76 w 306"/>
                <a:gd name="T49" fmla="*/ 39 h 152"/>
                <a:gd name="T50" fmla="*/ 76 w 306"/>
                <a:gd name="T51" fmla="*/ 39 h 152"/>
                <a:gd name="T52" fmla="*/ 62 w 306"/>
                <a:gd name="T53" fmla="*/ 45 h 152"/>
                <a:gd name="T54" fmla="*/ 47 w 306"/>
                <a:gd name="T55" fmla="*/ 53 h 152"/>
                <a:gd name="T56" fmla="*/ 33 w 306"/>
                <a:gd name="T57" fmla="*/ 64 h 152"/>
                <a:gd name="T58" fmla="*/ 23 w 306"/>
                <a:gd name="T59" fmla="*/ 76 h 152"/>
                <a:gd name="T60" fmla="*/ 13 w 306"/>
                <a:gd name="T61" fmla="*/ 89 h 152"/>
                <a:gd name="T62" fmla="*/ 9 w 306"/>
                <a:gd name="T63" fmla="*/ 97 h 152"/>
                <a:gd name="T64" fmla="*/ 5 w 306"/>
                <a:gd name="T65" fmla="*/ 107 h 152"/>
                <a:gd name="T66" fmla="*/ 2 w 306"/>
                <a:gd name="T67" fmla="*/ 116 h 152"/>
                <a:gd name="T68" fmla="*/ 1 w 306"/>
                <a:gd name="T69" fmla="*/ 125 h 152"/>
                <a:gd name="T70" fmla="*/ 0 w 306"/>
                <a:gd name="T71" fmla="*/ 136 h 152"/>
                <a:gd name="T72" fmla="*/ 0 w 306"/>
                <a:gd name="T73" fmla="*/ 147 h 152"/>
                <a:gd name="T74" fmla="*/ 0 w 306"/>
                <a:gd name="T75" fmla="*/ 147 h 152"/>
                <a:gd name="T76" fmla="*/ 0 w 306"/>
                <a:gd name="T77" fmla="*/ 150 h 152"/>
                <a:gd name="T78" fmla="*/ 1 w 306"/>
                <a:gd name="T79" fmla="*/ 151 h 152"/>
                <a:gd name="T80" fmla="*/ 2 w 306"/>
                <a:gd name="T81" fmla="*/ 152 h 152"/>
                <a:gd name="T82" fmla="*/ 5 w 306"/>
                <a:gd name="T83" fmla="*/ 152 h 152"/>
                <a:gd name="T84" fmla="*/ 301 w 306"/>
                <a:gd name="T85" fmla="*/ 152 h 152"/>
                <a:gd name="T86" fmla="*/ 301 w 306"/>
                <a:gd name="T87" fmla="*/ 152 h 152"/>
                <a:gd name="T88" fmla="*/ 304 w 306"/>
                <a:gd name="T89" fmla="*/ 152 h 152"/>
                <a:gd name="T90" fmla="*/ 305 w 306"/>
                <a:gd name="T91" fmla="*/ 151 h 152"/>
                <a:gd name="T92" fmla="*/ 306 w 306"/>
                <a:gd name="T93" fmla="*/ 150 h 152"/>
                <a:gd name="T94" fmla="*/ 306 w 306"/>
                <a:gd name="T95" fmla="*/ 147 h 152"/>
                <a:gd name="T96" fmla="*/ 306 w 306"/>
                <a:gd name="T97" fmla="*/ 147 h 152"/>
                <a:gd name="T98" fmla="*/ 306 w 306"/>
                <a:gd name="T99" fmla="*/ 136 h 152"/>
                <a:gd name="T100" fmla="*/ 305 w 306"/>
                <a:gd name="T101" fmla="*/ 125 h 152"/>
                <a:gd name="T102" fmla="*/ 302 w 306"/>
                <a:gd name="T103" fmla="*/ 116 h 152"/>
                <a:gd name="T104" fmla="*/ 299 w 306"/>
                <a:gd name="T105" fmla="*/ 107 h 152"/>
                <a:gd name="T106" fmla="*/ 297 w 306"/>
                <a:gd name="T107" fmla="*/ 97 h 152"/>
                <a:gd name="T108" fmla="*/ 293 w 306"/>
                <a:gd name="T109" fmla="*/ 89 h 152"/>
                <a:gd name="T110" fmla="*/ 283 w 306"/>
                <a:gd name="T111" fmla="*/ 76 h 152"/>
                <a:gd name="T112" fmla="*/ 271 w 306"/>
                <a:gd name="T113" fmla="*/ 64 h 152"/>
                <a:gd name="T114" fmla="*/ 258 w 306"/>
                <a:gd name="T115" fmla="*/ 53 h 152"/>
                <a:gd name="T116" fmla="*/ 244 w 306"/>
                <a:gd name="T117" fmla="*/ 45 h 152"/>
                <a:gd name="T118" fmla="*/ 228 w 306"/>
                <a:gd name="T119" fmla="*/ 39 h 152"/>
                <a:gd name="T120" fmla="*/ 228 w 306"/>
                <a:gd name="T121" fmla="*/ 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6" h="152">
                  <a:moveTo>
                    <a:pt x="228" y="39"/>
                  </a:moveTo>
                  <a:lnTo>
                    <a:pt x="228" y="39"/>
                  </a:lnTo>
                  <a:lnTo>
                    <a:pt x="222" y="37"/>
                  </a:lnTo>
                  <a:lnTo>
                    <a:pt x="215" y="33"/>
                  </a:lnTo>
                  <a:lnTo>
                    <a:pt x="209" y="27"/>
                  </a:lnTo>
                  <a:lnTo>
                    <a:pt x="204" y="23"/>
                  </a:lnTo>
                  <a:lnTo>
                    <a:pt x="197" y="11"/>
                  </a:lnTo>
                  <a:lnTo>
                    <a:pt x="192" y="0"/>
                  </a:lnTo>
                  <a:lnTo>
                    <a:pt x="192" y="0"/>
                  </a:lnTo>
                  <a:lnTo>
                    <a:pt x="183" y="4"/>
                  </a:lnTo>
                  <a:lnTo>
                    <a:pt x="173" y="7"/>
                  </a:lnTo>
                  <a:lnTo>
                    <a:pt x="164" y="9"/>
                  </a:lnTo>
                  <a:lnTo>
                    <a:pt x="153" y="10"/>
                  </a:lnTo>
                  <a:lnTo>
                    <a:pt x="153" y="10"/>
                  </a:lnTo>
                  <a:lnTo>
                    <a:pt x="142" y="9"/>
                  </a:lnTo>
                  <a:lnTo>
                    <a:pt x="131" y="7"/>
                  </a:lnTo>
                  <a:lnTo>
                    <a:pt x="122" y="4"/>
                  </a:lnTo>
                  <a:lnTo>
                    <a:pt x="113" y="0"/>
                  </a:lnTo>
                  <a:lnTo>
                    <a:pt x="113" y="0"/>
                  </a:lnTo>
                  <a:lnTo>
                    <a:pt x="109" y="11"/>
                  </a:lnTo>
                  <a:lnTo>
                    <a:pt x="101" y="23"/>
                  </a:lnTo>
                  <a:lnTo>
                    <a:pt x="97" y="27"/>
                  </a:lnTo>
                  <a:lnTo>
                    <a:pt x="91" y="33"/>
                  </a:lnTo>
                  <a:lnTo>
                    <a:pt x="84" y="37"/>
                  </a:lnTo>
                  <a:lnTo>
                    <a:pt x="76" y="39"/>
                  </a:lnTo>
                  <a:lnTo>
                    <a:pt x="76" y="39"/>
                  </a:lnTo>
                  <a:lnTo>
                    <a:pt x="62" y="45"/>
                  </a:lnTo>
                  <a:lnTo>
                    <a:pt x="47" y="53"/>
                  </a:lnTo>
                  <a:lnTo>
                    <a:pt x="33" y="64"/>
                  </a:lnTo>
                  <a:lnTo>
                    <a:pt x="23" y="76"/>
                  </a:lnTo>
                  <a:lnTo>
                    <a:pt x="13" y="89"/>
                  </a:lnTo>
                  <a:lnTo>
                    <a:pt x="9" y="97"/>
                  </a:lnTo>
                  <a:lnTo>
                    <a:pt x="5" y="107"/>
                  </a:lnTo>
                  <a:lnTo>
                    <a:pt x="2" y="116"/>
                  </a:lnTo>
                  <a:lnTo>
                    <a:pt x="1" y="125"/>
                  </a:lnTo>
                  <a:lnTo>
                    <a:pt x="0" y="136"/>
                  </a:lnTo>
                  <a:lnTo>
                    <a:pt x="0" y="147"/>
                  </a:lnTo>
                  <a:lnTo>
                    <a:pt x="0" y="147"/>
                  </a:lnTo>
                  <a:lnTo>
                    <a:pt x="0" y="150"/>
                  </a:lnTo>
                  <a:lnTo>
                    <a:pt x="1" y="151"/>
                  </a:lnTo>
                  <a:lnTo>
                    <a:pt x="2" y="152"/>
                  </a:lnTo>
                  <a:lnTo>
                    <a:pt x="5" y="152"/>
                  </a:lnTo>
                  <a:lnTo>
                    <a:pt x="301" y="152"/>
                  </a:lnTo>
                  <a:lnTo>
                    <a:pt x="301" y="152"/>
                  </a:lnTo>
                  <a:lnTo>
                    <a:pt x="304" y="152"/>
                  </a:lnTo>
                  <a:lnTo>
                    <a:pt x="305" y="151"/>
                  </a:lnTo>
                  <a:lnTo>
                    <a:pt x="306" y="150"/>
                  </a:lnTo>
                  <a:lnTo>
                    <a:pt x="306" y="147"/>
                  </a:lnTo>
                  <a:lnTo>
                    <a:pt x="306" y="147"/>
                  </a:lnTo>
                  <a:lnTo>
                    <a:pt x="306" y="136"/>
                  </a:lnTo>
                  <a:lnTo>
                    <a:pt x="305" y="125"/>
                  </a:lnTo>
                  <a:lnTo>
                    <a:pt x="302" y="116"/>
                  </a:lnTo>
                  <a:lnTo>
                    <a:pt x="299" y="107"/>
                  </a:lnTo>
                  <a:lnTo>
                    <a:pt x="297" y="97"/>
                  </a:lnTo>
                  <a:lnTo>
                    <a:pt x="293" y="89"/>
                  </a:lnTo>
                  <a:lnTo>
                    <a:pt x="283" y="76"/>
                  </a:lnTo>
                  <a:lnTo>
                    <a:pt x="271" y="64"/>
                  </a:lnTo>
                  <a:lnTo>
                    <a:pt x="258" y="53"/>
                  </a:lnTo>
                  <a:lnTo>
                    <a:pt x="244" y="45"/>
                  </a:lnTo>
                  <a:lnTo>
                    <a:pt x="228" y="39"/>
                  </a:lnTo>
                  <a:lnTo>
                    <a:pt x="22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sp>
        <p:nvSpPr>
          <p:cNvPr id="31" name="TextBox 30">
            <a:extLst>
              <a:ext uri="{FF2B5EF4-FFF2-40B4-BE49-F238E27FC236}">
                <a16:creationId xmlns:a16="http://schemas.microsoft.com/office/drawing/2014/main" id="{171BE3B4-7897-77D8-535D-8E988A4E0EB8}"/>
              </a:ext>
            </a:extLst>
          </p:cNvPr>
          <p:cNvSpPr txBox="1"/>
          <p:nvPr/>
        </p:nvSpPr>
        <p:spPr>
          <a:xfrm>
            <a:off x="1418005" y="5437029"/>
            <a:ext cx="18148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A2F36"/>
                </a:solidFill>
                <a:effectLst/>
                <a:uLnTx/>
                <a:uFillTx/>
                <a:latin typeface="Segoe UI" panose="020B0502040204020203" pitchFamily="34" charset="0"/>
                <a:ea typeface="Open Sans"/>
                <a:cs typeface="Segoe UI" panose="020B0502040204020203" pitchFamily="34" charset="0"/>
              </a:rPr>
              <a:t>MFA policy to provide additional security authentication</a:t>
            </a: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nvGrpSpPr>
          <p:cNvPr id="32" name="Group 31">
            <a:extLst>
              <a:ext uri="{FF2B5EF4-FFF2-40B4-BE49-F238E27FC236}">
                <a16:creationId xmlns:a16="http://schemas.microsoft.com/office/drawing/2014/main" id="{B7F11240-3991-C14B-D9F0-B40A3B165CA0}"/>
              </a:ext>
            </a:extLst>
          </p:cNvPr>
          <p:cNvGrpSpPr>
            <a:grpSpLocks noChangeAspect="1"/>
          </p:cNvGrpSpPr>
          <p:nvPr/>
        </p:nvGrpSpPr>
        <p:grpSpPr>
          <a:xfrm>
            <a:off x="2063491" y="4821410"/>
            <a:ext cx="523875" cy="520700"/>
            <a:chOff x="10318850" y="5023485"/>
            <a:chExt cx="523875" cy="520700"/>
          </a:xfrm>
        </p:grpSpPr>
        <p:sp>
          <p:nvSpPr>
            <p:cNvPr id="33" name="Freeform 46">
              <a:extLst>
                <a:ext uri="{FF2B5EF4-FFF2-40B4-BE49-F238E27FC236}">
                  <a16:creationId xmlns:a16="http://schemas.microsoft.com/office/drawing/2014/main" id="{F21827D6-22EB-D08D-B856-4AE248261C25}"/>
                </a:ext>
              </a:extLst>
            </p:cNvPr>
            <p:cNvSpPr>
              <a:spLocks noEditPoints="1"/>
            </p:cNvSpPr>
            <p:nvPr/>
          </p:nvSpPr>
          <p:spPr bwMode="auto">
            <a:xfrm>
              <a:off x="10318850" y="5023485"/>
              <a:ext cx="523875" cy="520700"/>
            </a:xfrm>
            <a:custGeom>
              <a:avLst/>
              <a:gdLst>
                <a:gd name="T0" fmla="*/ 313 w 658"/>
                <a:gd name="T1" fmla="*/ 657 h 657"/>
                <a:gd name="T2" fmla="*/ 263 w 658"/>
                <a:gd name="T3" fmla="*/ 650 h 657"/>
                <a:gd name="T4" fmla="*/ 201 w 658"/>
                <a:gd name="T5" fmla="*/ 631 h 657"/>
                <a:gd name="T6" fmla="*/ 119 w 658"/>
                <a:gd name="T7" fmla="*/ 582 h 657"/>
                <a:gd name="T8" fmla="*/ 56 w 658"/>
                <a:gd name="T9" fmla="*/ 512 h 657"/>
                <a:gd name="T10" fmla="*/ 14 w 658"/>
                <a:gd name="T11" fmla="*/ 426 h 657"/>
                <a:gd name="T12" fmla="*/ 4 w 658"/>
                <a:gd name="T13" fmla="*/ 379 h 657"/>
                <a:gd name="T14" fmla="*/ 0 w 658"/>
                <a:gd name="T15" fmla="*/ 328 h 657"/>
                <a:gd name="T16" fmla="*/ 2 w 658"/>
                <a:gd name="T17" fmla="*/ 294 h 657"/>
                <a:gd name="T18" fmla="*/ 10 w 658"/>
                <a:gd name="T19" fmla="*/ 246 h 657"/>
                <a:gd name="T20" fmla="*/ 40 w 658"/>
                <a:gd name="T21" fmla="*/ 172 h 657"/>
                <a:gd name="T22" fmla="*/ 96 w 658"/>
                <a:gd name="T23" fmla="*/ 95 h 657"/>
                <a:gd name="T24" fmla="*/ 173 w 658"/>
                <a:gd name="T25" fmla="*/ 39 h 657"/>
                <a:gd name="T26" fmla="*/ 247 w 658"/>
                <a:gd name="T27" fmla="*/ 9 h 657"/>
                <a:gd name="T28" fmla="*/ 295 w 658"/>
                <a:gd name="T29" fmla="*/ 1 h 657"/>
                <a:gd name="T30" fmla="*/ 329 w 658"/>
                <a:gd name="T31" fmla="*/ 0 h 657"/>
                <a:gd name="T32" fmla="*/ 379 w 658"/>
                <a:gd name="T33" fmla="*/ 4 h 657"/>
                <a:gd name="T34" fmla="*/ 427 w 658"/>
                <a:gd name="T35" fmla="*/ 14 h 657"/>
                <a:gd name="T36" fmla="*/ 513 w 658"/>
                <a:gd name="T37" fmla="*/ 56 h 657"/>
                <a:gd name="T38" fmla="*/ 583 w 658"/>
                <a:gd name="T39" fmla="*/ 119 h 657"/>
                <a:gd name="T40" fmla="*/ 633 w 658"/>
                <a:gd name="T41" fmla="*/ 200 h 657"/>
                <a:gd name="T42" fmla="*/ 651 w 658"/>
                <a:gd name="T43" fmla="*/ 262 h 657"/>
                <a:gd name="T44" fmla="*/ 658 w 658"/>
                <a:gd name="T45" fmla="*/ 311 h 657"/>
                <a:gd name="T46" fmla="*/ 658 w 658"/>
                <a:gd name="T47" fmla="*/ 345 h 657"/>
                <a:gd name="T48" fmla="*/ 651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7 h 657"/>
                <a:gd name="T64" fmla="*/ 243 w 658"/>
                <a:gd name="T65" fmla="*/ 49 h 657"/>
                <a:gd name="T66" fmla="*/ 166 w 658"/>
                <a:gd name="T67" fmla="*/ 87 h 657"/>
                <a:gd name="T68" fmla="*/ 104 w 658"/>
                <a:gd name="T69" fmla="*/ 143 h 657"/>
                <a:gd name="T70" fmla="*/ 60 w 658"/>
                <a:gd name="T71" fmla="*/ 215 h 657"/>
                <a:gd name="T72" fmla="*/ 39 w 658"/>
                <a:gd name="T73" fmla="*/ 298 h 657"/>
                <a:gd name="T74" fmla="*/ 39 w 658"/>
                <a:gd name="T75" fmla="*/ 359 h 657"/>
                <a:gd name="T76" fmla="*/ 60 w 658"/>
                <a:gd name="T77" fmla="*/ 442 h 657"/>
                <a:gd name="T78" fmla="*/ 104 w 658"/>
                <a:gd name="T79" fmla="*/ 513 h 657"/>
                <a:gd name="T80" fmla="*/ 166 w 658"/>
                <a:gd name="T81" fmla="*/ 570 h 657"/>
                <a:gd name="T82" fmla="*/ 243 w 658"/>
                <a:gd name="T83" fmla="*/ 606 h 657"/>
                <a:gd name="T84" fmla="*/ 329 w 658"/>
                <a:gd name="T85" fmla="*/ 619 h 657"/>
                <a:gd name="T86" fmla="*/ 388 w 658"/>
                <a:gd name="T87" fmla="*/ 614 h 657"/>
                <a:gd name="T88" fmla="*/ 467 w 658"/>
                <a:gd name="T89" fmla="*/ 584 h 657"/>
                <a:gd name="T90" fmla="*/ 535 w 658"/>
                <a:gd name="T91" fmla="*/ 535 h 657"/>
                <a:gd name="T92" fmla="*/ 586 w 658"/>
                <a:gd name="T93" fmla="*/ 467 h 657"/>
                <a:gd name="T94" fmla="*/ 614 w 658"/>
                <a:gd name="T95" fmla="*/ 387 h 657"/>
                <a:gd name="T96" fmla="*/ 621 w 658"/>
                <a:gd name="T97" fmla="*/ 328 h 657"/>
                <a:gd name="T98" fmla="*/ 607 w 658"/>
                <a:gd name="T99" fmla="*/ 242 h 657"/>
                <a:gd name="T100" fmla="*/ 571 w 658"/>
                <a:gd name="T101" fmla="*/ 165 h 657"/>
                <a:gd name="T102" fmla="*/ 514 w 658"/>
                <a:gd name="T103" fmla="*/ 103 h 657"/>
                <a:gd name="T104" fmla="*/ 442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5" y="656"/>
                  </a:lnTo>
                  <a:lnTo>
                    <a:pt x="279" y="653"/>
                  </a:lnTo>
                  <a:lnTo>
                    <a:pt x="263" y="650"/>
                  </a:lnTo>
                  <a:lnTo>
                    <a:pt x="247" y="646"/>
                  </a:lnTo>
                  <a:lnTo>
                    <a:pt x="231" y="642"/>
                  </a:lnTo>
                  <a:lnTo>
                    <a:pt x="201" y="631"/>
                  </a:lnTo>
                  <a:lnTo>
                    <a:pt x="173" y="618"/>
                  </a:lnTo>
                  <a:lnTo>
                    <a:pt x="145" y="600"/>
                  </a:lnTo>
                  <a:lnTo>
                    <a:pt x="119" y="582"/>
                  </a:lnTo>
                  <a:lnTo>
                    <a:pt x="96" y="560"/>
                  </a:lnTo>
                  <a:lnTo>
                    <a:pt x="75" y="537"/>
                  </a:lnTo>
                  <a:lnTo>
                    <a:pt x="56" y="512"/>
                  </a:lnTo>
                  <a:lnTo>
                    <a:pt x="40" y="485"/>
                  </a:lnTo>
                  <a:lnTo>
                    <a:pt x="27" y="457"/>
                  </a:lnTo>
                  <a:lnTo>
                    <a:pt x="14" y="426"/>
                  </a:lnTo>
                  <a:lnTo>
                    <a:pt x="10" y="411"/>
                  </a:lnTo>
                  <a:lnTo>
                    <a:pt x="6" y="395"/>
                  </a:lnTo>
                  <a:lnTo>
                    <a:pt x="4" y="379"/>
                  </a:lnTo>
                  <a:lnTo>
                    <a:pt x="2" y="361"/>
                  </a:lnTo>
                  <a:lnTo>
                    <a:pt x="1" y="345"/>
                  </a:lnTo>
                  <a:lnTo>
                    <a:pt x="0" y="328"/>
                  </a:lnTo>
                  <a:lnTo>
                    <a:pt x="0" y="328"/>
                  </a:lnTo>
                  <a:lnTo>
                    <a:pt x="1" y="311"/>
                  </a:lnTo>
                  <a:lnTo>
                    <a:pt x="2" y="294"/>
                  </a:lnTo>
                  <a:lnTo>
                    <a:pt x="4" y="278"/>
                  </a:lnTo>
                  <a:lnTo>
                    <a:pt x="6" y="262"/>
                  </a:lnTo>
                  <a:lnTo>
                    <a:pt x="10" y="246"/>
                  </a:lnTo>
                  <a:lnTo>
                    <a:pt x="14" y="231"/>
                  </a:lnTo>
                  <a:lnTo>
                    <a:pt x="27" y="200"/>
                  </a:lnTo>
                  <a:lnTo>
                    <a:pt x="40" y="172"/>
                  </a:lnTo>
                  <a:lnTo>
                    <a:pt x="56" y="145"/>
                  </a:lnTo>
                  <a:lnTo>
                    <a:pt x="75" y="119"/>
                  </a:lnTo>
                  <a:lnTo>
                    <a:pt x="96" y="95"/>
                  </a:lnTo>
                  <a:lnTo>
                    <a:pt x="119" y="75"/>
                  </a:lnTo>
                  <a:lnTo>
                    <a:pt x="145" y="56"/>
                  </a:lnTo>
                  <a:lnTo>
                    <a:pt x="173" y="39"/>
                  </a:lnTo>
                  <a:lnTo>
                    <a:pt x="201" y="25"/>
                  </a:lnTo>
                  <a:lnTo>
                    <a:pt x="231" y="14"/>
                  </a:lnTo>
                  <a:lnTo>
                    <a:pt x="247" y="9"/>
                  </a:lnTo>
                  <a:lnTo>
                    <a:pt x="263" y="6"/>
                  </a:lnTo>
                  <a:lnTo>
                    <a:pt x="279" y="4"/>
                  </a:lnTo>
                  <a:lnTo>
                    <a:pt x="295" y="1"/>
                  </a:lnTo>
                  <a:lnTo>
                    <a:pt x="313" y="0"/>
                  </a:lnTo>
                  <a:lnTo>
                    <a:pt x="329" y="0"/>
                  </a:lnTo>
                  <a:lnTo>
                    <a:pt x="329" y="0"/>
                  </a:lnTo>
                  <a:lnTo>
                    <a:pt x="346" y="0"/>
                  </a:lnTo>
                  <a:lnTo>
                    <a:pt x="363" y="1"/>
                  </a:lnTo>
                  <a:lnTo>
                    <a:pt x="379" y="4"/>
                  </a:lnTo>
                  <a:lnTo>
                    <a:pt x="395" y="6"/>
                  </a:lnTo>
                  <a:lnTo>
                    <a:pt x="411" y="9"/>
                  </a:lnTo>
                  <a:lnTo>
                    <a:pt x="427" y="14"/>
                  </a:lnTo>
                  <a:lnTo>
                    <a:pt x="457" y="25"/>
                  </a:lnTo>
                  <a:lnTo>
                    <a:pt x="486" y="39"/>
                  </a:lnTo>
                  <a:lnTo>
                    <a:pt x="513" y="56"/>
                  </a:lnTo>
                  <a:lnTo>
                    <a:pt x="539" y="75"/>
                  </a:lnTo>
                  <a:lnTo>
                    <a:pt x="561" y="95"/>
                  </a:lnTo>
                  <a:lnTo>
                    <a:pt x="583" y="119"/>
                  </a:lnTo>
                  <a:lnTo>
                    <a:pt x="602" y="145"/>
                  </a:lnTo>
                  <a:lnTo>
                    <a:pt x="618" y="172"/>
                  </a:lnTo>
                  <a:lnTo>
                    <a:pt x="633" y="200"/>
                  </a:lnTo>
                  <a:lnTo>
                    <a:pt x="643" y="231"/>
                  </a:lnTo>
                  <a:lnTo>
                    <a:pt x="647" y="246"/>
                  </a:lnTo>
                  <a:lnTo>
                    <a:pt x="651" y="262"/>
                  </a:lnTo>
                  <a:lnTo>
                    <a:pt x="654" y="278"/>
                  </a:lnTo>
                  <a:lnTo>
                    <a:pt x="657" y="294"/>
                  </a:lnTo>
                  <a:lnTo>
                    <a:pt x="658" y="311"/>
                  </a:lnTo>
                  <a:lnTo>
                    <a:pt x="658" y="328"/>
                  </a:lnTo>
                  <a:lnTo>
                    <a:pt x="658" y="328"/>
                  </a:lnTo>
                  <a:lnTo>
                    <a:pt x="658" y="345"/>
                  </a:lnTo>
                  <a:lnTo>
                    <a:pt x="657" y="361"/>
                  </a:lnTo>
                  <a:lnTo>
                    <a:pt x="654" y="379"/>
                  </a:lnTo>
                  <a:lnTo>
                    <a:pt x="651" y="395"/>
                  </a:lnTo>
                  <a:lnTo>
                    <a:pt x="647" y="411"/>
                  </a:lnTo>
                  <a:lnTo>
                    <a:pt x="643" y="426"/>
                  </a:lnTo>
                  <a:lnTo>
                    <a:pt x="633" y="457"/>
                  </a:lnTo>
                  <a:lnTo>
                    <a:pt x="618" y="485"/>
                  </a:lnTo>
                  <a:lnTo>
                    <a:pt x="602" y="512"/>
                  </a:lnTo>
                  <a:lnTo>
                    <a:pt x="583" y="537"/>
                  </a:lnTo>
                  <a:lnTo>
                    <a:pt x="561" y="560"/>
                  </a:lnTo>
                  <a:lnTo>
                    <a:pt x="539" y="582"/>
                  </a:lnTo>
                  <a:lnTo>
                    <a:pt x="513" y="600"/>
                  </a:lnTo>
                  <a:lnTo>
                    <a:pt x="486" y="618"/>
                  </a:lnTo>
                  <a:lnTo>
                    <a:pt x="457" y="631"/>
                  </a:lnTo>
                  <a:lnTo>
                    <a:pt x="427" y="642"/>
                  </a:lnTo>
                  <a:lnTo>
                    <a:pt x="411" y="646"/>
                  </a:lnTo>
                  <a:lnTo>
                    <a:pt x="395" y="650"/>
                  </a:lnTo>
                  <a:lnTo>
                    <a:pt x="379" y="653"/>
                  </a:lnTo>
                  <a:lnTo>
                    <a:pt x="363" y="656"/>
                  </a:lnTo>
                  <a:lnTo>
                    <a:pt x="346" y="657"/>
                  </a:lnTo>
                  <a:lnTo>
                    <a:pt x="329" y="657"/>
                  </a:lnTo>
                  <a:lnTo>
                    <a:pt x="329" y="657"/>
                  </a:lnTo>
                  <a:close/>
                  <a:moveTo>
                    <a:pt x="329" y="37"/>
                  </a:moveTo>
                  <a:lnTo>
                    <a:pt x="329" y="37"/>
                  </a:lnTo>
                  <a:lnTo>
                    <a:pt x="299" y="39"/>
                  </a:lnTo>
                  <a:lnTo>
                    <a:pt x="270" y="43"/>
                  </a:lnTo>
                  <a:lnTo>
                    <a:pt x="243" y="49"/>
                  </a:lnTo>
                  <a:lnTo>
                    <a:pt x="216" y="60"/>
                  </a:lnTo>
                  <a:lnTo>
                    <a:pt x="191" y="72"/>
                  </a:lnTo>
                  <a:lnTo>
                    <a:pt x="166" y="87"/>
                  </a:lnTo>
                  <a:lnTo>
                    <a:pt x="143" y="103"/>
                  </a:lnTo>
                  <a:lnTo>
                    <a:pt x="123" y="122"/>
                  </a:lnTo>
                  <a:lnTo>
                    <a:pt x="104" y="143"/>
                  </a:lnTo>
                  <a:lnTo>
                    <a:pt x="87" y="165"/>
                  </a:lnTo>
                  <a:lnTo>
                    <a:pt x="74" y="189"/>
                  </a:lnTo>
                  <a:lnTo>
                    <a:pt x="60" y="215"/>
                  </a:lnTo>
                  <a:lnTo>
                    <a:pt x="51" y="242"/>
                  </a:lnTo>
                  <a:lnTo>
                    <a:pt x="44" y="270"/>
                  </a:lnTo>
                  <a:lnTo>
                    <a:pt x="39" y="298"/>
                  </a:lnTo>
                  <a:lnTo>
                    <a:pt x="37" y="328"/>
                  </a:lnTo>
                  <a:lnTo>
                    <a:pt x="37" y="328"/>
                  </a:lnTo>
                  <a:lnTo>
                    <a:pt x="39" y="359"/>
                  </a:lnTo>
                  <a:lnTo>
                    <a:pt x="44" y="387"/>
                  </a:lnTo>
                  <a:lnTo>
                    <a:pt x="51" y="415"/>
                  </a:lnTo>
                  <a:lnTo>
                    <a:pt x="60" y="442"/>
                  </a:lnTo>
                  <a:lnTo>
                    <a:pt x="74" y="467"/>
                  </a:lnTo>
                  <a:lnTo>
                    <a:pt x="87" y="492"/>
                  </a:lnTo>
                  <a:lnTo>
                    <a:pt x="104" y="513"/>
                  </a:lnTo>
                  <a:lnTo>
                    <a:pt x="123" y="535"/>
                  </a:lnTo>
                  <a:lnTo>
                    <a:pt x="143" y="553"/>
                  </a:lnTo>
                  <a:lnTo>
                    <a:pt x="166" y="570"/>
                  </a:lnTo>
                  <a:lnTo>
                    <a:pt x="191" y="584"/>
                  </a:lnTo>
                  <a:lnTo>
                    <a:pt x="216" y="596"/>
                  </a:lnTo>
                  <a:lnTo>
                    <a:pt x="243" y="606"/>
                  </a:lnTo>
                  <a:lnTo>
                    <a:pt x="270" y="614"/>
                  </a:lnTo>
                  <a:lnTo>
                    <a:pt x="299" y="618"/>
                  </a:lnTo>
                  <a:lnTo>
                    <a:pt x="329" y="619"/>
                  </a:lnTo>
                  <a:lnTo>
                    <a:pt x="329" y="619"/>
                  </a:lnTo>
                  <a:lnTo>
                    <a:pt x="359" y="618"/>
                  </a:lnTo>
                  <a:lnTo>
                    <a:pt x="388" y="614"/>
                  </a:lnTo>
                  <a:lnTo>
                    <a:pt x="415" y="606"/>
                  </a:lnTo>
                  <a:lnTo>
                    <a:pt x="442" y="596"/>
                  </a:lnTo>
                  <a:lnTo>
                    <a:pt x="467" y="584"/>
                  </a:lnTo>
                  <a:lnTo>
                    <a:pt x="492" y="570"/>
                  </a:lnTo>
                  <a:lnTo>
                    <a:pt x="514" y="553"/>
                  </a:lnTo>
                  <a:lnTo>
                    <a:pt x="535" y="535"/>
                  </a:lnTo>
                  <a:lnTo>
                    <a:pt x="553" y="513"/>
                  </a:lnTo>
                  <a:lnTo>
                    <a:pt x="571" y="492"/>
                  </a:lnTo>
                  <a:lnTo>
                    <a:pt x="586" y="467"/>
                  </a:lnTo>
                  <a:lnTo>
                    <a:pt x="598" y="442"/>
                  </a:lnTo>
                  <a:lnTo>
                    <a:pt x="607" y="415"/>
                  </a:lnTo>
                  <a:lnTo>
                    <a:pt x="614" y="387"/>
                  </a:lnTo>
                  <a:lnTo>
                    <a:pt x="619" y="359"/>
                  </a:lnTo>
                  <a:lnTo>
                    <a:pt x="621" y="328"/>
                  </a:lnTo>
                  <a:lnTo>
                    <a:pt x="621" y="328"/>
                  </a:lnTo>
                  <a:lnTo>
                    <a:pt x="619" y="298"/>
                  </a:lnTo>
                  <a:lnTo>
                    <a:pt x="614" y="270"/>
                  </a:lnTo>
                  <a:lnTo>
                    <a:pt x="607" y="242"/>
                  </a:lnTo>
                  <a:lnTo>
                    <a:pt x="598" y="215"/>
                  </a:lnTo>
                  <a:lnTo>
                    <a:pt x="586" y="189"/>
                  </a:lnTo>
                  <a:lnTo>
                    <a:pt x="571" y="165"/>
                  </a:lnTo>
                  <a:lnTo>
                    <a:pt x="553" y="143"/>
                  </a:lnTo>
                  <a:lnTo>
                    <a:pt x="535" y="122"/>
                  </a:lnTo>
                  <a:lnTo>
                    <a:pt x="514" y="103"/>
                  </a:lnTo>
                  <a:lnTo>
                    <a:pt x="492" y="87"/>
                  </a:lnTo>
                  <a:lnTo>
                    <a:pt x="467" y="72"/>
                  </a:lnTo>
                  <a:lnTo>
                    <a:pt x="442" y="60"/>
                  </a:lnTo>
                  <a:lnTo>
                    <a:pt x="415" y="49"/>
                  </a:lnTo>
                  <a:lnTo>
                    <a:pt x="388" y="43"/>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34" name="Freeform 289">
              <a:extLst>
                <a:ext uri="{FF2B5EF4-FFF2-40B4-BE49-F238E27FC236}">
                  <a16:creationId xmlns:a16="http://schemas.microsoft.com/office/drawing/2014/main" id="{6E0688D0-55C2-EA89-309B-BD9DAB14D623}"/>
                </a:ext>
              </a:extLst>
            </p:cNvPr>
            <p:cNvSpPr>
              <a:spLocks noEditPoints="1"/>
            </p:cNvSpPr>
            <p:nvPr/>
          </p:nvSpPr>
          <p:spPr bwMode="auto">
            <a:xfrm>
              <a:off x="10480775" y="5250498"/>
              <a:ext cx="200025" cy="165100"/>
            </a:xfrm>
            <a:custGeom>
              <a:avLst/>
              <a:gdLst>
                <a:gd name="T0" fmla="*/ 10 w 252"/>
                <a:gd name="T1" fmla="*/ 0 h 208"/>
                <a:gd name="T2" fmla="*/ 6 w 252"/>
                <a:gd name="T3" fmla="*/ 1 h 208"/>
                <a:gd name="T4" fmla="*/ 1 w 252"/>
                <a:gd name="T5" fmla="*/ 7 h 208"/>
                <a:gd name="T6" fmla="*/ 0 w 252"/>
                <a:gd name="T7" fmla="*/ 198 h 208"/>
                <a:gd name="T8" fmla="*/ 1 w 252"/>
                <a:gd name="T9" fmla="*/ 202 h 208"/>
                <a:gd name="T10" fmla="*/ 6 w 252"/>
                <a:gd name="T11" fmla="*/ 208 h 208"/>
                <a:gd name="T12" fmla="*/ 242 w 252"/>
                <a:gd name="T13" fmla="*/ 208 h 208"/>
                <a:gd name="T14" fmla="*/ 246 w 252"/>
                <a:gd name="T15" fmla="*/ 208 h 208"/>
                <a:gd name="T16" fmla="*/ 251 w 252"/>
                <a:gd name="T17" fmla="*/ 202 h 208"/>
                <a:gd name="T18" fmla="*/ 252 w 252"/>
                <a:gd name="T19" fmla="*/ 11 h 208"/>
                <a:gd name="T20" fmla="*/ 251 w 252"/>
                <a:gd name="T21" fmla="*/ 7 h 208"/>
                <a:gd name="T22" fmla="*/ 246 w 252"/>
                <a:gd name="T23" fmla="*/ 1 h 208"/>
                <a:gd name="T24" fmla="*/ 242 w 252"/>
                <a:gd name="T25" fmla="*/ 0 h 208"/>
                <a:gd name="T26" fmla="*/ 137 w 252"/>
                <a:gd name="T27" fmla="*/ 155 h 208"/>
                <a:gd name="T28" fmla="*/ 121 w 252"/>
                <a:gd name="T29" fmla="*/ 121 h 208"/>
                <a:gd name="T30" fmla="*/ 115 w 252"/>
                <a:gd name="T31" fmla="*/ 120 h 208"/>
                <a:gd name="T32" fmla="*/ 104 w 252"/>
                <a:gd name="T33" fmla="*/ 113 h 208"/>
                <a:gd name="T34" fmla="*/ 98 w 252"/>
                <a:gd name="T35" fmla="*/ 105 h 208"/>
                <a:gd name="T36" fmla="*/ 94 w 252"/>
                <a:gd name="T37" fmla="*/ 94 h 208"/>
                <a:gd name="T38" fmla="*/ 94 w 252"/>
                <a:gd name="T39" fmla="*/ 89 h 208"/>
                <a:gd name="T40" fmla="*/ 96 w 252"/>
                <a:gd name="T41" fmla="*/ 75 h 208"/>
                <a:gd name="T42" fmla="*/ 103 w 252"/>
                <a:gd name="T43" fmla="*/ 64 h 208"/>
                <a:gd name="T44" fmla="*/ 114 w 252"/>
                <a:gd name="T45" fmla="*/ 58 h 208"/>
                <a:gd name="T46" fmla="*/ 126 w 252"/>
                <a:gd name="T47" fmla="*/ 55 h 208"/>
                <a:gd name="T48" fmla="*/ 133 w 252"/>
                <a:gd name="T49" fmla="*/ 56 h 208"/>
                <a:gd name="T50" fmla="*/ 145 w 252"/>
                <a:gd name="T51" fmla="*/ 60 h 208"/>
                <a:gd name="T52" fmla="*/ 153 w 252"/>
                <a:gd name="T53" fmla="*/ 70 h 208"/>
                <a:gd name="T54" fmla="*/ 158 w 252"/>
                <a:gd name="T55" fmla="*/ 82 h 208"/>
                <a:gd name="T56" fmla="*/ 160 w 252"/>
                <a:gd name="T57" fmla="*/ 89 h 208"/>
                <a:gd name="T58" fmla="*/ 157 w 252"/>
                <a:gd name="T59" fmla="*/ 99 h 208"/>
                <a:gd name="T60" fmla="*/ 151 w 252"/>
                <a:gd name="T61" fmla="*/ 110 h 208"/>
                <a:gd name="T62" fmla="*/ 142 w 252"/>
                <a:gd name="T63" fmla="*/ 117 h 208"/>
                <a:gd name="T64" fmla="*/ 131 w 252"/>
                <a:gd name="T65"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208">
                  <a:moveTo>
                    <a:pt x="242" y="0"/>
                  </a:moveTo>
                  <a:lnTo>
                    <a:pt x="10" y="0"/>
                  </a:lnTo>
                  <a:lnTo>
                    <a:pt x="10" y="0"/>
                  </a:lnTo>
                  <a:lnTo>
                    <a:pt x="6" y="1"/>
                  </a:lnTo>
                  <a:lnTo>
                    <a:pt x="4" y="4"/>
                  </a:lnTo>
                  <a:lnTo>
                    <a:pt x="1" y="7"/>
                  </a:lnTo>
                  <a:lnTo>
                    <a:pt x="0" y="11"/>
                  </a:lnTo>
                  <a:lnTo>
                    <a:pt x="0" y="198"/>
                  </a:lnTo>
                  <a:lnTo>
                    <a:pt x="0" y="198"/>
                  </a:lnTo>
                  <a:lnTo>
                    <a:pt x="1" y="202"/>
                  </a:lnTo>
                  <a:lnTo>
                    <a:pt x="4" y="206"/>
                  </a:lnTo>
                  <a:lnTo>
                    <a:pt x="6" y="208"/>
                  </a:lnTo>
                  <a:lnTo>
                    <a:pt x="10" y="208"/>
                  </a:lnTo>
                  <a:lnTo>
                    <a:pt x="242" y="208"/>
                  </a:lnTo>
                  <a:lnTo>
                    <a:pt x="242" y="208"/>
                  </a:lnTo>
                  <a:lnTo>
                    <a:pt x="246" y="208"/>
                  </a:lnTo>
                  <a:lnTo>
                    <a:pt x="250" y="206"/>
                  </a:lnTo>
                  <a:lnTo>
                    <a:pt x="251" y="202"/>
                  </a:lnTo>
                  <a:lnTo>
                    <a:pt x="252" y="198"/>
                  </a:lnTo>
                  <a:lnTo>
                    <a:pt x="252" y="11"/>
                  </a:lnTo>
                  <a:lnTo>
                    <a:pt x="252" y="11"/>
                  </a:lnTo>
                  <a:lnTo>
                    <a:pt x="251" y="7"/>
                  </a:lnTo>
                  <a:lnTo>
                    <a:pt x="250" y="4"/>
                  </a:lnTo>
                  <a:lnTo>
                    <a:pt x="246" y="1"/>
                  </a:lnTo>
                  <a:lnTo>
                    <a:pt x="242" y="0"/>
                  </a:lnTo>
                  <a:lnTo>
                    <a:pt x="242" y="0"/>
                  </a:lnTo>
                  <a:close/>
                  <a:moveTo>
                    <a:pt x="131" y="121"/>
                  </a:moveTo>
                  <a:lnTo>
                    <a:pt x="137" y="155"/>
                  </a:lnTo>
                  <a:lnTo>
                    <a:pt x="115" y="155"/>
                  </a:lnTo>
                  <a:lnTo>
                    <a:pt x="121" y="121"/>
                  </a:lnTo>
                  <a:lnTo>
                    <a:pt x="121" y="121"/>
                  </a:lnTo>
                  <a:lnTo>
                    <a:pt x="115" y="120"/>
                  </a:lnTo>
                  <a:lnTo>
                    <a:pt x="110" y="117"/>
                  </a:lnTo>
                  <a:lnTo>
                    <a:pt x="104" y="113"/>
                  </a:lnTo>
                  <a:lnTo>
                    <a:pt x="100" y="110"/>
                  </a:lnTo>
                  <a:lnTo>
                    <a:pt x="98" y="105"/>
                  </a:lnTo>
                  <a:lnTo>
                    <a:pt x="95" y="99"/>
                  </a:lnTo>
                  <a:lnTo>
                    <a:pt x="94" y="94"/>
                  </a:lnTo>
                  <a:lnTo>
                    <a:pt x="94" y="89"/>
                  </a:lnTo>
                  <a:lnTo>
                    <a:pt x="94" y="89"/>
                  </a:lnTo>
                  <a:lnTo>
                    <a:pt x="94" y="82"/>
                  </a:lnTo>
                  <a:lnTo>
                    <a:pt x="96" y="75"/>
                  </a:lnTo>
                  <a:lnTo>
                    <a:pt x="99" y="70"/>
                  </a:lnTo>
                  <a:lnTo>
                    <a:pt x="103" y="64"/>
                  </a:lnTo>
                  <a:lnTo>
                    <a:pt x="107" y="60"/>
                  </a:lnTo>
                  <a:lnTo>
                    <a:pt x="114" y="58"/>
                  </a:lnTo>
                  <a:lnTo>
                    <a:pt x="119" y="56"/>
                  </a:lnTo>
                  <a:lnTo>
                    <a:pt x="126" y="55"/>
                  </a:lnTo>
                  <a:lnTo>
                    <a:pt x="126" y="55"/>
                  </a:lnTo>
                  <a:lnTo>
                    <a:pt x="133" y="56"/>
                  </a:lnTo>
                  <a:lnTo>
                    <a:pt x="139" y="58"/>
                  </a:lnTo>
                  <a:lnTo>
                    <a:pt x="145" y="60"/>
                  </a:lnTo>
                  <a:lnTo>
                    <a:pt x="149" y="64"/>
                  </a:lnTo>
                  <a:lnTo>
                    <a:pt x="153" y="70"/>
                  </a:lnTo>
                  <a:lnTo>
                    <a:pt x="157" y="75"/>
                  </a:lnTo>
                  <a:lnTo>
                    <a:pt x="158" y="82"/>
                  </a:lnTo>
                  <a:lnTo>
                    <a:pt x="160" y="89"/>
                  </a:lnTo>
                  <a:lnTo>
                    <a:pt x="160" y="89"/>
                  </a:lnTo>
                  <a:lnTo>
                    <a:pt x="158" y="94"/>
                  </a:lnTo>
                  <a:lnTo>
                    <a:pt x="157" y="99"/>
                  </a:lnTo>
                  <a:lnTo>
                    <a:pt x="154" y="105"/>
                  </a:lnTo>
                  <a:lnTo>
                    <a:pt x="151" y="110"/>
                  </a:lnTo>
                  <a:lnTo>
                    <a:pt x="147" y="113"/>
                  </a:lnTo>
                  <a:lnTo>
                    <a:pt x="142" y="117"/>
                  </a:lnTo>
                  <a:lnTo>
                    <a:pt x="137" y="120"/>
                  </a:lnTo>
                  <a:lnTo>
                    <a:pt x="131" y="121"/>
                  </a:lnTo>
                  <a:lnTo>
                    <a:pt x="131"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35" name="Freeform 290">
              <a:extLst>
                <a:ext uri="{FF2B5EF4-FFF2-40B4-BE49-F238E27FC236}">
                  <a16:creationId xmlns:a16="http://schemas.microsoft.com/office/drawing/2014/main" id="{D968BD39-C61E-B061-78CE-E5F48E785AFE}"/>
                </a:ext>
              </a:extLst>
            </p:cNvPr>
            <p:cNvSpPr>
              <a:spLocks/>
            </p:cNvSpPr>
            <p:nvPr/>
          </p:nvSpPr>
          <p:spPr bwMode="auto">
            <a:xfrm>
              <a:off x="10436226" y="5129848"/>
              <a:ext cx="120650" cy="103188"/>
            </a:xfrm>
            <a:custGeom>
              <a:avLst/>
              <a:gdLst>
                <a:gd name="T0" fmla="*/ 18 w 150"/>
                <a:gd name="T1" fmla="*/ 75 h 129"/>
                <a:gd name="T2" fmla="*/ 18 w 150"/>
                <a:gd name="T3" fmla="*/ 75 h 129"/>
                <a:gd name="T4" fmla="*/ 20 w 150"/>
                <a:gd name="T5" fmla="*/ 65 h 129"/>
                <a:gd name="T6" fmla="*/ 23 w 150"/>
                <a:gd name="T7" fmla="*/ 54 h 129"/>
                <a:gd name="T8" fmla="*/ 28 w 150"/>
                <a:gd name="T9" fmla="*/ 44 h 129"/>
                <a:gd name="T10" fmla="*/ 35 w 150"/>
                <a:gd name="T11" fmla="*/ 36 h 129"/>
                <a:gd name="T12" fmla="*/ 44 w 150"/>
                <a:gd name="T13" fmla="*/ 30 h 129"/>
                <a:gd name="T14" fmla="*/ 53 w 150"/>
                <a:gd name="T15" fmla="*/ 24 h 129"/>
                <a:gd name="T16" fmla="*/ 64 w 150"/>
                <a:gd name="T17" fmla="*/ 20 h 129"/>
                <a:gd name="T18" fmla="*/ 75 w 150"/>
                <a:gd name="T19" fmla="*/ 19 h 129"/>
                <a:gd name="T20" fmla="*/ 75 w 150"/>
                <a:gd name="T21" fmla="*/ 19 h 129"/>
                <a:gd name="T22" fmla="*/ 87 w 150"/>
                <a:gd name="T23" fmla="*/ 20 h 129"/>
                <a:gd name="T24" fmla="*/ 96 w 150"/>
                <a:gd name="T25" fmla="*/ 24 h 129"/>
                <a:gd name="T26" fmla="*/ 107 w 150"/>
                <a:gd name="T27" fmla="*/ 30 h 129"/>
                <a:gd name="T28" fmla="*/ 115 w 150"/>
                <a:gd name="T29" fmla="*/ 36 h 129"/>
                <a:gd name="T30" fmla="*/ 122 w 150"/>
                <a:gd name="T31" fmla="*/ 44 h 129"/>
                <a:gd name="T32" fmla="*/ 127 w 150"/>
                <a:gd name="T33" fmla="*/ 54 h 129"/>
                <a:gd name="T34" fmla="*/ 130 w 150"/>
                <a:gd name="T35" fmla="*/ 65 h 129"/>
                <a:gd name="T36" fmla="*/ 131 w 150"/>
                <a:gd name="T37" fmla="*/ 75 h 129"/>
                <a:gd name="T38" fmla="*/ 131 w 150"/>
                <a:gd name="T39" fmla="*/ 129 h 129"/>
                <a:gd name="T40" fmla="*/ 150 w 150"/>
                <a:gd name="T41" fmla="*/ 129 h 129"/>
                <a:gd name="T42" fmla="*/ 150 w 150"/>
                <a:gd name="T43" fmla="*/ 75 h 129"/>
                <a:gd name="T44" fmla="*/ 150 w 150"/>
                <a:gd name="T45" fmla="*/ 75 h 129"/>
                <a:gd name="T46" fmla="*/ 149 w 150"/>
                <a:gd name="T47" fmla="*/ 61 h 129"/>
                <a:gd name="T48" fmla="*/ 145 w 150"/>
                <a:gd name="T49" fmla="*/ 47 h 129"/>
                <a:gd name="T50" fmla="*/ 138 w 150"/>
                <a:gd name="T51" fmla="*/ 34 h 129"/>
                <a:gd name="T52" fmla="*/ 129 w 150"/>
                <a:gd name="T53" fmla="*/ 23 h 129"/>
                <a:gd name="T54" fmla="*/ 117 w 150"/>
                <a:gd name="T55" fmla="*/ 13 h 129"/>
                <a:gd name="T56" fmla="*/ 105 w 150"/>
                <a:gd name="T57" fmla="*/ 7 h 129"/>
                <a:gd name="T58" fmla="*/ 90 w 150"/>
                <a:gd name="T59" fmla="*/ 1 h 129"/>
                <a:gd name="T60" fmla="*/ 75 w 150"/>
                <a:gd name="T61" fmla="*/ 0 h 129"/>
                <a:gd name="T62" fmla="*/ 75 w 150"/>
                <a:gd name="T63" fmla="*/ 0 h 129"/>
                <a:gd name="T64" fmla="*/ 60 w 150"/>
                <a:gd name="T65" fmla="*/ 1 h 129"/>
                <a:gd name="T66" fmla="*/ 45 w 150"/>
                <a:gd name="T67" fmla="*/ 7 h 129"/>
                <a:gd name="T68" fmla="*/ 33 w 150"/>
                <a:gd name="T69" fmla="*/ 13 h 129"/>
                <a:gd name="T70" fmla="*/ 21 w 150"/>
                <a:gd name="T71" fmla="*/ 23 h 129"/>
                <a:gd name="T72" fmla="*/ 13 w 150"/>
                <a:gd name="T73" fmla="*/ 34 h 129"/>
                <a:gd name="T74" fmla="*/ 5 w 150"/>
                <a:gd name="T75" fmla="*/ 47 h 129"/>
                <a:gd name="T76" fmla="*/ 1 w 150"/>
                <a:gd name="T77" fmla="*/ 61 h 129"/>
                <a:gd name="T78" fmla="*/ 0 w 150"/>
                <a:gd name="T79" fmla="*/ 75 h 129"/>
                <a:gd name="T80" fmla="*/ 0 w 150"/>
                <a:gd name="T81" fmla="*/ 129 h 129"/>
                <a:gd name="T82" fmla="*/ 18 w 150"/>
                <a:gd name="T83" fmla="*/ 129 h 129"/>
                <a:gd name="T84" fmla="*/ 18 w 150"/>
                <a:gd name="T8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29">
                  <a:moveTo>
                    <a:pt x="18" y="75"/>
                  </a:moveTo>
                  <a:lnTo>
                    <a:pt x="18" y="75"/>
                  </a:lnTo>
                  <a:lnTo>
                    <a:pt x="20" y="65"/>
                  </a:lnTo>
                  <a:lnTo>
                    <a:pt x="23" y="54"/>
                  </a:lnTo>
                  <a:lnTo>
                    <a:pt x="28" y="44"/>
                  </a:lnTo>
                  <a:lnTo>
                    <a:pt x="35" y="36"/>
                  </a:lnTo>
                  <a:lnTo>
                    <a:pt x="44" y="30"/>
                  </a:lnTo>
                  <a:lnTo>
                    <a:pt x="53" y="24"/>
                  </a:lnTo>
                  <a:lnTo>
                    <a:pt x="64" y="20"/>
                  </a:lnTo>
                  <a:lnTo>
                    <a:pt x="75" y="19"/>
                  </a:lnTo>
                  <a:lnTo>
                    <a:pt x="75" y="19"/>
                  </a:lnTo>
                  <a:lnTo>
                    <a:pt x="87" y="20"/>
                  </a:lnTo>
                  <a:lnTo>
                    <a:pt x="96" y="24"/>
                  </a:lnTo>
                  <a:lnTo>
                    <a:pt x="107" y="30"/>
                  </a:lnTo>
                  <a:lnTo>
                    <a:pt x="115" y="36"/>
                  </a:lnTo>
                  <a:lnTo>
                    <a:pt x="122" y="44"/>
                  </a:lnTo>
                  <a:lnTo>
                    <a:pt x="127" y="54"/>
                  </a:lnTo>
                  <a:lnTo>
                    <a:pt x="130" y="65"/>
                  </a:lnTo>
                  <a:lnTo>
                    <a:pt x="131" y="75"/>
                  </a:lnTo>
                  <a:lnTo>
                    <a:pt x="131" y="129"/>
                  </a:lnTo>
                  <a:lnTo>
                    <a:pt x="150" y="129"/>
                  </a:lnTo>
                  <a:lnTo>
                    <a:pt x="150" y="75"/>
                  </a:lnTo>
                  <a:lnTo>
                    <a:pt x="150" y="75"/>
                  </a:lnTo>
                  <a:lnTo>
                    <a:pt x="149" y="61"/>
                  </a:lnTo>
                  <a:lnTo>
                    <a:pt x="145" y="47"/>
                  </a:lnTo>
                  <a:lnTo>
                    <a:pt x="138" y="34"/>
                  </a:lnTo>
                  <a:lnTo>
                    <a:pt x="129" y="23"/>
                  </a:lnTo>
                  <a:lnTo>
                    <a:pt x="117" y="13"/>
                  </a:lnTo>
                  <a:lnTo>
                    <a:pt x="105" y="7"/>
                  </a:lnTo>
                  <a:lnTo>
                    <a:pt x="90" y="1"/>
                  </a:lnTo>
                  <a:lnTo>
                    <a:pt x="75" y="0"/>
                  </a:lnTo>
                  <a:lnTo>
                    <a:pt x="75" y="0"/>
                  </a:lnTo>
                  <a:lnTo>
                    <a:pt x="60" y="1"/>
                  </a:lnTo>
                  <a:lnTo>
                    <a:pt x="45" y="7"/>
                  </a:lnTo>
                  <a:lnTo>
                    <a:pt x="33" y="13"/>
                  </a:lnTo>
                  <a:lnTo>
                    <a:pt x="21" y="23"/>
                  </a:lnTo>
                  <a:lnTo>
                    <a:pt x="13" y="34"/>
                  </a:lnTo>
                  <a:lnTo>
                    <a:pt x="5" y="47"/>
                  </a:lnTo>
                  <a:lnTo>
                    <a:pt x="1" y="61"/>
                  </a:lnTo>
                  <a:lnTo>
                    <a:pt x="0" y="75"/>
                  </a:lnTo>
                  <a:lnTo>
                    <a:pt x="0" y="129"/>
                  </a:lnTo>
                  <a:lnTo>
                    <a:pt x="18" y="129"/>
                  </a:lnTo>
                  <a:lnTo>
                    <a:pt x="18"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sp>
        <p:nvSpPr>
          <p:cNvPr id="38" name="TextBox 37">
            <a:extLst>
              <a:ext uri="{FF2B5EF4-FFF2-40B4-BE49-F238E27FC236}">
                <a16:creationId xmlns:a16="http://schemas.microsoft.com/office/drawing/2014/main" id="{A19E526F-3B94-DB64-32AC-B134A0CC8069}"/>
              </a:ext>
            </a:extLst>
          </p:cNvPr>
          <p:cNvSpPr txBox="1"/>
          <p:nvPr/>
        </p:nvSpPr>
        <p:spPr>
          <a:xfrm>
            <a:off x="4045194" y="2678809"/>
            <a:ext cx="1814846"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A2F36"/>
                </a:solidFill>
                <a:effectLst/>
                <a:uLnTx/>
                <a:uFillTx/>
                <a:latin typeface="Segoe UI" panose="020B0502040204020203" pitchFamily="34" charset="0"/>
                <a:ea typeface="Open Sans"/>
                <a:cs typeface="Segoe UI" panose="020B0502040204020203" pitchFamily="34" charset="0"/>
              </a:rPr>
              <a:t>Second form of identity verification during the login process</a:t>
            </a: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nvGrpSpPr>
          <p:cNvPr id="39" name="Group 38">
            <a:extLst>
              <a:ext uri="{FF2B5EF4-FFF2-40B4-BE49-F238E27FC236}">
                <a16:creationId xmlns:a16="http://schemas.microsoft.com/office/drawing/2014/main" id="{8EA2DB1C-843E-C666-67D6-C8385465DD88}"/>
              </a:ext>
            </a:extLst>
          </p:cNvPr>
          <p:cNvGrpSpPr>
            <a:grpSpLocks noChangeAspect="1"/>
          </p:cNvGrpSpPr>
          <p:nvPr/>
        </p:nvGrpSpPr>
        <p:grpSpPr>
          <a:xfrm>
            <a:off x="4692267" y="2075904"/>
            <a:ext cx="520700" cy="520700"/>
            <a:chOff x="7532702" y="3340100"/>
            <a:chExt cx="520700" cy="520700"/>
          </a:xfrm>
        </p:grpSpPr>
        <p:sp>
          <p:nvSpPr>
            <p:cNvPr id="40" name="Freeform 70">
              <a:extLst>
                <a:ext uri="{FF2B5EF4-FFF2-40B4-BE49-F238E27FC236}">
                  <a16:creationId xmlns:a16="http://schemas.microsoft.com/office/drawing/2014/main" id="{F5862E55-79C2-05E3-4E76-598BAB938318}"/>
                </a:ext>
              </a:extLst>
            </p:cNvPr>
            <p:cNvSpPr>
              <a:spLocks noEditPoints="1"/>
            </p:cNvSpPr>
            <p:nvPr/>
          </p:nvSpPr>
          <p:spPr bwMode="auto">
            <a:xfrm>
              <a:off x="7532702" y="3340100"/>
              <a:ext cx="520700" cy="520700"/>
            </a:xfrm>
            <a:custGeom>
              <a:avLst/>
              <a:gdLst>
                <a:gd name="T0" fmla="*/ 312 w 657"/>
                <a:gd name="T1" fmla="*/ 657 h 657"/>
                <a:gd name="T2" fmla="*/ 262 w 657"/>
                <a:gd name="T3" fmla="*/ 650 h 657"/>
                <a:gd name="T4" fmla="*/ 200 w 657"/>
                <a:gd name="T5" fmla="*/ 632 h 657"/>
                <a:gd name="T6" fmla="*/ 120 w 657"/>
                <a:gd name="T7" fmla="*/ 582 h 657"/>
                <a:gd name="T8" fmla="*/ 55 w 657"/>
                <a:gd name="T9" fmla="*/ 512 h 657"/>
                <a:gd name="T10" fmla="*/ 15 w 657"/>
                <a:gd name="T11" fmla="*/ 426 h 657"/>
                <a:gd name="T12" fmla="*/ 3 w 657"/>
                <a:gd name="T13" fmla="*/ 379 h 657"/>
                <a:gd name="T14" fmla="*/ 0 w 657"/>
                <a:gd name="T15" fmla="*/ 328 h 657"/>
                <a:gd name="T16" fmla="*/ 1 w 657"/>
                <a:gd name="T17" fmla="*/ 294 h 657"/>
                <a:gd name="T18" fmla="*/ 10 w 657"/>
                <a:gd name="T19" fmla="*/ 246 h 657"/>
                <a:gd name="T20" fmla="*/ 39 w 657"/>
                <a:gd name="T21" fmla="*/ 172 h 657"/>
                <a:gd name="T22" fmla="*/ 96 w 657"/>
                <a:gd name="T23" fmla="*/ 96 h 657"/>
                <a:gd name="T24" fmla="*/ 172 w 657"/>
                <a:gd name="T25" fmla="*/ 39 h 657"/>
                <a:gd name="T26" fmla="*/ 246 w 657"/>
                <a:gd name="T27" fmla="*/ 10 h 657"/>
                <a:gd name="T28" fmla="*/ 294 w 657"/>
                <a:gd name="T29" fmla="*/ 2 h 657"/>
                <a:gd name="T30" fmla="*/ 328 w 657"/>
                <a:gd name="T31" fmla="*/ 0 h 657"/>
                <a:gd name="T32" fmla="*/ 378 w 657"/>
                <a:gd name="T33" fmla="*/ 3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8 w 657"/>
                <a:gd name="T59" fmla="*/ 653 h 657"/>
                <a:gd name="T60" fmla="*/ 328 w 657"/>
                <a:gd name="T61" fmla="*/ 657 h 657"/>
                <a:gd name="T62" fmla="*/ 328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5 w 657"/>
                <a:gd name="T81" fmla="*/ 570 h 657"/>
                <a:gd name="T82" fmla="*/ 242 w 657"/>
                <a:gd name="T83" fmla="*/ 606 h 657"/>
                <a:gd name="T84" fmla="*/ 328 w 657"/>
                <a:gd name="T85" fmla="*/ 619 h 657"/>
                <a:gd name="T86" fmla="*/ 387 w 657"/>
                <a:gd name="T87" fmla="*/ 614 h 657"/>
                <a:gd name="T88" fmla="*/ 468 w 657"/>
                <a:gd name="T89" fmla="*/ 585 h 657"/>
                <a:gd name="T90" fmla="*/ 533 w 657"/>
                <a:gd name="T91" fmla="*/ 535 h 657"/>
                <a:gd name="T92" fmla="*/ 584 w 657"/>
                <a:gd name="T93" fmla="*/ 468 h 657"/>
                <a:gd name="T94" fmla="*/ 614 w 657"/>
                <a:gd name="T95" fmla="*/ 387 h 657"/>
                <a:gd name="T96" fmla="*/ 619 w 657"/>
                <a:gd name="T97" fmla="*/ 328 h 657"/>
                <a:gd name="T98" fmla="*/ 606 w 657"/>
                <a:gd name="T99" fmla="*/ 242 h 657"/>
                <a:gd name="T100" fmla="*/ 570 w 657"/>
                <a:gd name="T101" fmla="*/ 165 h 657"/>
                <a:gd name="T102" fmla="*/ 513 w 657"/>
                <a:gd name="T103" fmla="*/ 104 h 657"/>
                <a:gd name="T104" fmla="*/ 442 w 657"/>
                <a:gd name="T105" fmla="*/ 61 h 657"/>
                <a:gd name="T106" fmla="*/ 357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3"/>
                  </a:lnTo>
                  <a:lnTo>
                    <a:pt x="262" y="650"/>
                  </a:lnTo>
                  <a:lnTo>
                    <a:pt x="246" y="646"/>
                  </a:lnTo>
                  <a:lnTo>
                    <a:pt x="231" y="642"/>
                  </a:lnTo>
                  <a:lnTo>
                    <a:pt x="200" y="632"/>
                  </a:lnTo>
                  <a:lnTo>
                    <a:pt x="172" y="618"/>
                  </a:lnTo>
                  <a:lnTo>
                    <a:pt x="145" y="601"/>
                  </a:lnTo>
                  <a:lnTo>
                    <a:pt x="120" y="582"/>
                  </a:lnTo>
                  <a:lnTo>
                    <a:pt x="96" y="560"/>
                  </a:lnTo>
                  <a:lnTo>
                    <a:pt x="74" y="538"/>
                  </a:lnTo>
                  <a:lnTo>
                    <a:pt x="55" y="512"/>
                  </a:lnTo>
                  <a:lnTo>
                    <a:pt x="39" y="485"/>
                  </a:lnTo>
                  <a:lnTo>
                    <a:pt x="26" y="457"/>
                  </a:lnTo>
                  <a:lnTo>
                    <a:pt x="15" y="426"/>
                  </a:lnTo>
                  <a:lnTo>
                    <a:pt x="10" y="411"/>
                  </a:lnTo>
                  <a:lnTo>
                    <a:pt x="6" y="395"/>
                  </a:lnTo>
                  <a:lnTo>
                    <a:pt x="3" y="379"/>
                  </a:lnTo>
                  <a:lnTo>
                    <a:pt x="1" y="362"/>
                  </a:lnTo>
                  <a:lnTo>
                    <a:pt x="0" y="345"/>
                  </a:lnTo>
                  <a:lnTo>
                    <a:pt x="0" y="328"/>
                  </a:lnTo>
                  <a:lnTo>
                    <a:pt x="0" y="328"/>
                  </a:lnTo>
                  <a:lnTo>
                    <a:pt x="0" y="312"/>
                  </a:lnTo>
                  <a:lnTo>
                    <a:pt x="1" y="294"/>
                  </a:lnTo>
                  <a:lnTo>
                    <a:pt x="3" y="278"/>
                  </a:lnTo>
                  <a:lnTo>
                    <a:pt x="6" y="262"/>
                  </a:lnTo>
                  <a:lnTo>
                    <a:pt x="10" y="246"/>
                  </a:lnTo>
                  <a:lnTo>
                    <a:pt x="15" y="231"/>
                  </a:lnTo>
                  <a:lnTo>
                    <a:pt x="26" y="200"/>
                  </a:lnTo>
                  <a:lnTo>
                    <a:pt x="39" y="172"/>
                  </a:lnTo>
                  <a:lnTo>
                    <a:pt x="55" y="145"/>
                  </a:lnTo>
                  <a:lnTo>
                    <a:pt x="74" y="120"/>
                  </a:lnTo>
                  <a:lnTo>
                    <a:pt x="96" y="96"/>
                  </a:lnTo>
                  <a:lnTo>
                    <a:pt x="120" y="75"/>
                  </a:lnTo>
                  <a:lnTo>
                    <a:pt x="145" y="57"/>
                  </a:lnTo>
                  <a:lnTo>
                    <a:pt x="172" y="39"/>
                  </a:lnTo>
                  <a:lnTo>
                    <a:pt x="200" y="26"/>
                  </a:lnTo>
                  <a:lnTo>
                    <a:pt x="231" y="15"/>
                  </a:lnTo>
                  <a:lnTo>
                    <a:pt x="246" y="10"/>
                  </a:lnTo>
                  <a:lnTo>
                    <a:pt x="262" y="7"/>
                  </a:lnTo>
                  <a:lnTo>
                    <a:pt x="278" y="3"/>
                  </a:lnTo>
                  <a:lnTo>
                    <a:pt x="294" y="2"/>
                  </a:lnTo>
                  <a:lnTo>
                    <a:pt x="312" y="0"/>
                  </a:lnTo>
                  <a:lnTo>
                    <a:pt x="328" y="0"/>
                  </a:lnTo>
                  <a:lnTo>
                    <a:pt x="328" y="0"/>
                  </a:lnTo>
                  <a:lnTo>
                    <a:pt x="345" y="0"/>
                  </a:lnTo>
                  <a:lnTo>
                    <a:pt x="361" y="2"/>
                  </a:lnTo>
                  <a:lnTo>
                    <a:pt x="378" y="3"/>
                  </a:lnTo>
                  <a:lnTo>
                    <a:pt x="395" y="7"/>
                  </a:lnTo>
                  <a:lnTo>
                    <a:pt x="410" y="10"/>
                  </a:lnTo>
                  <a:lnTo>
                    <a:pt x="426" y="15"/>
                  </a:lnTo>
                  <a:lnTo>
                    <a:pt x="455" y="26"/>
                  </a:lnTo>
                  <a:lnTo>
                    <a:pt x="485" y="39"/>
                  </a:lnTo>
                  <a:lnTo>
                    <a:pt x="512" y="57"/>
                  </a:lnTo>
                  <a:lnTo>
                    <a:pt x="537" y="75"/>
                  </a:lnTo>
                  <a:lnTo>
                    <a:pt x="560" y="96"/>
                  </a:lnTo>
                  <a:lnTo>
                    <a:pt x="582" y="120"/>
                  </a:lnTo>
                  <a:lnTo>
                    <a:pt x="601" y="145"/>
                  </a:lnTo>
                  <a:lnTo>
                    <a:pt x="617" y="172"/>
                  </a:lnTo>
                  <a:lnTo>
                    <a:pt x="631" y="200"/>
                  </a:lnTo>
                  <a:lnTo>
                    <a:pt x="642" y="231"/>
                  </a:lnTo>
                  <a:lnTo>
                    <a:pt x="646" y="246"/>
                  </a:lnTo>
                  <a:lnTo>
                    <a:pt x="650" y="262"/>
                  </a:lnTo>
                  <a:lnTo>
                    <a:pt x="653" y="278"/>
                  </a:lnTo>
                  <a:lnTo>
                    <a:pt x="656" y="294"/>
                  </a:lnTo>
                  <a:lnTo>
                    <a:pt x="657" y="312"/>
                  </a:lnTo>
                  <a:lnTo>
                    <a:pt x="657" y="328"/>
                  </a:lnTo>
                  <a:lnTo>
                    <a:pt x="657" y="328"/>
                  </a:lnTo>
                  <a:lnTo>
                    <a:pt x="657" y="345"/>
                  </a:lnTo>
                  <a:lnTo>
                    <a:pt x="656" y="362"/>
                  </a:lnTo>
                  <a:lnTo>
                    <a:pt x="653" y="379"/>
                  </a:lnTo>
                  <a:lnTo>
                    <a:pt x="650" y="395"/>
                  </a:lnTo>
                  <a:lnTo>
                    <a:pt x="646" y="411"/>
                  </a:lnTo>
                  <a:lnTo>
                    <a:pt x="642" y="426"/>
                  </a:lnTo>
                  <a:lnTo>
                    <a:pt x="631" y="457"/>
                  </a:lnTo>
                  <a:lnTo>
                    <a:pt x="617" y="485"/>
                  </a:lnTo>
                  <a:lnTo>
                    <a:pt x="601" y="512"/>
                  </a:lnTo>
                  <a:lnTo>
                    <a:pt x="582" y="538"/>
                  </a:lnTo>
                  <a:lnTo>
                    <a:pt x="560" y="560"/>
                  </a:lnTo>
                  <a:lnTo>
                    <a:pt x="537" y="582"/>
                  </a:lnTo>
                  <a:lnTo>
                    <a:pt x="512" y="601"/>
                  </a:lnTo>
                  <a:lnTo>
                    <a:pt x="485" y="618"/>
                  </a:lnTo>
                  <a:lnTo>
                    <a:pt x="455" y="632"/>
                  </a:lnTo>
                  <a:lnTo>
                    <a:pt x="426" y="642"/>
                  </a:lnTo>
                  <a:lnTo>
                    <a:pt x="410" y="646"/>
                  </a:lnTo>
                  <a:lnTo>
                    <a:pt x="395" y="650"/>
                  </a:lnTo>
                  <a:lnTo>
                    <a:pt x="378" y="653"/>
                  </a:lnTo>
                  <a:lnTo>
                    <a:pt x="361" y="656"/>
                  </a:lnTo>
                  <a:lnTo>
                    <a:pt x="345" y="657"/>
                  </a:lnTo>
                  <a:lnTo>
                    <a:pt x="328" y="657"/>
                  </a:lnTo>
                  <a:lnTo>
                    <a:pt x="328" y="657"/>
                  </a:lnTo>
                  <a:close/>
                  <a:moveTo>
                    <a:pt x="328" y="38"/>
                  </a:moveTo>
                  <a:lnTo>
                    <a:pt x="328" y="38"/>
                  </a:lnTo>
                  <a:lnTo>
                    <a:pt x="298" y="39"/>
                  </a:lnTo>
                  <a:lnTo>
                    <a:pt x="270" y="43"/>
                  </a:lnTo>
                  <a:lnTo>
                    <a:pt x="242" y="50"/>
                  </a:lnTo>
                  <a:lnTo>
                    <a:pt x="215" y="61"/>
                  </a:lnTo>
                  <a:lnTo>
                    <a:pt x="190" y="73"/>
                  </a:lnTo>
                  <a:lnTo>
                    <a:pt x="165" y="88"/>
                  </a:lnTo>
                  <a:lnTo>
                    <a:pt x="143" y="104"/>
                  </a:lnTo>
                  <a:lnTo>
                    <a:pt x="122" y="122"/>
                  </a:lnTo>
                  <a:lnTo>
                    <a:pt x="104" y="144"/>
                  </a:lnTo>
                  <a:lnTo>
                    <a:pt x="87" y="165"/>
                  </a:lnTo>
                  <a:lnTo>
                    <a:pt x="73" y="190"/>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7" y="492"/>
                  </a:lnTo>
                  <a:lnTo>
                    <a:pt x="104" y="513"/>
                  </a:lnTo>
                  <a:lnTo>
                    <a:pt x="122" y="535"/>
                  </a:lnTo>
                  <a:lnTo>
                    <a:pt x="143" y="554"/>
                  </a:lnTo>
                  <a:lnTo>
                    <a:pt x="165" y="570"/>
                  </a:lnTo>
                  <a:lnTo>
                    <a:pt x="190" y="585"/>
                  </a:lnTo>
                  <a:lnTo>
                    <a:pt x="215" y="597"/>
                  </a:lnTo>
                  <a:lnTo>
                    <a:pt x="242" y="606"/>
                  </a:lnTo>
                  <a:lnTo>
                    <a:pt x="270" y="614"/>
                  </a:lnTo>
                  <a:lnTo>
                    <a:pt x="298" y="618"/>
                  </a:lnTo>
                  <a:lnTo>
                    <a:pt x="328" y="619"/>
                  </a:lnTo>
                  <a:lnTo>
                    <a:pt x="328" y="619"/>
                  </a:lnTo>
                  <a:lnTo>
                    <a:pt x="357" y="618"/>
                  </a:lnTo>
                  <a:lnTo>
                    <a:pt x="387" y="614"/>
                  </a:lnTo>
                  <a:lnTo>
                    <a:pt x="415" y="606"/>
                  </a:lnTo>
                  <a:lnTo>
                    <a:pt x="442" y="597"/>
                  </a:lnTo>
                  <a:lnTo>
                    <a:pt x="468" y="585"/>
                  </a:lnTo>
                  <a:lnTo>
                    <a:pt x="490" y="570"/>
                  </a:lnTo>
                  <a:lnTo>
                    <a:pt x="513" y="554"/>
                  </a:lnTo>
                  <a:lnTo>
                    <a:pt x="533" y="535"/>
                  </a:lnTo>
                  <a:lnTo>
                    <a:pt x="552" y="513"/>
                  </a:lnTo>
                  <a:lnTo>
                    <a:pt x="570" y="492"/>
                  </a:lnTo>
                  <a:lnTo>
                    <a:pt x="584" y="468"/>
                  </a:lnTo>
                  <a:lnTo>
                    <a:pt x="597" y="442"/>
                  </a:lnTo>
                  <a:lnTo>
                    <a:pt x="606" y="415"/>
                  </a:lnTo>
                  <a:lnTo>
                    <a:pt x="614" y="387"/>
                  </a:lnTo>
                  <a:lnTo>
                    <a:pt x="618" y="359"/>
                  </a:lnTo>
                  <a:lnTo>
                    <a:pt x="619" y="328"/>
                  </a:lnTo>
                  <a:lnTo>
                    <a:pt x="619" y="328"/>
                  </a:lnTo>
                  <a:lnTo>
                    <a:pt x="618" y="298"/>
                  </a:lnTo>
                  <a:lnTo>
                    <a:pt x="614" y="270"/>
                  </a:lnTo>
                  <a:lnTo>
                    <a:pt x="606" y="242"/>
                  </a:lnTo>
                  <a:lnTo>
                    <a:pt x="597" y="215"/>
                  </a:lnTo>
                  <a:lnTo>
                    <a:pt x="584" y="190"/>
                  </a:lnTo>
                  <a:lnTo>
                    <a:pt x="570" y="165"/>
                  </a:lnTo>
                  <a:lnTo>
                    <a:pt x="552" y="144"/>
                  </a:lnTo>
                  <a:lnTo>
                    <a:pt x="533" y="122"/>
                  </a:lnTo>
                  <a:lnTo>
                    <a:pt x="513" y="104"/>
                  </a:lnTo>
                  <a:lnTo>
                    <a:pt x="490" y="88"/>
                  </a:lnTo>
                  <a:lnTo>
                    <a:pt x="468" y="73"/>
                  </a:lnTo>
                  <a:lnTo>
                    <a:pt x="442" y="61"/>
                  </a:lnTo>
                  <a:lnTo>
                    <a:pt x="415" y="50"/>
                  </a:lnTo>
                  <a:lnTo>
                    <a:pt x="387" y="43"/>
                  </a:lnTo>
                  <a:lnTo>
                    <a:pt x="357" y="39"/>
                  </a:lnTo>
                  <a:lnTo>
                    <a:pt x="328" y="38"/>
                  </a:lnTo>
                  <a:lnTo>
                    <a:pt x="32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43" name="Freeform 380">
              <a:extLst>
                <a:ext uri="{FF2B5EF4-FFF2-40B4-BE49-F238E27FC236}">
                  <a16:creationId xmlns:a16="http://schemas.microsoft.com/office/drawing/2014/main" id="{FBC4EDCC-1801-775A-8931-B698DAB5B0D6}"/>
                </a:ext>
              </a:extLst>
            </p:cNvPr>
            <p:cNvSpPr>
              <a:spLocks/>
            </p:cNvSpPr>
            <p:nvPr/>
          </p:nvSpPr>
          <p:spPr bwMode="auto">
            <a:xfrm>
              <a:off x="7644638" y="3634555"/>
              <a:ext cx="69850" cy="57150"/>
            </a:xfrm>
            <a:custGeom>
              <a:avLst/>
              <a:gdLst>
                <a:gd name="T0" fmla="*/ 86 w 89"/>
                <a:gd name="T1" fmla="*/ 15 h 71"/>
                <a:gd name="T2" fmla="*/ 34 w 89"/>
                <a:gd name="T3" fmla="*/ 68 h 71"/>
                <a:gd name="T4" fmla="*/ 34 w 89"/>
                <a:gd name="T5" fmla="*/ 68 h 71"/>
                <a:gd name="T6" fmla="*/ 30 w 89"/>
                <a:gd name="T7" fmla="*/ 71 h 71"/>
                <a:gd name="T8" fmla="*/ 27 w 89"/>
                <a:gd name="T9" fmla="*/ 71 h 71"/>
                <a:gd name="T10" fmla="*/ 27 w 89"/>
                <a:gd name="T11" fmla="*/ 71 h 71"/>
                <a:gd name="T12" fmla="*/ 23 w 89"/>
                <a:gd name="T13" fmla="*/ 71 h 71"/>
                <a:gd name="T14" fmla="*/ 20 w 89"/>
                <a:gd name="T15" fmla="*/ 68 h 71"/>
                <a:gd name="T16" fmla="*/ 3 w 89"/>
                <a:gd name="T17" fmla="*/ 51 h 71"/>
                <a:gd name="T18" fmla="*/ 3 w 89"/>
                <a:gd name="T19" fmla="*/ 51 h 71"/>
                <a:gd name="T20" fmla="*/ 0 w 89"/>
                <a:gd name="T21" fmla="*/ 48 h 71"/>
                <a:gd name="T22" fmla="*/ 0 w 89"/>
                <a:gd name="T23" fmla="*/ 44 h 71"/>
                <a:gd name="T24" fmla="*/ 0 w 89"/>
                <a:gd name="T25" fmla="*/ 41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49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9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1"/>
                  </a:lnTo>
                  <a:lnTo>
                    <a:pt x="27" y="71"/>
                  </a:lnTo>
                  <a:lnTo>
                    <a:pt x="27" y="71"/>
                  </a:lnTo>
                  <a:lnTo>
                    <a:pt x="23" y="71"/>
                  </a:lnTo>
                  <a:lnTo>
                    <a:pt x="20" y="68"/>
                  </a:lnTo>
                  <a:lnTo>
                    <a:pt x="3" y="51"/>
                  </a:lnTo>
                  <a:lnTo>
                    <a:pt x="3" y="51"/>
                  </a:lnTo>
                  <a:lnTo>
                    <a:pt x="0" y="48"/>
                  </a:lnTo>
                  <a:lnTo>
                    <a:pt x="0" y="44"/>
                  </a:lnTo>
                  <a:lnTo>
                    <a:pt x="0" y="41"/>
                  </a:lnTo>
                  <a:lnTo>
                    <a:pt x="3" y="37"/>
                  </a:lnTo>
                  <a:lnTo>
                    <a:pt x="3" y="37"/>
                  </a:lnTo>
                  <a:lnTo>
                    <a:pt x="6" y="36"/>
                  </a:lnTo>
                  <a:lnTo>
                    <a:pt x="10" y="35"/>
                  </a:lnTo>
                  <a:lnTo>
                    <a:pt x="12" y="36"/>
                  </a:lnTo>
                  <a:lnTo>
                    <a:pt x="15" y="37"/>
                  </a:lnTo>
                  <a:lnTo>
                    <a:pt x="27" y="49"/>
                  </a:lnTo>
                  <a:lnTo>
                    <a:pt x="74" y="2"/>
                  </a:lnTo>
                  <a:lnTo>
                    <a:pt x="74" y="2"/>
                  </a:lnTo>
                  <a:lnTo>
                    <a:pt x="77" y="0"/>
                  </a:lnTo>
                  <a:lnTo>
                    <a:pt x="81" y="0"/>
                  </a:lnTo>
                  <a:lnTo>
                    <a:pt x="83" y="0"/>
                  </a:lnTo>
                  <a:lnTo>
                    <a:pt x="86" y="2"/>
                  </a:lnTo>
                  <a:lnTo>
                    <a:pt x="86" y="2"/>
                  </a:lnTo>
                  <a:lnTo>
                    <a:pt x="89" y="5"/>
                  </a:lnTo>
                  <a:lnTo>
                    <a:pt x="89" y="9"/>
                  </a:lnTo>
                  <a:lnTo>
                    <a:pt x="89" y="12"/>
                  </a:lnTo>
                  <a:lnTo>
                    <a:pt x="86" y="15"/>
                  </a:lnTo>
                  <a:lnTo>
                    <a:pt x="8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45" name="Freeform 382">
              <a:extLst>
                <a:ext uri="{FF2B5EF4-FFF2-40B4-BE49-F238E27FC236}">
                  <a16:creationId xmlns:a16="http://schemas.microsoft.com/office/drawing/2014/main" id="{7252CA0B-8D6C-DB9A-C6DE-2FE429A7BE66}"/>
                </a:ext>
              </a:extLst>
            </p:cNvPr>
            <p:cNvSpPr>
              <a:spLocks/>
            </p:cNvSpPr>
            <p:nvPr/>
          </p:nvSpPr>
          <p:spPr bwMode="auto">
            <a:xfrm>
              <a:off x="7634302" y="3484151"/>
              <a:ext cx="69850" cy="55563"/>
            </a:xfrm>
            <a:custGeom>
              <a:avLst/>
              <a:gdLst>
                <a:gd name="T0" fmla="*/ 86 w 89"/>
                <a:gd name="T1" fmla="*/ 15 h 71"/>
                <a:gd name="T2" fmla="*/ 34 w 89"/>
                <a:gd name="T3" fmla="*/ 68 h 71"/>
                <a:gd name="T4" fmla="*/ 34 w 89"/>
                <a:gd name="T5" fmla="*/ 68 h 71"/>
                <a:gd name="T6" fmla="*/ 30 w 89"/>
                <a:gd name="T7" fmla="*/ 70 h 71"/>
                <a:gd name="T8" fmla="*/ 27 w 89"/>
                <a:gd name="T9" fmla="*/ 71 h 71"/>
                <a:gd name="T10" fmla="*/ 27 w 89"/>
                <a:gd name="T11" fmla="*/ 71 h 71"/>
                <a:gd name="T12" fmla="*/ 23 w 89"/>
                <a:gd name="T13" fmla="*/ 70 h 71"/>
                <a:gd name="T14" fmla="*/ 20 w 89"/>
                <a:gd name="T15" fmla="*/ 68 h 71"/>
                <a:gd name="T16" fmla="*/ 3 w 89"/>
                <a:gd name="T17" fmla="*/ 51 h 71"/>
                <a:gd name="T18" fmla="*/ 3 w 89"/>
                <a:gd name="T19" fmla="*/ 51 h 71"/>
                <a:gd name="T20" fmla="*/ 0 w 89"/>
                <a:gd name="T21" fmla="*/ 47 h 71"/>
                <a:gd name="T22" fmla="*/ 0 w 89"/>
                <a:gd name="T23" fmla="*/ 44 h 71"/>
                <a:gd name="T24" fmla="*/ 0 w 89"/>
                <a:gd name="T25" fmla="*/ 40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50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8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0"/>
                  </a:lnTo>
                  <a:lnTo>
                    <a:pt x="27" y="71"/>
                  </a:lnTo>
                  <a:lnTo>
                    <a:pt x="27" y="71"/>
                  </a:lnTo>
                  <a:lnTo>
                    <a:pt x="23" y="70"/>
                  </a:lnTo>
                  <a:lnTo>
                    <a:pt x="20" y="68"/>
                  </a:lnTo>
                  <a:lnTo>
                    <a:pt x="3" y="51"/>
                  </a:lnTo>
                  <a:lnTo>
                    <a:pt x="3" y="51"/>
                  </a:lnTo>
                  <a:lnTo>
                    <a:pt x="0" y="47"/>
                  </a:lnTo>
                  <a:lnTo>
                    <a:pt x="0" y="44"/>
                  </a:lnTo>
                  <a:lnTo>
                    <a:pt x="0" y="40"/>
                  </a:lnTo>
                  <a:lnTo>
                    <a:pt x="3" y="37"/>
                  </a:lnTo>
                  <a:lnTo>
                    <a:pt x="3" y="37"/>
                  </a:lnTo>
                  <a:lnTo>
                    <a:pt x="6" y="36"/>
                  </a:lnTo>
                  <a:lnTo>
                    <a:pt x="10" y="35"/>
                  </a:lnTo>
                  <a:lnTo>
                    <a:pt x="12" y="36"/>
                  </a:lnTo>
                  <a:lnTo>
                    <a:pt x="15" y="37"/>
                  </a:lnTo>
                  <a:lnTo>
                    <a:pt x="27" y="50"/>
                  </a:lnTo>
                  <a:lnTo>
                    <a:pt x="74" y="2"/>
                  </a:lnTo>
                  <a:lnTo>
                    <a:pt x="74" y="2"/>
                  </a:lnTo>
                  <a:lnTo>
                    <a:pt x="77" y="0"/>
                  </a:lnTo>
                  <a:lnTo>
                    <a:pt x="81" y="0"/>
                  </a:lnTo>
                  <a:lnTo>
                    <a:pt x="83" y="0"/>
                  </a:lnTo>
                  <a:lnTo>
                    <a:pt x="86" y="2"/>
                  </a:lnTo>
                  <a:lnTo>
                    <a:pt x="86" y="2"/>
                  </a:lnTo>
                  <a:lnTo>
                    <a:pt x="89" y="5"/>
                  </a:lnTo>
                  <a:lnTo>
                    <a:pt x="89" y="8"/>
                  </a:lnTo>
                  <a:lnTo>
                    <a:pt x="89" y="12"/>
                  </a:lnTo>
                  <a:lnTo>
                    <a:pt x="86" y="15"/>
                  </a:lnTo>
                  <a:lnTo>
                    <a:pt x="8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endParaRPr>
            </a:p>
          </p:txBody>
        </p:sp>
        <p:sp>
          <p:nvSpPr>
            <p:cNvPr id="46" name="Freeform 383">
              <a:extLst>
                <a:ext uri="{FF2B5EF4-FFF2-40B4-BE49-F238E27FC236}">
                  <a16:creationId xmlns:a16="http://schemas.microsoft.com/office/drawing/2014/main" id="{BC472830-7AFF-455E-22F9-7623760C9CCB}"/>
                </a:ext>
              </a:extLst>
            </p:cNvPr>
            <p:cNvSpPr>
              <a:spLocks/>
            </p:cNvSpPr>
            <p:nvPr/>
          </p:nvSpPr>
          <p:spPr bwMode="auto">
            <a:xfrm>
              <a:off x="7747014" y="3510757"/>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7 h 20"/>
                <a:gd name="T10" fmla="*/ 0 w 169"/>
                <a:gd name="T11" fmla="*/ 15 h 20"/>
                <a:gd name="T12" fmla="*/ 0 w 169"/>
                <a:gd name="T13" fmla="*/ 10 h 20"/>
                <a:gd name="T14" fmla="*/ 0 w 169"/>
                <a:gd name="T15" fmla="*/ 10 h 20"/>
                <a:gd name="T16" fmla="*/ 0 w 169"/>
                <a:gd name="T17" fmla="*/ 6 h 20"/>
                <a:gd name="T18" fmla="*/ 1 w 169"/>
                <a:gd name="T19" fmla="*/ 4 h 20"/>
                <a:gd name="T20" fmla="*/ 5 w 169"/>
                <a:gd name="T21" fmla="*/ 1 h 20"/>
                <a:gd name="T22" fmla="*/ 10 w 169"/>
                <a:gd name="T23" fmla="*/ 0 h 20"/>
                <a:gd name="T24" fmla="*/ 157 w 169"/>
                <a:gd name="T25" fmla="*/ 0 h 20"/>
                <a:gd name="T26" fmla="*/ 157 w 169"/>
                <a:gd name="T27" fmla="*/ 0 h 20"/>
                <a:gd name="T28" fmla="*/ 164 w 169"/>
                <a:gd name="T29" fmla="*/ 1 h 20"/>
                <a:gd name="T30" fmla="*/ 166 w 169"/>
                <a:gd name="T31" fmla="*/ 4 h 20"/>
                <a:gd name="T32" fmla="*/ 168 w 169"/>
                <a:gd name="T33" fmla="*/ 6 h 20"/>
                <a:gd name="T34" fmla="*/ 169 w 169"/>
                <a:gd name="T35" fmla="*/ 10 h 20"/>
                <a:gd name="T36" fmla="*/ 169 w 169"/>
                <a:gd name="T37" fmla="*/ 10 h 20"/>
                <a:gd name="T38" fmla="*/ 168 w 169"/>
                <a:gd name="T39" fmla="*/ 15 h 20"/>
                <a:gd name="T40" fmla="*/ 166 w 169"/>
                <a:gd name="T41" fmla="*/ 17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7"/>
                  </a:lnTo>
                  <a:lnTo>
                    <a:pt x="0" y="15"/>
                  </a:lnTo>
                  <a:lnTo>
                    <a:pt x="0" y="10"/>
                  </a:lnTo>
                  <a:lnTo>
                    <a:pt x="0" y="10"/>
                  </a:lnTo>
                  <a:lnTo>
                    <a:pt x="0" y="6"/>
                  </a:lnTo>
                  <a:lnTo>
                    <a:pt x="1" y="4"/>
                  </a:lnTo>
                  <a:lnTo>
                    <a:pt x="5" y="1"/>
                  </a:lnTo>
                  <a:lnTo>
                    <a:pt x="10" y="0"/>
                  </a:lnTo>
                  <a:lnTo>
                    <a:pt x="157" y="0"/>
                  </a:lnTo>
                  <a:lnTo>
                    <a:pt x="157" y="0"/>
                  </a:lnTo>
                  <a:lnTo>
                    <a:pt x="164" y="1"/>
                  </a:lnTo>
                  <a:lnTo>
                    <a:pt x="166" y="4"/>
                  </a:lnTo>
                  <a:lnTo>
                    <a:pt x="168" y="6"/>
                  </a:lnTo>
                  <a:lnTo>
                    <a:pt x="169" y="10"/>
                  </a:lnTo>
                  <a:lnTo>
                    <a:pt x="169" y="10"/>
                  </a:lnTo>
                  <a:lnTo>
                    <a:pt x="168" y="15"/>
                  </a:lnTo>
                  <a:lnTo>
                    <a:pt x="166" y="17"/>
                  </a:lnTo>
                  <a:lnTo>
                    <a:pt x="164" y="19"/>
                  </a:lnTo>
                  <a:lnTo>
                    <a:pt x="157" y="20"/>
                  </a:lnTo>
                  <a:lnTo>
                    <a:pt x="15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endParaRPr>
            </a:p>
          </p:txBody>
        </p:sp>
      </p:grpSp>
      <p:grpSp>
        <p:nvGrpSpPr>
          <p:cNvPr id="48" name="Group 47">
            <a:extLst>
              <a:ext uri="{FF2B5EF4-FFF2-40B4-BE49-F238E27FC236}">
                <a16:creationId xmlns:a16="http://schemas.microsoft.com/office/drawing/2014/main" id="{7C9EBE16-0CDD-B2C8-703D-F17410DAE13D}"/>
              </a:ext>
            </a:extLst>
          </p:cNvPr>
          <p:cNvGrpSpPr>
            <a:grpSpLocks noChangeAspect="1"/>
          </p:cNvGrpSpPr>
          <p:nvPr/>
        </p:nvGrpSpPr>
        <p:grpSpPr>
          <a:xfrm>
            <a:off x="4691473" y="3380037"/>
            <a:ext cx="522288" cy="520700"/>
            <a:chOff x="4133837" y="1664335"/>
            <a:chExt cx="522288" cy="520700"/>
          </a:xfrm>
        </p:grpSpPr>
        <p:sp>
          <p:nvSpPr>
            <p:cNvPr id="50" name="Freeform 93">
              <a:extLst>
                <a:ext uri="{FF2B5EF4-FFF2-40B4-BE49-F238E27FC236}">
                  <a16:creationId xmlns:a16="http://schemas.microsoft.com/office/drawing/2014/main" id="{809B7FF8-4C4E-ABA5-AF6F-580D1096E18F}"/>
                </a:ext>
              </a:extLst>
            </p:cNvPr>
            <p:cNvSpPr>
              <a:spLocks noEditPoints="1"/>
            </p:cNvSpPr>
            <p:nvPr/>
          </p:nvSpPr>
          <p:spPr bwMode="auto">
            <a:xfrm>
              <a:off x="4133837" y="1664335"/>
              <a:ext cx="522288" cy="520700"/>
            </a:xfrm>
            <a:custGeom>
              <a:avLst/>
              <a:gdLst>
                <a:gd name="T0" fmla="*/ 311 w 657"/>
                <a:gd name="T1" fmla="*/ 657 h 657"/>
                <a:gd name="T2" fmla="*/ 262 w 657"/>
                <a:gd name="T3" fmla="*/ 651 h 657"/>
                <a:gd name="T4" fmla="*/ 200 w 657"/>
                <a:gd name="T5" fmla="*/ 632 h 657"/>
                <a:gd name="T6" fmla="*/ 119 w 657"/>
                <a:gd name="T7" fmla="*/ 582 h 657"/>
                <a:gd name="T8" fmla="*/ 55 w 657"/>
                <a:gd name="T9" fmla="*/ 512 h 657"/>
                <a:gd name="T10" fmla="*/ 14 w 657"/>
                <a:gd name="T11" fmla="*/ 426 h 657"/>
                <a:gd name="T12" fmla="*/ 2 w 657"/>
                <a:gd name="T13" fmla="*/ 379 h 657"/>
                <a:gd name="T14" fmla="*/ 0 w 657"/>
                <a:gd name="T15" fmla="*/ 328 h 657"/>
                <a:gd name="T16" fmla="*/ 1 w 657"/>
                <a:gd name="T17" fmla="*/ 294 h 657"/>
                <a:gd name="T18" fmla="*/ 9 w 657"/>
                <a:gd name="T19" fmla="*/ 246 h 657"/>
                <a:gd name="T20" fmla="*/ 39 w 657"/>
                <a:gd name="T21" fmla="*/ 172 h 657"/>
                <a:gd name="T22" fmla="*/ 95 w 657"/>
                <a:gd name="T23" fmla="*/ 96 h 657"/>
                <a:gd name="T24" fmla="*/ 172 w 657"/>
                <a:gd name="T25" fmla="*/ 39 h 657"/>
                <a:gd name="T26" fmla="*/ 245 w 657"/>
                <a:gd name="T27" fmla="*/ 10 h 657"/>
                <a:gd name="T28" fmla="*/ 294 w 657"/>
                <a:gd name="T29" fmla="*/ 1 h 657"/>
                <a:gd name="T30" fmla="*/ 327 w 657"/>
                <a:gd name="T31" fmla="*/ 0 h 657"/>
                <a:gd name="T32" fmla="*/ 379 w 657"/>
                <a:gd name="T33" fmla="*/ 3 h 657"/>
                <a:gd name="T34" fmla="*/ 426 w 657"/>
                <a:gd name="T35" fmla="*/ 15 h 657"/>
                <a:gd name="T36" fmla="*/ 512 w 657"/>
                <a:gd name="T37" fmla="*/ 57 h 657"/>
                <a:gd name="T38" fmla="*/ 581 w 657"/>
                <a:gd name="T39" fmla="*/ 120 h 657"/>
                <a:gd name="T40" fmla="*/ 631 w 657"/>
                <a:gd name="T41" fmla="*/ 200 h 657"/>
                <a:gd name="T42" fmla="*/ 650 w 657"/>
                <a:gd name="T43" fmla="*/ 262 h 657"/>
                <a:gd name="T44" fmla="*/ 657 w 657"/>
                <a:gd name="T45" fmla="*/ 312 h 657"/>
                <a:gd name="T46" fmla="*/ 657 w 657"/>
                <a:gd name="T47" fmla="*/ 346 h 657"/>
                <a:gd name="T48" fmla="*/ 650 w 657"/>
                <a:gd name="T49" fmla="*/ 395 h 657"/>
                <a:gd name="T50" fmla="*/ 631 w 657"/>
                <a:gd name="T51" fmla="*/ 457 h 657"/>
                <a:gd name="T52" fmla="*/ 581 w 657"/>
                <a:gd name="T53" fmla="*/ 538 h 657"/>
                <a:gd name="T54" fmla="*/ 512 w 657"/>
                <a:gd name="T55" fmla="*/ 601 h 657"/>
                <a:gd name="T56" fmla="*/ 426 w 657"/>
                <a:gd name="T57" fmla="*/ 643 h 657"/>
                <a:gd name="T58" fmla="*/ 379 w 657"/>
                <a:gd name="T59" fmla="*/ 653 h 657"/>
                <a:gd name="T60" fmla="*/ 327 w 657"/>
                <a:gd name="T61" fmla="*/ 657 h 657"/>
                <a:gd name="T62" fmla="*/ 327 w 657"/>
                <a:gd name="T63" fmla="*/ 38 h 657"/>
                <a:gd name="T64" fmla="*/ 241 w 657"/>
                <a:gd name="T65" fmla="*/ 50 h 657"/>
                <a:gd name="T66" fmla="*/ 165 w 657"/>
                <a:gd name="T67" fmla="*/ 88 h 657"/>
                <a:gd name="T68" fmla="*/ 103 w 657"/>
                <a:gd name="T69" fmla="*/ 144 h 657"/>
                <a:gd name="T70" fmla="*/ 60 w 657"/>
                <a:gd name="T71" fmla="*/ 215 h 657"/>
                <a:gd name="T72" fmla="*/ 39 w 657"/>
                <a:gd name="T73" fmla="*/ 299 h 657"/>
                <a:gd name="T74" fmla="*/ 39 w 657"/>
                <a:gd name="T75" fmla="*/ 359 h 657"/>
                <a:gd name="T76" fmla="*/ 60 w 657"/>
                <a:gd name="T77" fmla="*/ 442 h 657"/>
                <a:gd name="T78" fmla="*/ 103 w 657"/>
                <a:gd name="T79" fmla="*/ 514 h 657"/>
                <a:gd name="T80" fmla="*/ 165 w 657"/>
                <a:gd name="T81" fmla="*/ 570 h 657"/>
                <a:gd name="T82" fmla="*/ 241 w 657"/>
                <a:gd name="T83" fmla="*/ 606 h 657"/>
                <a:gd name="T84" fmla="*/ 327 w 657"/>
                <a:gd name="T85" fmla="*/ 620 h 657"/>
                <a:gd name="T86" fmla="*/ 387 w 657"/>
                <a:gd name="T87" fmla="*/ 614 h 657"/>
                <a:gd name="T88" fmla="*/ 467 w 657"/>
                <a:gd name="T89" fmla="*/ 585 h 657"/>
                <a:gd name="T90" fmla="*/ 534 w 657"/>
                <a:gd name="T91" fmla="*/ 535 h 657"/>
                <a:gd name="T92" fmla="*/ 584 w 657"/>
                <a:gd name="T93" fmla="*/ 468 h 657"/>
                <a:gd name="T94" fmla="*/ 614 w 657"/>
                <a:gd name="T95" fmla="*/ 387 h 657"/>
                <a:gd name="T96" fmla="*/ 619 w 657"/>
                <a:gd name="T97" fmla="*/ 328 h 657"/>
                <a:gd name="T98" fmla="*/ 606 w 657"/>
                <a:gd name="T99" fmla="*/ 242 h 657"/>
                <a:gd name="T100" fmla="*/ 569 w 657"/>
                <a:gd name="T101" fmla="*/ 165 h 657"/>
                <a:gd name="T102" fmla="*/ 513 w 657"/>
                <a:gd name="T103" fmla="*/ 104 h 657"/>
                <a:gd name="T104" fmla="*/ 442 w 657"/>
                <a:gd name="T105" fmla="*/ 61 h 657"/>
                <a:gd name="T106" fmla="*/ 358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7" y="657"/>
                  </a:moveTo>
                  <a:lnTo>
                    <a:pt x="327" y="657"/>
                  </a:lnTo>
                  <a:lnTo>
                    <a:pt x="311" y="657"/>
                  </a:lnTo>
                  <a:lnTo>
                    <a:pt x="294" y="656"/>
                  </a:lnTo>
                  <a:lnTo>
                    <a:pt x="278" y="653"/>
                  </a:lnTo>
                  <a:lnTo>
                    <a:pt x="262" y="651"/>
                  </a:lnTo>
                  <a:lnTo>
                    <a:pt x="245" y="647"/>
                  </a:lnTo>
                  <a:lnTo>
                    <a:pt x="231" y="643"/>
                  </a:lnTo>
                  <a:lnTo>
                    <a:pt x="200" y="632"/>
                  </a:lnTo>
                  <a:lnTo>
                    <a:pt x="172" y="618"/>
                  </a:lnTo>
                  <a:lnTo>
                    <a:pt x="145" y="601"/>
                  </a:lnTo>
                  <a:lnTo>
                    <a:pt x="119" y="582"/>
                  </a:lnTo>
                  <a:lnTo>
                    <a:pt x="95" y="561"/>
                  </a:lnTo>
                  <a:lnTo>
                    <a:pt x="75" y="538"/>
                  </a:lnTo>
                  <a:lnTo>
                    <a:pt x="55" y="512"/>
                  </a:lnTo>
                  <a:lnTo>
                    <a:pt x="39" y="485"/>
                  </a:lnTo>
                  <a:lnTo>
                    <a:pt x="25" y="457"/>
                  </a:lnTo>
                  <a:lnTo>
                    <a:pt x="14" y="426"/>
                  </a:lnTo>
                  <a:lnTo>
                    <a:pt x="9" y="411"/>
                  </a:lnTo>
                  <a:lnTo>
                    <a:pt x="6" y="395"/>
                  </a:lnTo>
                  <a:lnTo>
                    <a:pt x="2" y="379"/>
                  </a:lnTo>
                  <a:lnTo>
                    <a:pt x="1" y="362"/>
                  </a:lnTo>
                  <a:lnTo>
                    <a:pt x="0" y="346"/>
                  </a:lnTo>
                  <a:lnTo>
                    <a:pt x="0" y="328"/>
                  </a:lnTo>
                  <a:lnTo>
                    <a:pt x="0" y="328"/>
                  </a:lnTo>
                  <a:lnTo>
                    <a:pt x="0" y="312"/>
                  </a:lnTo>
                  <a:lnTo>
                    <a:pt x="1" y="294"/>
                  </a:lnTo>
                  <a:lnTo>
                    <a:pt x="2" y="278"/>
                  </a:lnTo>
                  <a:lnTo>
                    <a:pt x="6" y="262"/>
                  </a:lnTo>
                  <a:lnTo>
                    <a:pt x="9" y="246"/>
                  </a:lnTo>
                  <a:lnTo>
                    <a:pt x="14" y="231"/>
                  </a:lnTo>
                  <a:lnTo>
                    <a:pt x="25" y="200"/>
                  </a:lnTo>
                  <a:lnTo>
                    <a:pt x="39" y="172"/>
                  </a:lnTo>
                  <a:lnTo>
                    <a:pt x="55" y="145"/>
                  </a:lnTo>
                  <a:lnTo>
                    <a:pt x="75" y="120"/>
                  </a:lnTo>
                  <a:lnTo>
                    <a:pt x="95" y="96"/>
                  </a:lnTo>
                  <a:lnTo>
                    <a:pt x="119" y="75"/>
                  </a:lnTo>
                  <a:lnTo>
                    <a:pt x="145" y="57"/>
                  </a:lnTo>
                  <a:lnTo>
                    <a:pt x="172" y="39"/>
                  </a:lnTo>
                  <a:lnTo>
                    <a:pt x="200" y="26"/>
                  </a:lnTo>
                  <a:lnTo>
                    <a:pt x="231" y="15"/>
                  </a:lnTo>
                  <a:lnTo>
                    <a:pt x="245" y="10"/>
                  </a:lnTo>
                  <a:lnTo>
                    <a:pt x="262" y="7"/>
                  </a:lnTo>
                  <a:lnTo>
                    <a:pt x="278" y="3"/>
                  </a:lnTo>
                  <a:lnTo>
                    <a:pt x="294" y="1"/>
                  </a:lnTo>
                  <a:lnTo>
                    <a:pt x="311" y="0"/>
                  </a:lnTo>
                  <a:lnTo>
                    <a:pt x="327" y="0"/>
                  </a:lnTo>
                  <a:lnTo>
                    <a:pt x="327" y="0"/>
                  </a:lnTo>
                  <a:lnTo>
                    <a:pt x="345" y="0"/>
                  </a:lnTo>
                  <a:lnTo>
                    <a:pt x="361" y="1"/>
                  </a:lnTo>
                  <a:lnTo>
                    <a:pt x="379" y="3"/>
                  </a:lnTo>
                  <a:lnTo>
                    <a:pt x="395" y="7"/>
                  </a:lnTo>
                  <a:lnTo>
                    <a:pt x="409" y="10"/>
                  </a:lnTo>
                  <a:lnTo>
                    <a:pt x="426" y="15"/>
                  </a:lnTo>
                  <a:lnTo>
                    <a:pt x="456" y="26"/>
                  </a:lnTo>
                  <a:lnTo>
                    <a:pt x="485" y="39"/>
                  </a:lnTo>
                  <a:lnTo>
                    <a:pt x="512" y="57"/>
                  </a:lnTo>
                  <a:lnTo>
                    <a:pt x="537" y="75"/>
                  </a:lnTo>
                  <a:lnTo>
                    <a:pt x="560" y="96"/>
                  </a:lnTo>
                  <a:lnTo>
                    <a:pt x="581" y="120"/>
                  </a:lnTo>
                  <a:lnTo>
                    <a:pt x="600" y="145"/>
                  </a:lnTo>
                  <a:lnTo>
                    <a:pt x="618" y="172"/>
                  </a:lnTo>
                  <a:lnTo>
                    <a:pt x="631" y="200"/>
                  </a:lnTo>
                  <a:lnTo>
                    <a:pt x="642" y="231"/>
                  </a:lnTo>
                  <a:lnTo>
                    <a:pt x="646" y="246"/>
                  </a:lnTo>
                  <a:lnTo>
                    <a:pt x="650" y="262"/>
                  </a:lnTo>
                  <a:lnTo>
                    <a:pt x="653" y="278"/>
                  </a:lnTo>
                  <a:lnTo>
                    <a:pt x="655" y="294"/>
                  </a:lnTo>
                  <a:lnTo>
                    <a:pt x="657" y="312"/>
                  </a:lnTo>
                  <a:lnTo>
                    <a:pt x="657" y="328"/>
                  </a:lnTo>
                  <a:lnTo>
                    <a:pt x="657" y="328"/>
                  </a:lnTo>
                  <a:lnTo>
                    <a:pt x="657" y="346"/>
                  </a:lnTo>
                  <a:lnTo>
                    <a:pt x="655" y="362"/>
                  </a:lnTo>
                  <a:lnTo>
                    <a:pt x="653" y="379"/>
                  </a:lnTo>
                  <a:lnTo>
                    <a:pt x="650" y="395"/>
                  </a:lnTo>
                  <a:lnTo>
                    <a:pt x="646" y="411"/>
                  </a:lnTo>
                  <a:lnTo>
                    <a:pt x="642" y="426"/>
                  </a:lnTo>
                  <a:lnTo>
                    <a:pt x="631" y="457"/>
                  </a:lnTo>
                  <a:lnTo>
                    <a:pt x="618" y="485"/>
                  </a:lnTo>
                  <a:lnTo>
                    <a:pt x="600" y="512"/>
                  </a:lnTo>
                  <a:lnTo>
                    <a:pt x="581" y="538"/>
                  </a:lnTo>
                  <a:lnTo>
                    <a:pt x="560" y="561"/>
                  </a:lnTo>
                  <a:lnTo>
                    <a:pt x="537" y="582"/>
                  </a:lnTo>
                  <a:lnTo>
                    <a:pt x="512" y="601"/>
                  </a:lnTo>
                  <a:lnTo>
                    <a:pt x="485" y="618"/>
                  </a:lnTo>
                  <a:lnTo>
                    <a:pt x="456" y="632"/>
                  </a:lnTo>
                  <a:lnTo>
                    <a:pt x="426" y="643"/>
                  </a:lnTo>
                  <a:lnTo>
                    <a:pt x="409" y="647"/>
                  </a:lnTo>
                  <a:lnTo>
                    <a:pt x="395" y="651"/>
                  </a:lnTo>
                  <a:lnTo>
                    <a:pt x="379" y="653"/>
                  </a:lnTo>
                  <a:lnTo>
                    <a:pt x="361" y="656"/>
                  </a:lnTo>
                  <a:lnTo>
                    <a:pt x="345" y="657"/>
                  </a:lnTo>
                  <a:lnTo>
                    <a:pt x="327" y="657"/>
                  </a:lnTo>
                  <a:lnTo>
                    <a:pt x="327" y="657"/>
                  </a:lnTo>
                  <a:close/>
                  <a:moveTo>
                    <a:pt x="327" y="38"/>
                  </a:moveTo>
                  <a:lnTo>
                    <a:pt x="327" y="38"/>
                  </a:lnTo>
                  <a:lnTo>
                    <a:pt x="298" y="39"/>
                  </a:lnTo>
                  <a:lnTo>
                    <a:pt x="270" y="43"/>
                  </a:lnTo>
                  <a:lnTo>
                    <a:pt x="241" y="50"/>
                  </a:lnTo>
                  <a:lnTo>
                    <a:pt x="215" y="61"/>
                  </a:lnTo>
                  <a:lnTo>
                    <a:pt x="189" y="73"/>
                  </a:lnTo>
                  <a:lnTo>
                    <a:pt x="165" y="88"/>
                  </a:lnTo>
                  <a:lnTo>
                    <a:pt x="143" y="104"/>
                  </a:lnTo>
                  <a:lnTo>
                    <a:pt x="122" y="122"/>
                  </a:lnTo>
                  <a:lnTo>
                    <a:pt x="103" y="144"/>
                  </a:lnTo>
                  <a:lnTo>
                    <a:pt x="87" y="165"/>
                  </a:lnTo>
                  <a:lnTo>
                    <a:pt x="72" y="190"/>
                  </a:lnTo>
                  <a:lnTo>
                    <a:pt x="60" y="215"/>
                  </a:lnTo>
                  <a:lnTo>
                    <a:pt x="49" y="242"/>
                  </a:lnTo>
                  <a:lnTo>
                    <a:pt x="43" y="270"/>
                  </a:lnTo>
                  <a:lnTo>
                    <a:pt x="39" y="299"/>
                  </a:lnTo>
                  <a:lnTo>
                    <a:pt x="37" y="328"/>
                  </a:lnTo>
                  <a:lnTo>
                    <a:pt x="37" y="328"/>
                  </a:lnTo>
                  <a:lnTo>
                    <a:pt x="39" y="359"/>
                  </a:lnTo>
                  <a:lnTo>
                    <a:pt x="43" y="387"/>
                  </a:lnTo>
                  <a:lnTo>
                    <a:pt x="49" y="415"/>
                  </a:lnTo>
                  <a:lnTo>
                    <a:pt x="60" y="442"/>
                  </a:lnTo>
                  <a:lnTo>
                    <a:pt x="72" y="468"/>
                  </a:lnTo>
                  <a:lnTo>
                    <a:pt x="87" y="492"/>
                  </a:lnTo>
                  <a:lnTo>
                    <a:pt x="103" y="514"/>
                  </a:lnTo>
                  <a:lnTo>
                    <a:pt x="122" y="535"/>
                  </a:lnTo>
                  <a:lnTo>
                    <a:pt x="143" y="554"/>
                  </a:lnTo>
                  <a:lnTo>
                    <a:pt x="165" y="570"/>
                  </a:lnTo>
                  <a:lnTo>
                    <a:pt x="189" y="585"/>
                  </a:lnTo>
                  <a:lnTo>
                    <a:pt x="215" y="597"/>
                  </a:lnTo>
                  <a:lnTo>
                    <a:pt x="241" y="606"/>
                  </a:lnTo>
                  <a:lnTo>
                    <a:pt x="270" y="614"/>
                  </a:lnTo>
                  <a:lnTo>
                    <a:pt x="298" y="618"/>
                  </a:lnTo>
                  <a:lnTo>
                    <a:pt x="327" y="620"/>
                  </a:lnTo>
                  <a:lnTo>
                    <a:pt x="327" y="620"/>
                  </a:lnTo>
                  <a:lnTo>
                    <a:pt x="358" y="618"/>
                  </a:lnTo>
                  <a:lnTo>
                    <a:pt x="387" y="614"/>
                  </a:lnTo>
                  <a:lnTo>
                    <a:pt x="415" y="606"/>
                  </a:lnTo>
                  <a:lnTo>
                    <a:pt x="442" y="597"/>
                  </a:lnTo>
                  <a:lnTo>
                    <a:pt x="467" y="585"/>
                  </a:lnTo>
                  <a:lnTo>
                    <a:pt x="491" y="570"/>
                  </a:lnTo>
                  <a:lnTo>
                    <a:pt x="513" y="554"/>
                  </a:lnTo>
                  <a:lnTo>
                    <a:pt x="534" y="535"/>
                  </a:lnTo>
                  <a:lnTo>
                    <a:pt x="553" y="514"/>
                  </a:lnTo>
                  <a:lnTo>
                    <a:pt x="569" y="492"/>
                  </a:lnTo>
                  <a:lnTo>
                    <a:pt x="584" y="468"/>
                  </a:lnTo>
                  <a:lnTo>
                    <a:pt x="596" y="442"/>
                  </a:lnTo>
                  <a:lnTo>
                    <a:pt x="606" y="415"/>
                  </a:lnTo>
                  <a:lnTo>
                    <a:pt x="614" y="387"/>
                  </a:lnTo>
                  <a:lnTo>
                    <a:pt x="618" y="359"/>
                  </a:lnTo>
                  <a:lnTo>
                    <a:pt x="619" y="328"/>
                  </a:lnTo>
                  <a:lnTo>
                    <a:pt x="619" y="328"/>
                  </a:lnTo>
                  <a:lnTo>
                    <a:pt x="618" y="299"/>
                  </a:lnTo>
                  <a:lnTo>
                    <a:pt x="614" y="270"/>
                  </a:lnTo>
                  <a:lnTo>
                    <a:pt x="606" y="242"/>
                  </a:lnTo>
                  <a:lnTo>
                    <a:pt x="596" y="215"/>
                  </a:lnTo>
                  <a:lnTo>
                    <a:pt x="584" y="190"/>
                  </a:lnTo>
                  <a:lnTo>
                    <a:pt x="569" y="165"/>
                  </a:lnTo>
                  <a:lnTo>
                    <a:pt x="553" y="144"/>
                  </a:lnTo>
                  <a:lnTo>
                    <a:pt x="534" y="122"/>
                  </a:lnTo>
                  <a:lnTo>
                    <a:pt x="513" y="104"/>
                  </a:lnTo>
                  <a:lnTo>
                    <a:pt x="491" y="88"/>
                  </a:lnTo>
                  <a:lnTo>
                    <a:pt x="467" y="73"/>
                  </a:lnTo>
                  <a:lnTo>
                    <a:pt x="442" y="61"/>
                  </a:lnTo>
                  <a:lnTo>
                    <a:pt x="415" y="50"/>
                  </a:lnTo>
                  <a:lnTo>
                    <a:pt x="387" y="43"/>
                  </a:lnTo>
                  <a:lnTo>
                    <a:pt x="358" y="39"/>
                  </a:lnTo>
                  <a:lnTo>
                    <a:pt x="327" y="38"/>
                  </a:lnTo>
                  <a:lnTo>
                    <a:pt x="32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51" name="Freeform 311">
              <a:extLst>
                <a:ext uri="{FF2B5EF4-FFF2-40B4-BE49-F238E27FC236}">
                  <a16:creationId xmlns:a16="http://schemas.microsoft.com/office/drawing/2014/main" id="{2D6846DA-F4E1-E55A-F3FA-7C29ADBB1B92}"/>
                </a:ext>
              </a:extLst>
            </p:cNvPr>
            <p:cNvSpPr>
              <a:spLocks noEditPoints="1"/>
            </p:cNvSpPr>
            <p:nvPr/>
          </p:nvSpPr>
          <p:spPr bwMode="auto">
            <a:xfrm>
              <a:off x="4265600" y="1797685"/>
              <a:ext cx="258763" cy="260350"/>
            </a:xfrm>
            <a:custGeom>
              <a:avLst/>
              <a:gdLst>
                <a:gd name="T0" fmla="*/ 258 w 327"/>
                <a:gd name="T1" fmla="*/ 0 h 328"/>
                <a:gd name="T2" fmla="*/ 117 w 327"/>
                <a:gd name="T3" fmla="*/ 139 h 328"/>
                <a:gd name="T4" fmla="*/ 96 w 327"/>
                <a:gd name="T5" fmla="*/ 136 h 328"/>
                <a:gd name="T6" fmla="*/ 67 w 327"/>
                <a:gd name="T7" fmla="*/ 140 h 328"/>
                <a:gd name="T8" fmla="*/ 42 w 327"/>
                <a:gd name="T9" fmla="*/ 152 h 328"/>
                <a:gd name="T10" fmla="*/ 27 w 327"/>
                <a:gd name="T11" fmla="*/ 164 h 328"/>
                <a:gd name="T12" fmla="*/ 11 w 327"/>
                <a:gd name="T13" fmla="*/ 187 h 328"/>
                <a:gd name="T14" fmla="*/ 1 w 327"/>
                <a:gd name="T15" fmla="*/ 214 h 328"/>
                <a:gd name="T16" fmla="*/ 0 w 327"/>
                <a:gd name="T17" fmla="*/ 241 h 328"/>
                <a:gd name="T18" fmla="*/ 7 w 327"/>
                <a:gd name="T19" fmla="*/ 269 h 328"/>
                <a:gd name="T20" fmla="*/ 22 w 327"/>
                <a:gd name="T21" fmla="*/ 293 h 328"/>
                <a:gd name="T22" fmla="*/ 35 w 327"/>
                <a:gd name="T23" fmla="*/ 307 h 328"/>
                <a:gd name="T24" fmla="*/ 59 w 327"/>
                <a:gd name="T25" fmla="*/ 321 h 328"/>
                <a:gd name="T26" fmla="*/ 86 w 327"/>
                <a:gd name="T27" fmla="*/ 328 h 328"/>
                <a:gd name="T28" fmla="*/ 105 w 327"/>
                <a:gd name="T29" fmla="*/ 328 h 328"/>
                <a:gd name="T30" fmla="*/ 133 w 327"/>
                <a:gd name="T31" fmla="*/ 321 h 328"/>
                <a:gd name="T32" fmla="*/ 156 w 327"/>
                <a:gd name="T33" fmla="*/ 307 h 328"/>
                <a:gd name="T34" fmla="*/ 172 w 327"/>
                <a:gd name="T35" fmla="*/ 290 h 328"/>
                <a:gd name="T36" fmla="*/ 188 w 327"/>
                <a:gd name="T37" fmla="*/ 258 h 328"/>
                <a:gd name="T38" fmla="*/ 191 w 327"/>
                <a:gd name="T39" fmla="*/ 222 h 328"/>
                <a:gd name="T40" fmla="*/ 219 w 327"/>
                <a:gd name="T41" fmla="*/ 179 h 328"/>
                <a:gd name="T42" fmla="*/ 258 w 327"/>
                <a:gd name="T43" fmla="*/ 139 h 328"/>
                <a:gd name="T44" fmla="*/ 262 w 327"/>
                <a:gd name="T45" fmla="*/ 137 h 328"/>
                <a:gd name="T46" fmla="*/ 264 w 327"/>
                <a:gd name="T47" fmla="*/ 96 h 328"/>
                <a:gd name="T48" fmla="*/ 303 w 327"/>
                <a:gd name="T49" fmla="*/ 96 h 328"/>
                <a:gd name="T50" fmla="*/ 325 w 327"/>
                <a:gd name="T51" fmla="*/ 73 h 328"/>
                <a:gd name="T52" fmla="*/ 327 w 327"/>
                <a:gd name="T53" fmla="*/ 6 h 328"/>
                <a:gd name="T54" fmla="*/ 325 w 327"/>
                <a:gd name="T55" fmla="*/ 1 h 328"/>
                <a:gd name="T56" fmla="*/ 321 w 327"/>
                <a:gd name="T57" fmla="*/ 0 h 328"/>
                <a:gd name="T58" fmla="*/ 90 w 327"/>
                <a:gd name="T59" fmla="*/ 266 h 328"/>
                <a:gd name="T60" fmla="*/ 73 w 327"/>
                <a:gd name="T61" fmla="*/ 272 h 328"/>
                <a:gd name="T62" fmla="*/ 61 w 327"/>
                <a:gd name="T63" fmla="*/ 269 h 328"/>
                <a:gd name="T64" fmla="*/ 50 w 327"/>
                <a:gd name="T65" fmla="*/ 262 h 328"/>
                <a:gd name="T66" fmla="*/ 42 w 327"/>
                <a:gd name="T67" fmla="*/ 246 h 328"/>
                <a:gd name="T68" fmla="*/ 42 w 327"/>
                <a:gd name="T69" fmla="*/ 233 h 328"/>
                <a:gd name="T70" fmla="*/ 50 w 327"/>
                <a:gd name="T71" fmla="*/ 217 h 328"/>
                <a:gd name="T72" fmla="*/ 61 w 327"/>
                <a:gd name="T73" fmla="*/ 210 h 328"/>
                <a:gd name="T74" fmla="*/ 73 w 327"/>
                <a:gd name="T75" fmla="*/ 207 h 328"/>
                <a:gd name="T76" fmla="*/ 90 w 327"/>
                <a:gd name="T77" fmla="*/ 213 h 328"/>
                <a:gd name="T78" fmla="*/ 100 w 327"/>
                <a:gd name="T79" fmla="*/ 222 h 328"/>
                <a:gd name="T80" fmla="*/ 105 w 327"/>
                <a:gd name="T81" fmla="*/ 239 h 328"/>
                <a:gd name="T82" fmla="*/ 102 w 327"/>
                <a:gd name="T83" fmla="*/ 251 h 328"/>
                <a:gd name="T84" fmla="*/ 96 w 327"/>
                <a:gd name="T85" fmla="*/ 26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328">
                  <a:moveTo>
                    <a:pt x="321" y="0"/>
                  </a:moveTo>
                  <a:lnTo>
                    <a:pt x="258" y="0"/>
                  </a:lnTo>
                  <a:lnTo>
                    <a:pt x="258" y="0"/>
                  </a:lnTo>
                  <a:lnTo>
                    <a:pt x="254" y="1"/>
                  </a:lnTo>
                  <a:lnTo>
                    <a:pt x="117" y="139"/>
                  </a:lnTo>
                  <a:lnTo>
                    <a:pt x="117" y="139"/>
                  </a:lnTo>
                  <a:lnTo>
                    <a:pt x="106" y="136"/>
                  </a:lnTo>
                  <a:lnTo>
                    <a:pt x="96" y="136"/>
                  </a:lnTo>
                  <a:lnTo>
                    <a:pt x="96" y="136"/>
                  </a:lnTo>
                  <a:lnTo>
                    <a:pt x="86" y="136"/>
                  </a:lnTo>
                  <a:lnTo>
                    <a:pt x="77" y="137"/>
                  </a:lnTo>
                  <a:lnTo>
                    <a:pt x="67" y="140"/>
                  </a:lnTo>
                  <a:lnTo>
                    <a:pt x="59" y="143"/>
                  </a:lnTo>
                  <a:lnTo>
                    <a:pt x="50" y="147"/>
                  </a:lnTo>
                  <a:lnTo>
                    <a:pt x="42" y="152"/>
                  </a:lnTo>
                  <a:lnTo>
                    <a:pt x="35" y="157"/>
                  </a:lnTo>
                  <a:lnTo>
                    <a:pt x="27" y="164"/>
                  </a:lnTo>
                  <a:lnTo>
                    <a:pt x="27" y="164"/>
                  </a:lnTo>
                  <a:lnTo>
                    <a:pt x="22" y="171"/>
                  </a:lnTo>
                  <a:lnTo>
                    <a:pt x="15" y="179"/>
                  </a:lnTo>
                  <a:lnTo>
                    <a:pt x="11" y="187"/>
                  </a:lnTo>
                  <a:lnTo>
                    <a:pt x="7" y="196"/>
                  </a:lnTo>
                  <a:lnTo>
                    <a:pt x="3" y="204"/>
                  </a:lnTo>
                  <a:lnTo>
                    <a:pt x="1" y="214"/>
                  </a:lnTo>
                  <a:lnTo>
                    <a:pt x="0" y="223"/>
                  </a:lnTo>
                  <a:lnTo>
                    <a:pt x="0" y="233"/>
                  </a:lnTo>
                  <a:lnTo>
                    <a:pt x="0" y="241"/>
                  </a:lnTo>
                  <a:lnTo>
                    <a:pt x="1" y="250"/>
                  </a:lnTo>
                  <a:lnTo>
                    <a:pt x="3" y="260"/>
                  </a:lnTo>
                  <a:lnTo>
                    <a:pt x="7" y="269"/>
                  </a:lnTo>
                  <a:lnTo>
                    <a:pt x="11" y="277"/>
                  </a:lnTo>
                  <a:lnTo>
                    <a:pt x="15" y="285"/>
                  </a:lnTo>
                  <a:lnTo>
                    <a:pt x="22" y="293"/>
                  </a:lnTo>
                  <a:lnTo>
                    <a:pt x="27" y="300"/>
                  </a:lnTo>
                  <a:lnTo>
                    <a:pt x="27" y="300"/>
                  </a:lnTo>
                  <a:lnTo>
                    <a:pt x="35" y="307"/>
                  </a:lnTo>
                  <a:lnTo>
                    <a:pt x="42" y="312"/>
                  </a:lnTo>
                  <a:lnTo>
                    <a:pt x="50" y="317"/>
                  </a:lnTo>
                  <a:lnTo>
                    <a:pt x="59" y="321"/>
                  </a:lnTo>
                  <a:lnTo>
                    <a:pt x="67" y="324"/>
                  </a:lnTo>
                  <a:lnTo>
                    <a:pt x="77" y="327"/>
                  </a:lnTo>
                  <a:lnTo>
                    <a:pt x="86" y="328"/>
                  </a:lnTo>
                  <a:lnTo>
                    <a:pt x="96" y="328"/>
                  </a:lnTo>
                  <a:lnTo>
                    <a:pt x="96" y="328"/>
                  </a:lnTo>
                  <a:lnTo>
                    <a:pt x="105" y="328"/>
                  </a:lnTo>
                  <a:lnTo>
                    <a:pt x="114" y="327"/>
                  </a:lnTo>
                  <a:lnTo>
                    <a:pt x="124" y="324"/>
                  </a:lnTo>
                  <a:lnTo>
                    <a:pt x="133" y="321"/>
                  </a:lnTo>
                  <a:lnTo>
                    <a:pt x="141" y="317"/>
                  </a:lnTo>
                  <a:lnTo>
                    <a:pt x="149" y="312"/>
                  </a:lnTo>
                  <a:lnTo>
                    <a:pt x="156" y="307"/>
                  </a:lnTo>
                  <a:lnTo>
                    <a:pt x="164" y="300"/>
                  </a:lnTo>
                  <a:lnTo>
                    <a:pt x="164" y="300"/>
                  </a:lnTo>
                  <a:lnTo>
                    <a:pt x="172" y="290"/>
                  </a:lnTo>
                  <a:lnTo>
                    <a:pt x="179" y="281"/>
                  </a:lnTo>
                  <a:lnTo>
                    <a:pt x="184" y="270"/>
                  </a:lnTo>
                  <a:lnTo>
                    <a:pt x="188" y="258"/>
                  </a:lnTo>
                  <a:lnTo>
                    <a:pt x="191" y="246"/>
                  </a:lnTo>
                  <a:lnTo>
                    <a:pt x="192" y="234"/>
                  </a:lnTo>
                  <a:lnTo>
                    <a:pt x="191" y="222"/>
                  </a:lnTo>
                  <a:lnTo>
                    <a:pt x="190" y="210"/>
                  </a:lnTo>
                  <a:lnTo>
                    <a:pt x="219" y="179"/>
                  </a:lnTo>
                  <a:lnTo>
                    <a:pt x="219" y="179"/>
                  </a:lnTo>
                  <a:lnTo>
                    <a:pt x="221" y="176"/>
                  </a:lnTo>
                  <a:lnTo>
                    <a:pt x="221" y="139"/>
                  </a:lnTo>
                  <a:lnTo>
                    <a:pt x="258" y="139"/>
                  </a:lnTo>
                  <a:lnTo>
                    <a:pt x="258" y="139"/>
                  </a:lnTo>
                  <a:lnTo>
                    <a:pt x="261" y="139"/>
                  </a:lnTo>
                  <a:lnTo>
                    <a:pt x="262" y="137"/>
                  </a:lnTo>
                  <a:lnTo>
                    <a:pt x="264" y="136"/>
                  </a:lnTo>
                  <a:lnTo>
                    <a:pt x="264" y="133"/>
                  </a:lnTo>
                  <a:lnTo>
                    <a:pt x="264" y="96"/>
                  </a:lnTo>
                  <a:lnTo>
                    <a:pt x="301" y="96"/>
                  </a:lnTo>
                  <a:lnTo>
                    <a:pt x="301" y="96"/>
                  </a:lnTo>
                  <a:lnTo>
                    <a:pt x="303" y="96"/>
                  </a:lnTo>
                  <a:lnTo>
                    <a:pt x="304" y="94"/>
                  </a:lnTo>
                  <a:lnTo>
                    <a:pt x="325" y="73"/>
                  </a:lnTo>
                  <a:lnTo>
                    <a:pt x="325" y="73"/>
                  </a:lnTo>
                  <a:lnTo>
                    <a:pt x="327" y="71"/>
                  </a:lnTo>
                  <a:lnTo>
                    <a:pt x="327" y="70"/>
                  </a:lnTo>
                  <a:lnTo>
                    <a:pt x="327" y="6"/>
                  </a:lnTo>
                  <a:lnTo>
                    <a:pt x="327" y="6"/>
                  </a:lnTo>
                  <a:lnTo>
                    <a:pt x="327" y="4"/>
                  </a:lnTo>
                  <a:lnTo>
                    <a:pt x="325" y="1"/>
                  </a:lnTo>
                  <a:lnTo>
                    <a:pt x="324" y="1"/>
                  </a:lnTo>
                  <a:lnTo>
                    <a:pt x="321" y="0"/>
                  </a:lnTo>
                  <a:lnTo>
                    <a:pt x="321" y="0"/>
                  </a:lnTo>
                  <a:close/>
                  <a:moveTo>
                    <a:pt x="96" y="262"/>
                  </a:moveTo>
                  <a:lnTo>
                    <a:pt x="96" y="262"/>
                  </a:lnTo>
                  <a:lnTo>
                    <a:pt x="90" y="266"/>
                  </a:lnTo>
                  <a:lnTo>
                    <a:pt x="85" y="269"/>
                  </a:lnTo>
                  <a:lnTo>
                    <a:pt x="79" y="270"/>
                  </a:lnTo>
                  <a:lnTo>
                    <a:pt x="73" y="272"/>
                  </a:lnTo>
                  <a:lnTo>
                    <a:pt x="73" y="272"/>
                  </a:lnTo>
                  <a:lnTo>
                    <a:pt x="66" y="270"/>
                  </a:lnTo>
                  <a:lnTo>
                    <a:pt x="61" y="269"/>
                  </a:lnTo>
                  <a:lnTo>
                    <a:pt x="55" y="266"/>
                  </a:lnTo>
                  <a:lnTo>
                    <a:pt x="50" y="262"/>
                  </a:lnTo>
                  <a:lnTo>
                    <a:pt x="50" y="262"/>
                  </a:lnTo>
                  <a:lnTo>
                    <a:pt x="46" y="257"/>
                  </a:lnTo>
                  <a:lnTo>
                    <a:pt x="43" y="251"/>
                  </a:lnTo>
                  <a:lnTo>
                    <a:pt x="42" y="246"/>
                  </a:lnTo>
                  <a:lnTo>
                    <a:pt x="40" y="239"/>
                  </a:lnTo>
                  <a:lnTo>
                    <a:pt x="40" y="239"/>
                  </a:lnTo>
                  <a:lnTo>
                    <a:pt x="42" y="233"/>
                  </a:lnTo>
                  <a:lnTo>
                    <a:pt x="43" y="227"/>
                  </a:lnTo>
                  <a:lnTo>
                    <a:pt x="46" y="222"/>
                  </a:lnTo>
                  <a:lnTo>
                    <a:pt x="50" y="217"/>
                  </a:lnTo>
                  <a:lnTo>
                    <a:pt x="50" y="217"/>
                  </a:lnTo>
                  <a:lnTo>
                    <a:pt x="55" y="213"/>
                  </a:lnTo>
                  <a:lnTo>
                    <a:pt x="61" y="210"/>
                  </a:lnTo>
                  <a:lnTo>
                    <a:pt x="66" y="208"/>
                  </a:lnTo>
                  <a:lnTo>
                    <a:pt x="73" y="207"/>
                  </a:lnTo>
                  <a:lnTo>
                    <a:pt x="73" y="207"/>
                  </a:lnTo>
                  <a:lnTo>
                    <a:pt x="79" y="208"/>
                  </a:lnTo>
                  <a:lnTo>
                    <a:pt x="85" y="210"/>
                  </a:lnTo>
                  <a:lnTo>
                    <a:pt x="90" y="213"/>
                  </a:lnTo>
                  <a:lnTo>
                    <a:pt x="96" y="217"/>
                  </a:lnTo>
                  <a:lnTo>
                    <a:pt x="96" y="217"/>
                  </a:lnTo>
                  <a:lnTo>
                    <a:pt x="100" y="222"/>
                  </a:lnTo>
                  <a:lnTo>
                    <a:pt x="102" y="227"/>
                  </a:lnTo>
                  <a:lnTo>
                    <a:pt x="104" y="233"/>
                  </a:lnTo>
                  <a:lnTo>
                    <a:pt x="105" y="239"/>
                  </a:lnTo>
                  <a:lnTo>
                    <a:pt x="105" y="239"/>
                  </a:lnTo>
                  <a:lnTo>
                    <a:pt x="104" y="246"/>
                  </a:lnTo>
                  <a:lnTo>
                    <a:pt x="102" y="251"/>
                  </a:lnTo>
                  <a:lnTo>
                    <a:pt x="100" y="257"/>
                  </a:lnTo>
                  <a:lnTo>
                    <a:pt x="96" y="262"/>
                  </a:lnTo>
                  <a:lnTo>
                    <a:pt x="96"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sp>
        <p:nvSpPr>
          <p:cNvPr id="49" name="TextBox 48">
            <a:extLst>
              <a:ext uri="{FF2B5EF4-FFF2-40B4-BE49-F238E27FC236}">
                <a16:creationId xmlns:a16="http://schemas.microsoft.com/office/drawing/2014/main" id="{B81AD1EC-8330-E212-537C-27B452ADD974}"/>
              </a:ext>
            </a:extLst>
          </p:cNvPr>
          <p:cNvSpPr txBox="1"/>
          <p:nvPr/>
        </p:nvSpPr>
        <p:spPr>
          <a:xfrm>
            <a:off x="3934096" y="3980796"/>
            <a:ext cx="20370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A2F36"/>
                </a:solidFill>
                <a:effectLst/>
                <a:uLnTx/>
                <a:uFillTx/>
                <a:latin typeface="Segoe UI" panose="020B0502040204020203" pitchFamily="34" charset="0"/>
                <a:ea typeface="Open Sans"/>
                <a:cs typeface="Segoe UI" panose="020B0502040204020203" pitchFamily="34" charset="0"/>
              </a:rPr>
              <a:t>Helps keep sensitive information more secure</a:t>
            </a: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nvGrpSpPr>
          <p:cNvPr id="53" name="Group 52">
            <a:extLst>
              <a:ext uri="{FF2B5EF4-FFF2-40B4-BE49-F238E27FC236}">
                <a16:creationId xmlns:a16="http://schemas.microsoft.com/office/drawing/2014/main" id="{18E59BD8-97AF-D393-2159-181519634B24}"/>
              </a:ext>
            </a:extLst>
          </p:cNvPr>
          <p:cNvGrpSpPr>
            <a:grpSpLocks noChangeAspect="1"/>
          </p:cNvGrpSpPr>
          <p:nvPr/>
        </p:nvGrpSpPr>
        <p:grpSpPr>
          <a:xfrm>
            <a:off x="4691473" y="4618998"/>
            <a:ext cx="522288" cy="520700"/>
            <a:chOff x="6652697" y="1670580"/>
            <a:chExt cx="522288" cy="520700"/>
          </a:xfrm>
        </p:grpSpPr>
        <p:sp>
          <p:nvSpPr>
            <p:cNvPr id="55" name="Freeform 88">
              <a:extLst>
                <a:ext uri="{FF2B5EF4-FFF2-40B4-BE49-F238E27FC236}">
                  <a16:creationId xmlns:a16="http://schemas.microsoft.com/office/drawing/2014/main" id="{1200149F-2FC8-0361-9264-EE0D00DD042B}"/>
                </a:ext>
              </a:extLst>
            </p:cNvPr>
            <p:cNvSpPr>
              <a:spLocks noEditPoints="1"/>
            </p:cNvSpPr>
            <p:nvPr/>
          </p:nvSpPr>
          <p:spPr bwMode="auto">
            <a:xfrm>
              <a:off x="6652697" y="1670580"/>
              <a:ext cx="522288" cy="520700"/>
            </a:xfrm>
            <a:custGeom>
              <a:avLst/>
              <a:gdLst>
                <a:gd name="T0" fmla="*/ 312 w 658"/>
                <a:gd name="T1" fmla="*/ 657 h 657"/>
                <a:gd name="T2" fmla="*/ 263 w 658"/>
                <a:gd name="T3" fmla="*/ 651 h 657"/>
                <a:gd name="T4" fmla="*/ 202 w 658"/>
                <a:gd name="T5" fmla="*/ 632 h 657"/>
                <a:gd name="T6" fmla="*/ 120 w 658"/>
                <a:gd name="T7" fmla="*/ 582 h 657"/>
                <a:gd name="T8" fmla="*/ 57 w 658"/>
                <a:gd name="T9" fmla="*/ 512 h 657"/>
                <a:gd name="T10" fmla="*/ 15 w 658"/>
                <a:gd name="T11" fmla="*/ 426 h 657"/>
                <a:gd name="T12" fmla="*/ 4 w 658"/>
                <a:gd name="T13" fmla="*/ 379 h 657"/>
                <a:gd name="T14" fmla="*/ 0 w 658"/>
                <a:gd name="T15" fmla="*/ 328 h 657"/>
                <a:gd name="T16" fmla="*/ 1 w 658"/>
                <a:gd name="T17" fmla="*/ 294 h 657"/>
                <a:gd name="T18" fmla="*/ 11 w 658"/>
                <a:gd name="T19" fmla="*/ 246 h 657"/>
                <a:gd name="T20" fmla="*/ 40 w 658"/>
                <a:gd name="T21" fmla="*/ 172 h 657"/>
                <a:gd name="T22" fmla="*/ 97 w 658"/>
                <a:gd name="T23" fmla="*/ 96 h 657"/>
                <a:gd name="T24" fmla="*/ 172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2 w 658"/>
                <a:gd name="T41" fmla="*/ 200 h 657"/>
                <a:gd name="T42" fmla="*/ 652 w 658"/>
                <a:gd name="T43" fmla="*/ 262 h 657"/>
                <a:gd name="T44" fmla="*/ 657 w 658"/>
                <a:gd name="T45" fmla="*/ 312 h 657"/>
                <a:gd name="T46" fmla="*/ 657 w 658"/>
                <a:gd name="T47" fmla="*/ 346 h 657"/>
                <a:gd name="T48" fmla="*/ 652 w 658"/>
                <a:gd name="T49" fmla="*/ 395 h 657"/>
                <a:gd name="T50" fmla="*/ 632 w 658"/>
                <a:gd name="T51" fmla="*/ 457 h 657"/>
                <a:gd name="T52" fmla="*/ 583 w 658"/>
                <a:gd name="T53" fmla="*/ 538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0 h 657"/>
                <a:gd name="T66" fmla="*/ 167 w 658"/>
                <a:gd name="T67" fmla="*/ 88 h 657"/>
                <a:gd name="T68" fmla="*/ 105 w 658"/>
                <a:gd name="T69" fmla="*/ 144 h 657"/>
                <a:gd name="T70" fmla="*/ 61 w 658"/>
                <a:gd name="T71" fmla="*/ 215 h 657"/>
                <a:gd name="T72" fmla="*/ 39 w 658"/>
                <a:gd name="T73" fmla="*/ 299 h 657"/>
                <a:gd name="T74" fmla="*/ 39 w 658"/>
                <a:gd name="T75" fmla="*/ 359 h 657"/>
                <a:gd name="T76" fmla="*/ 61 w 658"/>
                <a:gd name="T77" fmla="*/ 442 h 657"/>
                <a:gd name="T78" fmla="*/ 105 w 658"/>
                <a:gd name="T79" fmla="*/ 513 h 657"/>
                <a:gd name="T80" fmla="*/ 167 w 658"/>
                <a:gd name="T81" fmla="*/ 570 h 657"/>
                <a:gd name="T82" fmla="*/ 243 w 658"/>
                <a:gd name="T83" fmla="*/ 606 h 657"/>
                <a:gd name="T84" fmla="*/ 329 w 658"/>
                <a:gd name="T85" fmla="*/ 620 h 657"/>
                <a:gd name="T86" fmla="*/ 388 w 658"/>
                <a:gd name="T87" fmla="*/ 614 h 657"/>
                <a:gd name="T88" fmla="*/ 468 w 658"/>
                <a:gd name="T89" fmla="*/ 585 h 657"/>
                <a:gd name="T90" fmla="*/ 535 w 658"/>
                <a:gd name="T91" fmla="*/ 535 h 657"/>
                <a:gd name="T92" fmla="*/ 586 w 658"/>
                <a:gd name="T93" fmla="*/ 468 h 657"/>
                <a:gd name="T94" fmla="*/ 614 w 658"/>
                <a:gd name="T95" fmla="*/ 387 h 657"/>
                <a:gd name="T96" fmla="*/ 621 w 658"/>
                <a:gd name="T97" fmla="*/ 328 h 657"/>
                <a:gd name="T98" fmla="*/ 607 w 658"/>
                <a:gd name="T99" fmla="*/ 242 h 657"/>
                <a:gd name="T100" fmla="*/ 571 w 658"/>
                <a:gd name="T101" fmla="*/ 166 h 657"/>
                <a:gd name="T102" fmla="*/ 515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2" y="657"/>
                  </a:lnTo>
                  <a:lnTo>
                    <a:pt x="296" y="656"/>
                  </a:lnTo>
                  <a:lnTo>
                    <a:pt x="280" y="653"/>
                  </a:lnTo>
                  <a:lnTo>
                    <a:pt x="263" y="651"/>
                  </a:lnTo>
                  <a:lnTo>
                    <a:pt x="247" y="648"/>
                  </a:lnTo>
                  <a:lnTo>
                    <a:pt x="231" y="642"/>
                  </a:lnTo>
                  <a:lnTo>
                    <a:pt x="202" y="632"/>
                  </a:lnTo>
                  <a:lnTo>
                    <a:pt x="172" y="618"/>
                  </a:lnTo>
                  <a:lnTo>
                    <a:pt x="145" y="601"/>
                  </a:lnTo>
                  <a:lnTo>
                    <a:pt x="120" y="582"/>
                  </a:lnTo>
                  <a:lnTo>
                    <a:pt x="97" y="560"/>
                  </a:lnTo>
                  <a:lnTo>
                    <a:pt x="75" y="538"/>
                  </a:lnTo>
                  <a:lnTo>
                    <a:pt x="57" y="512"/>
                  </a:lnTo>
                  <a:lnTo>
                    <a:pt x="40" y="485"/>
                  </a:lnTo>
                  <a:lnTo>
                    <a:pt x="26" y="457"/>
                  </a:lnTo>
                  <a:lnTo>
                    <a:pt x="15" y="426"/>
                  </a:lnTo>
                  <a:lnTo>
                    <a:pt x="11" y="411"/>
                  </a:lnTo>
                  <a:lnTo>
                    <a:pt x="7" y="395"/>
                  </a:lnTo>
                  <a:lnTo>
                    <a:pt x="4" y="379"/>
                  </a:lnTo>
                  <a:lnTo>
                    <a:pt x="1" y="362"/>
                  </a:lnTo>
                  <a:lnTo>
                    <a:pt x="1" y="346"/>
                  </a:lnTo>
                  <a:lnTo>
                    <a:pt x="0" y="328"/>
                  </a:lnTo>
                  <a:lnTo>
                    <a:pt x="0" y="328"/>
                  </a:lnTo>
                  <a:lnTo>
                    <a:pt x="1" y="312"/>
                  </a:lnTo>
                  <a:lnTo>
                    <a:pt x="1" y="294"/>
                  </a:lnTo>
                  <a:lnTo>
                    <a:pt x="4" y="278"/>
                  </a:lnTo>
                  <a:lnTo>
                    <a:pt x="7" y="262"/>
                  </a:lnTo>
                  <a:lnTo>
                    <a:pt x="11" y="246"/>
                  </a:lnTo>
                  <a:lnTo>
                    <a:pt x="15" y="231"/>
                  </a:lnTo>
                  <a:lnTo>
                    <a:pt x="26" y="200"/>
                  </a:lnTo>
                  <a:lnTo>
                    <a:pt x="40" y="172"/>
                  </a:lnTo>
                  <a:lnTo>
                    <a:pt x="57" y="145"/>
                  </a:lnTo>
                  <a:lnTo>
                    <a:pt x="75" y="120"/>
                  </a:lnTo>
                  <a:lnTo>
                    <a:pt x="97" y="96"/>
                  </a:lnTo>
                  <a:lnTo>
                    <a:pt x="120" y="76"/>
                  </a:lnTo>
                  <a:lnTo>
                    <a:pt x="145" y="57"/>
                  </a:lnTo>
                  <a:lnTo>
                    <a:pt x="172" y="39"/>
                  </a:lnTo>
                  <a:lnTo>
                    <a:pt x="202" y="26"/>
                  </a:lnTo>
                  <a:lnTo>
                    <a:pt x="231" y="15"/>
                  </a:lnTo>
                  <a:lnTo>
                    <a:pt x="247" y="10"/>
                  </a:lnTo>
                  <a:lnTo>
                    <a:pt x="263" y="7"/>
                  </a:lnTo>
                  <a:lnTo>
                    <a:pt x="280" y="4"/>
                  </a:lnTo>
                  <a:lnTo>
                    <a:pt x="296" y="2"/>
                  </a:lnTo>
                  <a:lnTo>
                    <a:pt x="312"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6"/>
                  </a:lnTo>
                  <a:lnTo>
                    <a:pt x="562" y="96"/>
                  </a:lnTo>
                  <a:lnTo>
                    <a:pt x="583" y="120"/>
                  </a:lnTo>
                  <a:lnTo>
                    <a:pt x="602" y="145"/>
                  </a:lnTo>
                  <a:lnTo>
                    <a:pt x="618" y="172"/>
                  </a:lnTo>
                  <a:lnTo>
                    <a:pt x="632" y="200"/>
                  </a:lnTo>
                  <a:lnTo>
                    <a:pt x="644" y="231"/>
                  </a:lnTo>
                  <a:lnTo>
                    <a:pt x="648" y="246"/>
                  </a:lnTo>
                  <a:lnTo>
                    <a:pt x="652" y="262"/>
                  </a:lnTo>
                  <a:lnTo>
                    <a:pt x="654" y="278"/>
                  </a:lnTo>
                  <a:lnTo>
                    <a:pt x="656" y="294"/>
                  </a:lnTo>
                  <a:lnTo>
                    <a:pt x="657" y="312"/>
                  </a:lnTo>
                  <a:lnTo>
                    <a:pt x="658" y="328"/>
                  </a:lnTo>
                  <a:lnTo>
                    <a:pt x="658" y="328"/>
                  </a:lnTo>
                  <a:lnTo>
                    <a:pt x="657" y="346"/>
                  </a:lnTo>
                  <a:lnTo>
                    <a:pt x="656" y="362"/>
                  </a:lnTo>
                  <a:lnTo>
                    <a:pt x="654" y="379"/>
                  </a:lnTo>
                  <a:lnTo>
                    <a:pt x="652" y="395"/>
                  </a:lnTo>
                  <a:lnTo>
                    <a:pt x="648" y="411"/>
                  </a:lnTo>
                  <a:lnTo>
                    <a:pt x="644" y="426"/>
                  </a:lnTo>
                  <a:lnTo>
                    <a:pt x="632" y="457"/>
                  </a:lnTo>
                  <a:lnTo>
                    <a:pt x="618" y="485"/>
                  </a:lnTo>
                  <a:lnTo>
                    <a:pt x="602" y="512"/>
                  </a:lnTo>
                  <a:lnTo>
                    <a:pt x="583" y="538"/>
                  </a:lnTo>
                  <a:lnTo>
                    <a:pt x="562" y="560"/>
                  </a:lnTo>
                  <a:lnTo>
                    <a:pt x="539" y="582"/>
                  </a:lnTo>
                  <a:lnTo>
                    <a:pt x="513" y="601"/>
                  </a:lnTo>
                  <a:lnTo>
                    <a:pt x="486" y="618"/>
                  </a:lnTo>
                  <a:lnTo>
                    <a:pt x="457" y="632"/>
                  </a:lnTo>
                  <a:lnTo>
                    <a:pt x="427" y="642"/>
                  </a:lnTo>
                  <a:lnTo>
                    <a:pt x="411" y="648"/>
                  </a:lnTo>
                  <a:lnTo>
                    <a:pt x="395" y="651"/>
                  </a:lnTo>
                  <a:lnTo>
                    <a:pt x="379" y="653"/>
                  </a:lnTo>
                  <a:lnTo>
                    <a:pt x="363" y="656"/>
                  </a:lnTo>
                  <a:lnTo>
                    <a:pt x="347" y="657"/>
                  </a:lnTo>
                  <a:lnTo>
                    <a:pt x="329" y="657"/>
                  </a:lnTo>
                  <a:lnTo>
                    <a:pt x="329" y="657"/>
                  </a:lnTo>
                  <a:close/>
                  <a:moveTo>
                    <a:pt x="329" y="38"/>
                  </a:moveTo>
                  <a:lnTo>
                    <a:pt x="329" y="38"/>
                  </a:lnTo>
                  <a:lnTo>
                    <a:pt x="300" y="39"/>
                  </a:lnTo>
                  <a:lnTo>
                    <a:pt x="270" y="43"/>
                  </a:lnTo>
                  <a:lnTo>
                    <a:pt x="243" y="50"/>
                  </a:lnTo>
                  <a:lnTo>
                    <a:pt x="216" y="61"/>
                  </a:lnTo>
                  <a:lnTo>
                    <a:pt x="191" y="73"/>
                  </a:lnTo>
                  <a:lnTo>
                    <a:pt x="167" y="88"/>
                  </a:lnTo>
                  <a:lnTo>
                    <a:pt x="144" y="104"/>
                  </a:lnTo>
                  <a:lnTo>
                    <a:pt x="124" y="123"/>
                  </a:lnTo>
                  <a:lnTo>
                    <a:pt x="105" y="144"/>
                  </a:lnTo>
                  <a:lnTo>
                    <a:pt x="87" y="166"/>
                  </a:lnTo>
                  <a:lnTo>
                    <a:pt x="73" y="190"/>
                  </a:lnTo>
                  <a:lnTo>
                    <a:pt x="61" y="215"/>
                  </a:lnTo>
                  <a:lnTo>
                    <a:pt x="51" y="242"/>
                  </a:lnTo>
                  <a:lnTo>
                    <a:pt x="44" y="270"/>
                  </a:lnTo>
                  <a:lnTo>
                    <a:pt x="39" y="299"/>
                  </a:lnTo>
                  <a:lnTo>
                    <a:pt x="38" y="328"/>
                  </a:lnTo>
                  <a:lnTo>
                    <a:pt x="38" y="328"/>
                  </a:lnTo>
                  <a:lnTo>
                    <a:pt x="39" y="359"/>
                  </a:lnTo>
                  <a:lnTo>
                    <a:pt x="44" y="387"/>
                  </a:lnTo>
                  <a:lnTo>
                    <a:pt x="51" y="415"/>
                  </a:lnTo>
                  <a:lnTo>
                    <a:pt x="61" y="442"/>
                  </a:lnTo>
                  <a:lnTo>
                    <a:pt x="73" y="468"/>
                  </a:lnTo>
                  <a:lnTo>
                    <a:pt x="87" y="492"/>
                  </a:lnTo>
                  <a:lnTo>
                    <a:pt x="105" y="513"/>
                  </a:lnTo>
                  <a:lnTo>
                    <a:pt x="124" y="535"/>
                  </a:lnTo>
                  <a:lnTo>
                    <a:pt x="144" y="554"/>
                  </a:lnTo>
                  <a:lnTo>
                    <a:pt x="167" y="570"/>
                  </a:lnTo>
                  <a:lnTo>
                    <a:pt x="191" y="585"/>
                  </a:lnTo>
                  <a:lnTo>
                    <a:pt x="216" y="597"/>
                  </a:lnTo>
                  <a:lnTo>
                    <a:pt x="243" y="606"/>
                  </a:lnTo>
                  <a:lnTo>
                    <a:pt x="270" y="614"/>
                  </a:lnTo>
                  <a:lnTo>
                    <a:pt x="300" y="618"/>
                  </a:lnTo>
                  <a:lnTo>
                    <a:pt x="329" y="620"/>
                  </a:lnTo>
                  <a:lnTo>
                    <a:pt x="329" y="620"/>
                  </a:lnTo>
                  <a:lnTo>
                    <a:pt x="359" y="618"/>
                  </a:lnTo>
                  <a:lnTo>
                    <a:pt x="388" y="614"/>
                  </a:lnTo>
                  <a:lnTo>
                    <a:pt x="415" y="606"/>
                  </a:lnTo>
                  <a:lnTo>
                    <a:pt x="442" y="597"/>
                  </a:lnTo>
                  <a:lnTo>
                    <a:pt x="468" y="585"/>
                  </a:lnTo>
                  <a:lnTo>
                    <a:pt x="492" y="570"/>
                  </a:lnTo>
                  <a:lnTo>
                    <a:pt x="515" y="554"/>
                  </a:lnTo>
                  <a:lnTo>
                    <a:pt x="535" y="535"/>
                  </a:lnTo>
                  <a:lnTo>
                    <a:pt x="554" y="513"/>
                  </a:lnTo>
                  <a:lnTo>
                    <a:pt x="571" y="492"/>
                  </a:lnTo>
                  <a:lnTo>
                    <a:pt x="586" y="468"/>
                  </a:lnTo>
                  <a:lnTo>
                    <a:pt x="598" y="442"/>
                  </a:lnTo>
                  <a:lnTo>
                    <a:pt x="607" y="415"/>
                  </a:lnTo>
                  <a:lnTo>
                    <a:pt x="614" y="387"/>
                  </a:lnTo>
                  <a:lnTo>
                    <a:pt x="619" y="359"/>
                  </a:lnTo>
                  <a:lnTo>
                    <a:pt x="621" y="328"/>
                  </a:lnTo>
                  <a:lnTo>
                    <a:pt x="621" y="328"/>
                  </a:lnTo>
                  <a:lnTo>
                    <a:pt x="619" y="299"/>
                  </a:lnTo>
                  <a:lnTo>
                    <a:pt x="614" y="270"/>
                  </a:lnTo>
                  <a:lnTo>
                    <a:pt x="607" y="242"/>
                  </a:lnTo>
                  <a:lnTo>
                    <a:pt x="598" y="215"/>
                  </a:lnTo>
                  <a:lnTo>
                    <a:pt x="586" y="190"/>
                  </a:lnTo>
                  <a:lnTo>
                    <a:pt x="571" y="166"/>
                  </a:lnTo>
                  <a:lnTo>
                    <a:pt x="554" y="144"/>
                  </a:lnTo>
                  <a:lnTo>
                    <a:pt x="535" y="123"/>
                  </a:lnTo>
                  <a:lnTo>
                    <a:pt x="515" y="104"/>
                  </a:lnTo>
                  <a:lnTo>
                    <a:pt x="492" y="88"/>
                  </a:lnTo>
                  <a:lnTo>
                    <a:pt x="468" y="73"/>
                  </a:lnTo>
                  <a:lnTo>
                    <a:pt x="442" y="61"/>
                  </a:lnTo>
                  <a:lnTo>
                    <a:pt x="415" y="50"/>
                  </a:lnTo>
                  <a:lnTo>
                    <a:pt x="388" y="43"/>
                  </a:lnTo>
                  <a:lnTo>
                    <a:pt x="359"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56" name="Freeform 277">
              <a:extLst>
                <a:ext uri="{FF2B5EF4-FFF2-40B4-BE49-F238E27FC236}">
                  <a16:creationId xmlns:a16="http://schemas.microsoft.com/office/drawing/2014/main" id="{C101DA55-3B80-0A3F-AEFE-56A8475F0FFA}"/>
                </a:ext>
              </a:extLst>
            </p:cNvPr>
            <p:cNvSpPr>
              <a:spLocks noEditPoints="1"/>
            </p:cNvSpPr>
            <p:nvPr/>
          </p:nvSpPr>
          <p:spPr bwMode="auto">
            <a:xfrm>
              <a:off x="6926350" y="1893927"/>
              <a:ext cx="96838" cy="152400"/>
            </a:xfrm>
            <a:custGeom>
              <a:avLst/>
              <a:gdLst>
                <a:gd name="T0" fmla="*/ 22 w 123"/>
                <a:gd name="T1" fmla="*/ 0 h 191"/>
                <a:gd name="T2" fmla="*/ 17 w 123"/>
                <a:gd name="T3" fmla="*/ 0 h 191"/>
                <a:gd name="T4" fmla="*/ 7 w 123"/>
                <a:gd name="T5" fmla="*/ 5 h 191"/>
                <a:gd name="T6" fmla="*/ 2 w 123"/>
                <a:gd name="T7" fmla="*/ 16 h 191"/>
                <a:gd name="T8" fmla="*/ 0 w 123"/>
                <a:gd name="T9" fmla="*/ 171 h 191"/>
                <a:gd name="T10" fmla="*/ 2 w 123"/>
                <a:gd name="T11" fmla="*/ 175 h 191"/>
                <a:gd name="T12" fmla="*/ 7 w 123"/>
                <a:gd name="T13" fmla="*/ 185 h 191"/>
                <a:gd name="T14" fmla="*/ 17 w 123"/>
                <a:gd name="T15" fmla="*/ 191 h 191"/>
                <a:gd name="T16" fmla="*/ 103 w 123"/>
                <a:gd name="T17" fmla="*/ 191 h 191"/>
                <a:gd name="T18" fmla="*/ 107 w 123"/>
                <a:gd name="T19" fmla="*/ 191 h 191"/>
                <a:gd name="T20" fmla="*/ 117 w 123"/>
                <a:gd name="T21" fmla="*/ 185 h 191"/>
                <a:gd name="T22" fmla="*/ 123 w 123"/>
                <a:gd name="T23" fmla="*/ 175 h 191"/>
                <a:gd name="T24" fmla="*/ 123 w 123"/>
                <a:gd name="T25" fmla="*/ 20 h 191"/>
                <a:gd name="T26" fmla="*/ 123 w 123"/>
                <a:gd name="T27" fmla="*/ 16 h 191"/>
                <a:gd name="T28" fmla="*/ 117 w 123"/>
                <a:gd name="T29" fmla="*/ 5 h 191"/>
                <a:gd name="T30" fmla="*/ 107 w 123"/>
                <a:gd name="T31" fmla="*/ 0 h 191"/>
                <a:gd name="T32" fmla="*/ 103 w 123"/>
                <a:gd name="T33" fmla="*/ 0 h 191"/>
                <a:gd name="T34" fmla="*/ 62 w 123"/>
                <a:gd name="T35" fmla="*/ 184 h 191"/>
                <a:gd name="T36" fmla="*/ 56 w 123"/>
                <a:gd name="T37" fmla="*/ 180 h 191"/>
                <a:gd name="T38" fmla="*/ 51 w 123"/>
                <a:gd name="T39" fmla="*/ 173 h 191"/>
                <a:gd name="T40" fmla="*/ 53 w 123"/>
                <a:gd name="T41" fmla="*/ 169 h 191"/>
                <a:gd name="T42" fmla="*/ 58 w 123"/>
                <a:gd name="T43" fmla="*/ 164 h 191"/>
                <a:gd name="T44" fmla="*/ 62 w 123"/>
                <a:gd name="T45" fmla="*/ 164 h 191"/>
                <a:gd name="T46" fmla="*/ 69 w 123"/>
                <a:gd name="T47" fmla="*/ 166 h 191"/>
                <a:gd name="T48" fmla="*/ 72 w 123"/>
                <a:gd name="T49" fmla="*/ 173 h 191"/>
                <a:gd name="T50" fmla="*/ 72 w 123"/>
                <a:gd name="T51" fmla="*/ 177 h 191"/>
                <a:gd name="T52" fmla="*/ 66 w 123"/>
                <a:gd name="T53" fmla="*/ 183 h 191"/>
                <a:gd name="T54" fmla="*/ 62 w 123"/>
                <a:gd name="T55" fmla="*/ 184 h 191"/>
                <a:gd name="T56" fmla="*/ 115 w 123"/>
                <a:gd name="T57" fmla="*/ 152 h 191"/>
                <a:gd name="T58" fmla="*/ 109 w 123"/>
                <a:gd name="T59" fmla="*/ 156 h 191"/>
                <a:gd name="T60" fmla="*/ 14 w 123"/>
                <a:gd name="T61" fmla="*/ 156 h 191"/>
                <a:gd name="T62" fmla="*/ 10 w 123"/>
                <a:gd name="T63" fmla="*/ 153 h 191"/>
                <a:gd name="T64" fmla="*/ 9 w 123"/>
                <a:gd name="T65" fmla="*/ 17 h 191"/>
                <a:gd name="T66" fmla="*/ 10 w 123"/>
                <a:gd name="T67" fmla="*/ 15 h 191"/>
                <a:gd name="T68" fmla="*/ 14 w 123"/>
                <a:gd name="T69" fmla="*/ 12 h 191"/>
                <a:gd name="T70" fmla="*/ 109 w 123"/>
                <a:gd name="T71" fmla="*/ 12 h 191"/>
                <a:gd name="T72" fmla="*/ 115 w 123"/>
                <a:gd name="T73" fmla="*/ 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91">
                  <a:moveTo>
                    <a:pt x="103" y="0"/>
                  </a:moveTo>
                  <a:lnTo>
                    <a:pt x="22" y="0"/>
                  </a:lnTo>
                  <a:lnTo>
                    <a:pt x="22" y="0"/>
                  </a:lnTo>
                  <a:lnTo>
                    <a:pt x="17" y="0"/>
                  </a:lnTo>
                  <a:lnTo>
                    <a:pt x="14" y="1"/>
                  </a:lnTo>
                  <a:lnTo>
                    <a:pt x="7" y="5"/>
                  </a:lnTo>
                  <a:lnTo>
                    <a:pt x="3" y="12"/>
                  </a:lnTo>
                  <a:lnTo>
                    <a:pt x="2" y="16"/>
                  </a:lnTo>
                  <a:lnTo>
                    <a:pt x="0" y="20"/>
                  </a:lnTo>
                  <a:lnTo>
                    <a:pt x="0" y="171"/>
                  </a:lnTo>
                  <a:lnTo>
                    <a:pt x="0" y="171"/>
                  </a:lnTo>
                  <a:lnTo>
                    <a:pt x="2" y="175"/>
                  </a:lnTo>
                  <a:lnTo>
                    <a:pt x="3" y="179"/>
                  </a:lnTo>
                  <a:lnTo>
                    <a:pt x="7" y="185"/>
                  </a:lnTo>
                  <a:lnTo>
                    <a:pt x="14" y="189"/>
                  </a:lnTo>
                  <a:lnTo>
                    <a:pt x="17" y="191"/>
                  </a:lnTo>
                  <a:lnTo>
                    <a:pt x="22" y="191"/>
                  </a:lnTo>
                  <a:lnTo>
                    <a:pt x="103" y="191"/>
                  </a:lnTo>
                  <a:lnTo>
                    <a:pt x="103" y="191"/>
                  </a:lnTo>
                  <a:lnTo>
                    <a:pt x="107" y="191"/>
                  </a:lnTo>
                  <a:lnTo>
                    <a:pt x="111" y="189"/>
                  </a:lnTo>
                  <a:lnTo>
                    <a:pt x="117" y="185"/>
                  </a:lnTo>
                  <a:lnTo>
                    <a:pt x="121" y="179"/>
                  </a:lnTo>
                  <a:lnTo>
                    <a:pt x="123" y="175"/>
                  </a:lnTo>
                  <a:lnTo>
                    <a:pt x="123" y="171"/>
                  </a:lnTo>
                  <a:lnTo>
                    <a:pt x="123" y="20"/>
                  </a:lnTo>
                  <a:lnTo>
                    <a:pt x="123" y="20"/>
                  </a:lnTo>
                  <a:lnTo>
                    <a:pt x="123" y="16"/>
                  </a:lnTo>
                  <a:lnTo>
                    <a:pt x="121" y="12"/>
                  </a:lnTo>
                  <a:lnTo>
                    <a:pt x="117" y="5"/>
                  </a:lnTo>
                  <a:lnTo>
                    <a:pt x="111" y="1"/>
                  </a:lnTo>
                  <a:lnTo>
                    <a:pt x="107" y="0"/>
                  </a:lnTo>
                  <a:lnTo>
                    <a:pt x="103" y="0"/>
                  </a:lnTo>
                  <a:lnTo>
                    <a:pt x="103" y="0"/>
                  </a:lnTo>
                  <a:close/>
                  <a:moveTo>
                    <a:pt x="62" y="184"/>
                  </a:moveTo>
                  <a:lnTo>
                    <a:pt x="62" y="184"/>
                  </a:lnTo>
                  <a:lnTo>
                    <a:pt x="58" y="183"/>
                  </a:lnTo>
                  <a:lnTo>
                    <a:pt x="56" y="180"/>
                  </a:lnTo>
                  <a:lnTo>
                    <a:pt x="53" y="177"/>
                  </a:lnTo>
                  <a:lnTo>
                    <a:pt x="51" y="173"/>
                  </a:lnTo>
                  <a:lnTo>
                    <a:pt x="51" y="173"/>
                  </a:lnTo>
                  <a:lnTo>
                    <a:pt x="53" y="169"/>
                  </a:lnTo>
                  <a:lnTo>
                    <a:pt x="56" y="166"/>
                  </a:lnTo>
                  <a:lnTo>
                    <a:pt x="58" y="164"/>
                  </a:lnTo>
                  <a:lnTo>
                    <a:pt x="62" y="164"/>
                  </a:lnTo>
                  <a:lnTo>
                    <a:pt x="62" y="164"/>
                  </a:lnTo>
                  <a:lnTo>
                    <a:pt x="66" y="164"/>
                  </a:lnTo>
                  <a:lnTo>
                    <a:pt x="69" y="166"/>
                  </a:lnTo>
                  <a:lnTo>
                    <a:pt x="72" y="169"/>
                  </a:lnTo>
                  <a:lnTo>
                    <a:pt x="72" y="173"/>
                  </a:lnTo>
                  <a:lnTo>
                    <a:pt x="72" y="173"/>
                  </a:lnTo>
                  <a:lnTo>
                    <a:pt x="72" y="177"/>
                  </a:lnTo>
                  <a:lnTo>
                    <a:pt x="69" y="180"/>
                  </a:lnTo>
                  <a:lnTo>
                    <a:pt x="66" y="183"/>
                  </a:lnTo>
                  <a:lnTo>
                    <a:pt x="62" y="184"/>
                  </a:lnTo>
                  <a:lnTo>
                    <a:pt x="62" y="184"/>
                  </a:lnTo>
                  <a:close/>
                  <a:moveTo>
                    <a:pt x="115" y="152"/>
                  </a:moveTo>
                  <a:lnTo>
                    <a:pt x="115" y="152"/>
                  </a:lnTo>
                  <a:lnTo>
                    <a:pt x="113" y="154"/>
                  </a:lnTo>
                  <a:lnTo>
                    <a:pt x="109" y="156"/>
                  </a:lnTo>
                  <a:lnTo>
                    <a:pt x="14" y="156"/>
                  </a:lnTo>
                  <a:lnTo>
                    <a:pt x="14" y="156"/>
                  </a:lnTo>
                  <a:lnTo>
                    <a:pt x="11" y="154"/>
                  </a:lnTo>
                  <a:lnTo>
                    <a:pt x="10" y="153"/>
                  </a:lnTo>
                  <a:lnTo>
                    <a:pt x="9" y="152"/>
                  </a:lnTo>
                  <a:lnTo>
                    <a:pt x="9" y="17"/>
                  </a:lnTo>
                  <a:lnTo>
                    <a:pt x="9" y="17"/>
                  </a:lnTo>
                  <a:lnTo>
                    <a:pt x="10" y="15"/>
                  </a:lnTo>
                  <a:lnTo>
                    <a:pt x="11" y="13"/>
                  </a:lnTo>
                  <a:lnTo>
                    <a:pt x="14" y="12"/>
                  </a:lnTo>
                  <a:lnTo>
                    <a:pt x="109" y="12"/>
                  </a:lnTo>
                  <a:lnTo>
                    <a:pt x="109" y="12"/>
                  </a:lnTo>
                  <a:lnTo>
                    <a:pt x="113" y="13"/>
                  </a:lnTo>
                  <a:lnTo>
                    <a:pt x="115" y="17"/>
                  </a:lnTo>
                  <a:lnTo>
                    <a:pt x="115"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57" name="Freeform 278">
              <a:extLst>
                <a:ext uri="{FF2B5EF4-FFF2-40B4-BE49-F238E27FC236}">
                  <a16:creationId xmlns:a16="http://schemas.microsoft.com/office/drawing/2014/main" id="{E58FE7C5-A1A9-2CF1-50D5-529B93C3DDB8}"/>
                </a:ext>
              </a:extLst>
            </p:cNvPr>
            <p:cNvSpPr>
              <a:spLocks noEditPoints="1"/>
            </p:cNvSpPr>
            <p:nvPr/>
          </p:nvSpPr>
          <p:spPr bwMode="auto">
            <a:xfrm>
              <a:off x="6824941" y="1797050"/>
              <a:ext cx="177800" cy="231775"/>
            </a:xfrm>
            <a:custGeom>
              <a:avLst/>
              <a:gdLst>
                <a:gd name="T0" fmla="*/ 20 w 225"/>
                <a:gd name="T1" fmla="*/ 25 h 291"/>
                <a:gd name="T2" fmla="*/ 22 w 225"/>
                <a:gd name="T3" fmla="*/ 21 h 291"/>
                <a:gd name="T4" fmla="*/ 200 w 225"/>
                <a:gd name="T5" fmla="*/ 20 h 291"/>
                <a:gd name="T6" fmla="*/ 204 w 225"/>
                <a:gd name="T7" fmla="*/ 21 h 291"/>
                <a:gd name="T8" fmla="*/ 206 w 225"/>
                <a:gd name="T9" fmla="*/ 111 h 291"/>
                <a:gd name="T10" fmla="*/ 225 w 225"/>
                <a:gd name="T11" fmla="*/ 31 h 291"/>
                <a:gd name="T12" fmla="*/ 225 w 225"/>
                <a:gd name="T13" fmla="*/ 24 h 291"/>
                <a:gd name="T14" fmla="*/ 219 w 225"/>
                <a:gd name="T15" fmla="*/ 13 h 291"/>
                <a:gd name="T16" fmla="*/ 211 w 225"/>
                <a:gd name="T17" fmla="*/ 5 h 291"/>
                <a:gd name="T18" fmla="*/ 200 w 225"/>
                <a:gd name="T19" fmla="*/ 1 h 291"/>
                <a:gd name="T20" fmla="*/ 31 w 225"/>
                <a:gd name="T21" fmla="*/ 0 h 291"/>
                <a:gd name="T22" fmla="*/ 26 w 225"/>
                <a:gd name="T23" fmla="*/ 1 h 291"/>
                <a:gd name="T24" fmla="*/ 14 w 225"/>
                <a:gd name="T25" fmla="*/ 5 h 291"/>
                <a:gd name="T26" fmla="*/ 6 w 225"/>
                <a:gd name="T27" fmla="*/ 13 h 291"/>
                <a:gd name="T28" fmla="*/ 2 w 225"/>
                <a:gd name="T29" fmla="*/ 24 h 291"/>
                <a:gd name="T30" fmla="*/ 0 w 225"/>
                <a:gd name="T31" fmla="*/ 262 h 291"/>
                <a:gd name="T32" fmla="*/ 2 w 225"/>
                <a:gd name="T33" fmla="*/ 267 h 291"/>
                <a:gd name="T34" fmla="*/ 6 w 225"/>
                <a:gd name="T35" fmla="*/ 278 h 291"/>
                <a:gd name="T36" fmla="*/ 14 w 225"/>
                <a:gd name="T37" fmla="*/ 286 h 291"/>
                <a:gd name="T38" fmla="*/ 26 w 225"/>
                <a:gd name="T39" fmla="*/ 291 h 291"/>
                <a:gd name="T40" fmla="*/ 144 w 225"/>
                <a:gd name="T41" fmla="*/ 291 h 291"/>
                <a:gd name="T42" fmla="*/ 26 w 225"/>
                <a:gd name="T43" fmla="*/ 231 h 291"/>
                <a:gd name="T44" fmla="*/ 22 w 225"/>
                <a:gd name="T45" fmla="*/ 230 h 291"/>
                <a:gd name="T46" fmla="*/ 20 w 225"/>
                <a:gd name="T47" fmla="*/ 226 h 291"/>
                <a:gd name="T48" fmla="*/ 113 w 225"/>
                <a:gd name="T49" fmla="*/ 246 h 291"/>
                <a:gd name="T50" fmla="*/ 124 w 225"/>
                <a:gd name="T51" fmla="*/ 251 h 291"/>
                <a:gd name="T52" fmla="*/ 128 w 225"/>
                <a:gd name="T53" fmla="*/ 262 h 291"/>
                <a:gd name="T54" fmla="*/ 127 w 225"/>
                <a:gd name="T55" fmla="*/ 267 h 291"/>
                <a:gd name="T56" fmla="*/ 118 w 225"/>
                <a:gd name="T57" fmla="*/ 275 h 291"/>
                <a:gd name="T58" fmla="*/ 113 w 225"/>
                <a:gd name="T59" fmla="*/ 277 h 291"/>
                <a:gd name="T60" fmla="*/ 102 w 225"/>
                <a:gd name="T61" fmla="*/ 271 h 291"/>
                <a:gd name="T62" fmla="*/ 97 w 225"/>
                <a:gd name="T63" fmla="*/ 262 h 291"/>
                <a:gd name="T64" fmla="*/ 98 w 225"/>
                <a:gd name="T65" fmla="*/ 255 h 291"/>
                <a:gd name="T66" fmla="*/ 106 w 225"/>
                <a:gd name="T67" fmla="*/ 247 h 291"/>
                <a:gd name="T68" fmla="*/ 113 w 225"/>
                <a:gd name="T69" fmla="*/ 2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291">
                  <a:moveTo>
                    <a:pt x="20" y="226"/>
                  </a:moveTo>
                  <a:lnTo>
                    <a:pt x="20" y="25"/>
                  </a:lnTo>
                  <a:lnTo>
                    <a:pt x="20" y="25"/>
                  </a:lnTo>
                  <a:lnTo>
                    <a:pt x="22" y="21"/>
                  </a:lnTo>
                  <a:lnTo>
                    <a:pt x="26" y="20"/>
                  </a:lnTo>
                  <a:lnTo>
                    <a:pt x="200" y="20"/>
                  </a:lnTo>
                  <a:lnTo>
                    <a:pt x="200" y="20"/>
                  </a:lnTo>
                  <a:lnTo>
                    <a:pt x="204" y="21"/>
                  </a:lnTo>
                  <a:lnTo>
                    <a:pt x="206" y="25"/>
                  </a:lnTo>
                  <a:lnTo>
                    <a:pt x="206" y="111"/>
                  </a:lnTo>
                  <a:lnTo>
                    <a:pt x="225" y="111"/>
                  </a:lnTo>
                  <a:lnTo>
                    <a:pt x="225" y="31"/>
                  </a:lnTo>
                  <a:lnTo>
                    <a:pt x="225" y="31"/>
                  </a:lnTo>
                  <a:lnTo>
                    <a:pt x="225" y="24"/>
                  </a:lnTo>
                  <a:lnTo>
                    <a:pt x="223" y="19"/>
                  </a:lnTo>
                  <a:lnTo>
                    <a:pt x="219" y="13"/>
                  </a:lnTo>
                  <a:lnTo>
                    <a:pt x="217" y="9"/>
                  </a:lnTo>
                  <a:lnTo>
                    <a:pt x="211" y="5"/>
                  </a:lnTo>
                  <a:lnTo>
                    <a:pt x="206" y="3"/>
                  </a:lnTo>
                  <a:lnTo>
                    <a:pt x="200" y="1"/>
                  </a:lnTo>
                  <a:lnTo>
                    <a:pt x="195" y="0"/>
                  </a:lnTo>
                  <a:lnTo>
                    <a:pt x="31" y="0"/>
                  </a:lnTo>
                  <a:lnTo>
                    <a:pt x="31" y="0"/>
                  </a:lnTo>
                  <a:lnTo>
                    <a:pt x="26" y="1"/>
                  </a:lnTo>
                  <a:lnTo>
                    <a:pt x="19" y="3"/>
                  </a:lnTo>
                  <a:lnTo>
                    <a:pt x="14" y="5"/>
                  </a:lnTo>
                  <a:lnTo>
                    <a:pt x="10" y="9"/>
                  </a:lnTo>
                  <a:lnTo>
                    <a:pt x="6" y="13"/>
                  </a:lnTo>
                  <a:lnTo>
                    <a:pt x="3" y="19"/>
                  </a:lnTo>
                  <a:lnTo>
                    <a:pt x="2" y="24"/>
                  </a:lnTo>
                  <a:lnTo>
                    <a:pt x="0" y="31"/>
                  </a:lnTo>
                  <a:lnTo>
                    <a:pt x="0" y="262"/>
                  </a:lnTo>
                  <a:lnTo>
                    <a:pt x="0" y="262"/>
                  </a:lnTo>
                  <a:lnTo>
                    <a:pt x="2" y="267"/>
                  </a:lnTo>
                  <a:lnTo>
                    <a:pt x="3" y="273"/>
                  </a:lnTo>
                  <a:lnTo>
                    <a:pt x="6" y="278"/>
                  </a:lnTo>
                  <a:lnTo>
                    <a:pt x="10" y="282"/>
                  </a:lnTo>
                  <a:lnTo>
                    <a:pt x="14" y="286"/>
                  </a:lnTo>
                  <a:lnTo>
                    <a:pt x="19" y="289"/>
                  </a:lnTo>
                  <a:lnTo>
                    <a:pt x="26" y="291"/>
                  </a:lnTo>
                  <a:lnTo>
                    <a:pt x="31" y="291"/>
                  </a:lnTo>
                  <a:lnTo>
                    <a:pt x="144" y="291"/>
                  </a:lnTo>
                  <a:lnTo>
                    <a:pt x="144" y="231"/>
                  </a:lnTo>
                  <a:lnTo>
                    <a:pt x="26" y="231"/>
                  </a:lnTo>
                  <a:lnTo>
                    <a:pt x="26" y="231"/>
                  </a:lnTo>
                  <a:lnTo>
                    <a:pt x="22" y="230"/>
                  </a:lnTo>
                  <a:lnTo>
                    <a:pt x="20" y="226"/>
                  </a:lnTo>
                  <a:lnTo>
                    <a:pt x="20" y="226"/>
                  </a:lnTo>
                  <a:close/>
                  <a:moveTo>
                    <a:pt x="113" y="246"/>
                  </a:moveTo>
                  <a:lnTo>
                    <a:pt x="113" y="246"/>
                  </a:lnTo>
                  <a:lnTo>
                    <a:pt x="118" y="247"/>
                  </a:lnTo>
                  <a:lnTo>
                    <a:pt x="124" y="251"/>
                  </a:lnTo>
                  <a:lnTo>
                    <a:pt x="127" y="255"/>
                  </a:lnTo>
                  <a:lnTo>
                    <a:pt x="128" y="262"/>
                  </a:lnTo>
                  <a:lnTo>
                    <a:pt x="128" y="262"/>
                  </a:lnTo>
                  <a:lnTo>
                    <a:pt x="127" y="267"/>
                  </a:lnTo>
                  <a:lnTo>
                    <a:pt x="124" y="271"/>
                  </a:lnTo>
                  <a:lnTo>
                    <a:pt x="118" y="275"/>
                  </a:lnTo>
                  <a:lnTo>
                    <a:pt x="113" y="277"/>
                  </a:lnTo>
                  <a:lnTo>
                    <a:pt x="113" y="277"/>
                  </a:lnTo>
                  <a:lnTo>
                    <a:pt x="106" y="275"/>
                  </a:lnTo>
                  <a:lnTo>
                    <a:pt x="102" y="271"/>
                  </a:lnTo>
                  <a:lnTo>
                    <a:pt x="98" y="267"/>
                  </a:lnTo>
                  <a:lnTo>
                    <a:pt x="97" y="262"/>
                  </a:lnTo>
                  <a:lnTo>
                    <a:pt x="97" y="262"/>
                  </a:lnTo>
                  <a:lnTo>
                    <a:pt x="98" y="255"/>
                  </a:lnTo>
                  <a:lnTo>
                    <a:pt x="102" y="251"/>
                  </a:lnTo>
                  <a:lnTo>
                    <a:pt x="106" y="247"/>
                  </a:lnTo>
                  <a:lnTo>
                    <a:pt x="113" y="246"/>
                  </a:lnTo>
                  <a:lnTo>
                    <a:pt x="113"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sp>
        <p:nvSpPr>
          <p:cNvPr id="54" name="TextBox 53">
            <a:extLst>
              <a:ext uri="{FF2B5EF4-FFF2-40B4-BE49-F238E27FC236}">
                <a16:creationId xmlns:a16="http://schemas.microsoft.com/office/drawing/2014/main" id="{32A46644-F815-B08C-5226-7CF12687EE2F}"/>
              </a:ext>
            </a:extLst>
          </p:cNvPr>
          <p:cNvSpPr txBox="1"/>
          <p:nvPr/>
        </p:nvSpPr>
        <p:spPr>
          <a:xfrm>
            <a:off x="4045194" y="5239397"/>
            <a:ext cx="181484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A2F36"/>
                </a:solidFill>
                <a:effectLst/>
                <a:uLnTx/>
                <a:uFillTx/>
                <a:latin typeface="Segoe UI" panose="020B0502040204020203" pitchFamily="34" charset="0"/>
                <a:ea typeface="Open Sans"/>
                <a:cs typeface="Segoe UI" panose="020B0502040204020203" pitchFamily="34" charset="0"/>
              </a:rPr>
              <a:t>Familiar to those using online banking applications, or other sensitive online accounts</a:t>
            </a:r>
            <a:endParaRPr kumimoji="0" lang="en-US" sz="1200" b="0" i="0"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endParaRPr>
          </a:p>
        </p:txBody>
      </p:sp>
      <p:sp>
        <p:nvSpPr>
          <p:cNvPr id="58" name="Text Placeholder 4">
            <a:extLst>
              <a:ext uri="{FF2B5EF4-FFF2-40B4-BE49-F238E27FC236}">
                <a16:creationId xmlns:a16="http://schemas.microsoft.com/office/drawing/2014/main" id="{CAF7328A-1FE0-E66F-25CA-AB0766DA69CA}"/>
              </a:ext>
            </a:extLst>
          </p:cNvPr>
          <p:cNvSpPr txBox="1">
            <a:spLocks/>
          </p:cNvSpPr>
          <p:nvPr/>
        </p:nvSpPr>
        <p:spPr>
          <a:xfrm>
            <a:off x="3796276" y="1494521"/>
            <a:ext cx="2312682" cy="441326"/>
          </a:xfrm>
          <a:prstGeom prst="rect">
            <a:avLst/>
          </a:prstGeom>
          <a:solidFill>
            <a:srgbClr val="002060"/>
          </a:solidFill>
        </p:spPr>
        <p:txBody>
          <a:bodyPr vert="horz" lIns="91440" tIns="45720" rIns="91440" bIns="45720" rtlCol="0" anchor="ctr">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400" kern="1200" baseline="0">
                <a:solidFill>
                  <a:schemeClr val="tx1"/>
                </a:solidFill>
                <a:latin typeface="Source Sans 3"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500"/>
              </a:spcAft>
              <a:buClr>
                <a:srgbClr val="C12637"/>
              </a:buClr>
              <a:buSzPct val="110000"/>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Segoe UI" panose="020B0502040204020203" pitchFamily="34" charset="0"/>
                <a:ea typeface="Open Sans"/>
                <a:cs typeface="Segoe UI" panose="020B0502040204020203" pitchFamily="34" charset="0"/>
              </a:rPr>
              <a:t>MFA</a:t>
            </a:r>
          </a:p>
        </p:txBody>
      </p:sp>
      <p:grpSp>
        <p:nvGrpSpPr>
          <p:cNvPr id="88" name="Group 87">
            <a:extLst>
              <a:ext uri="{FF2B5EF4-FFF2-40B4-BE49-F238E27FC236}">
                <a16:creationId xmlns:a16="http://schemas.microsoft.com/office/drawing/2014/main" id="{E15470D7-D677-F2A8-AFF2-517016810A1A}"/>
              </a:ext>
            </a:extLst>
          </p:cNvPr>
          <p:cNvGrpSpPr/>
          <p:nvPr/>
        </p:nvGrpSpPr>
        <p:grpSpPr>
          <a:xfrm>
            <a:off x="115126" y="6542335"/>
            <a:ext cx="7084947" cy="2674082"/>
            <a:chOff x="434340" y="6436156"/>
            <a:chExt cx="6665284" cy="2300202"/>
          </a:xfrm>
        </p:grpSpPr>
        <p:sp>
          <p:nvSpPr>
            <p:cNvPr id="68" name="TextBox 67">
              <a:extLst>
                <a:ext uri="{FF2B5EF4-FFF2-40B4-BE49-F238E27FC236}">
                  <a16:creationId xmlns:a16="http://schemas.microsoft.com/office/drawing/2014/main" id="{64867FCE-E102-76E8-D3E3-16D341D34532}"/>
                </a:ext>
              </a:extLst>
            </p:cNvPr>
            <p:cNvSpPr txBox="1"/>
            <p:nvPr/>
          </p:nvSpPr>
          <p:spPr>
            <a:xfrm>
              <a:off x="1553348" y="6436156"/>
              <a:ext cx="5546276" cy="635386"/>
            </a:xfrm>
            <a:prstGeom prst="rect">
              <a:avLst/>
            </a:prstGeom>
            <a:noFill/>
          </p:spPr>
          <p:txBody>
            <a:bodyPr wrap="square" lIns="91440" tIns="45720" rIns="91440" bIns="45720" rtlCol="0" anchor="t">
              <a:spAutoFit/>
            </a:bodyPr>
            <a:lstStyle/>
            <a:p>
              <a:pPr marL="64135" marR="242570" lvl="0" indent="-635" algn="l" defTabSz="914400" rtl="0" eaLnBrk="1" fontAlgn="auto" latinLnBrk="0" hangingPunct="1">
                <a:lnSpc>
                  <a:spcPct val="100000"/>
                </a:lnSpc>
                <a:spcBef>
                  <a:spcPts val="710"/>
                </a:spcBef>
                <a:spcAft>
                  <a:spcPts val="0"/>
                </a:spcAft>
                <a:buClrTx/>
                <a:buSzTx/>
                <a:buFontTx/>
                <a:buNone/>
                <a:tabLst/>
                <a:defRPr/>
              </a:pP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OHID SSO</a:t>
              </a:r>
              <a:r>
                <a:rPr kumimoji="0" lang="en-US" sz="1400" b="0" i="1" u="none" strike="noStrike" kern="1200" cap="none" spc="2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refers</a:t>
              </a:r>
              <a:r>
                <a:rPr kumimoji="0" lang="en-US" sz="1400" b="0" i="1" u="none" strike="noStrike" kern="1200" cap="none" spc="2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to</a:t>
              </a:r>
              <a:r>
                <a:rPr kumimoji="0" lang="en-US" sz="1400" b="0" i="1" u="none" strike="noStrike" kern="1200" cap="none" spc="1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a</a:t>
              </a:r>
              <a:r>
                <a:rPr kumimoji="0" lang="en-US" sz="1400" b="0" i="1" u="none" strike="noStrike" kern="1200" cap="none" spc="1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sign</a:t>
              </a:r>
              <a:r>
                <a:rPr kumimoji="0" lang="en-US" sz="1400" b="0" i="1" u="none" strike="noStrike" kern="1200" cap="none" spc="1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on</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process</a:t>
              </a:r>
              <a:r>
                <a:rPr kumimoji="0" lang="en-US" sz="1400" b="0" i="1" u="none" strike="noStrike" kern="1200" cap="none" spc="3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that enables </a:t>
              </a:r>
              <a:r>
                <a:rPr kumimoji="0" lang="en-US" sz="1400" b="1"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secure</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access</a:t>
              </a:r>
              <a:r>
                <a:rPr kumimoji="0" lang="en-US" sz="1400" b="0" i="1" u="none" strike="noStrike" kern="1200" cap="none" spc="25" normalizeH="0" baseline="0" noProof="0" dirty="0">
                  <a:ln>
                    <a:noFill/>
                  </a:ln>
                  <a:solidFill>
                    <a:srgbClr val="2A2F36"/>
                  </a:solidFill>
                  <a:effectLst/>
                  <a:uLnTx/>
                  <a:uFillTx/>
                  <a:latin typeface="Segoe UI" panose="020B0502040204020203" pitchFamily="34" charset="0"/>
                  <a:cs typeface="Segoe UI" panose="020B0502040204020203" pitchFamily="34" charset="0"/>
                </a:rPr>
                <a:t> to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multiple</a:t>
              </a:r>
              <a:r>
                <a:rPr kumimoji="0" lang="en-US" sz="1400" b="0" i="1" u="none" strike="noStrike" kern="1200" cap="none" spc="2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state</a:t>
              </a:r>
              <a:r>
                <a:rPr kumimoji="0" lang="en-US" sz="1400" b="0" i="1" u="none" strike="noStrike" kern="1200" cap="none" spc="2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agency</a:t>
              </a:r>
              <a:r>
                <a:rPr kumimoji="0" lang="en-US" sz="1400" b="0" i="1" u="none" strike="noStrike" kern="1200" cap="none" spc="3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resources,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including</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 OAGP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applications,</a:t>
              </a:r>
              <a:r>
                <a:rPr kumimoji="0" lang="en-US" sz="1400" b="0" i="1" u="none" strike="noStrike" kern="1200" cap="none" spc="-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through a</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single</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set</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of </a:t>
              </a:r>
              <a:r>
                <a:rPr kumimoji="0" lang="en-US" sz="1400" b="1"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unique</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 log</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in </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credentials (OHID</a:t>
              </a:r>
              <a:r>
                <a:rPr kumimoji="0" lang="en-US" sz="1400" b="0" i="1" u="none" strike="noStrike" kern="1200" cap="none" spc="-10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and</a:t>
              </a:r>
              <a:r>
                <a:rPr kumimoji="0" lang="en-US" sz="1400" b="0" i="1" u="none" strike="noStrike" kern="1200" cap="none" spc="-5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Password).</a:t>
              </a:r>
              <a:endPar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endParaRPr>
            </a:p>
          </p:txBody>
        </p:sp>
        <p:grpSp>
          <p:nvGrpSpPr>
            <p:cNvPr id="69" name="Group 68">
              <a:extLst>
                <a:ext uri="{FF2B5EF4-FFF2-40B4-BE49-F238E27FC236}">
                  <a16:creationId xmlns:a16="http://schemas.microsoft.com/office/drawing/2014/main" id="{F609B57B-5A35-C307-DEC6-7CF0FAB57312}"/>
                </a:ext>
              </a:extLst>
            </p:cNvPr>
            <p:cNvGrpSpPr/>
            <p:nvPr/>
          </p:nvGrpSpPr>
          <p:grpSpPr>
            <a:xfrm>
              <a:off x="434340" y="6456797"/>
              <a:ext cx="810545" cy="584776"/>
              <a:chOff x="5875338" y="2244726"/>
              <a:chExt cx="1119187" cy="781050"/>
            </a:xfrm>
            <a:solidFill>
              <a:srgbClr val="002060"/>
            </a:solidFill>
          </p:grpSpPr>
          <p:sp>
            <p:nvSpPr>
              <p:cNvPr id="70" name="Freeform 102">
                <a:extLst>
                  <a:ext uri="{FF2B5EF4-FFF2-40B4-BE49-F238E27FC236}">
                    <a16:creationId xmlns:a16="http://schemas.microsoft.com/office/drawing/2014/main" id="{A9E837DD-0845-7B2A-D8E2-DE57B06F59C8}"/>
                  </a:ext>
                </a:extLst>
              </p:cNvPr>
              <p:cNvSpPr>
                <a:spLocks/>
              </p:cNvSpPr>
              <p:nvPr/>
            </p:nvSpPr>
            <p:spPr bwMode="auto">
              <a:xfrm>
                <a:off x="5913438" y="2701926"/>
                <a:ext cx="422275" cy="254000"/>
              </a:xfrm>
              <a:custGeom>
                <a:avLst/>
                <a:gdLst>
                  <a:gd name="T0" fmla="*/ 15 w 260"/>
                  <a:gd name="T1" fmla="*/ 156 h 156"/>
                  <a:gd name="T2" fmla="*/ 15 w 260"/>
                  <a:gd name="T3" fmla="*/ 15 h 156"/>
                  <a:gd name="T4" fmla="*/ 246 w 260"/>
                  <a:gd name="T5" fmla="*/ 15 h 156"/>
                  <a:gd name="T6" fmla="*/ 246 w 260"/>
                  <a:gd name="T7" fmla="*/ 156 h 156"/>
                  <a:gd name="T8" fmla="*/ 260 w 260"/>
                  <a:gd name="T9" fmla="*/ 156 h 156"/>
                  <a:gd name="T10" fmla="*/ 260 w 260"/>
                  <a:gd name="T11" fmla="*/ 14 h 156"/>
                  <a:gd name="T12" fmla="*/ 246 w 260"/>
                  <a:gd name="T13" fmla="*/ 0 h 156"/>
                  <a:gd name="T14" fmla="*/ 15 w 260"/>
                  <a:gd name="T15" fmla="*/ 0 h 156"/>
                  <a:gd name="T16" fmla="*/ 0 w 260"/>
                  <a:gd name="T17" fmla="*/ 14 h 156"/>
                  <a:gd name="T18" fmla="*/ 0 w 260"/>
                  <a:gd name="T19" fmla="*/ 156 h 156"/>
                  <a:gd name="T20" fmla="*/ 15 w 260"/>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156">
                    <a:moveTo>
                      <a:pt x="15" y="156"/>
                    </a:moveTo>
                    <a:cubicBezTo>
                      <a:pt x="15" y="15"/>
                      <a:pt x="15" y="15"/>
                      <a:pt x="15" y="15"/>
                    </a:cubicBezTo>
                    <a:cubicBezTo>
                      <a:pt x="246" y="15"/>
                      <a:pt x="246" y="15"/>
                      <a:pt x="246" y="15"/>
                    </a:cubicBezTo>
                    <a:cubicBezTo>
                      <a:pt x="246" y="156"/>
                      <a:pt x="246" y="156"/>
                      <a:pt x="246" y="156"/>
                    </a:cubicBezTo>
                    <a:cubicBezTo>
                      <a:pt x="260" y="156"/>
                      <a:pt x="260" y="156"/>
                      <a:pt x="260" y="156"/>
                    </a:cubicBezTo>
                    <a:cubicBezTo>
                      <a:pt x="260" y="14"/>
                      <a:pt x="260" y="14"/>
                      <a:pt x="260" y="14"/>
                    </a:cubicBezTo>
                    <a:cubicBezTo>
                      <a:pt x="260" y="6"/>
                      <a:pt x="254" y="0"/>
                      <a:pt x="246" y="0"/>
                    </a:cubicBezTo>
                    <a:cubicBezTo>
                      <a:pt x="15" y="0"/>
                      <a:pt x="15" y="0"/>
                      <a:pt x="15" y="0"/>
                    </a:cubicBezTo>
                    <a:cubicBezTo>
                      <a:pt x="7" y="0"/>
                      <a:pt x="0" y="6"/>
                      <a:pt x="0" y="14"/>
                    </a:cubicBezTo>
                    <a:cubicBezTo>
                      <a:pt x="0" y="156"/>
                      <a:pt x="0" y="156"/>
                      <a:pt x="0" y="156"/>
                    </a:cubicBezTo>
                    <a:lnTo>
                      <a:pt x="1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1" name="Freeform 103">
                <a:extLst>
                  <a:ext uri="{FF2B5EF4-FFF2-40B4-BE49-F238E27FC236}">
                    <a16:creationId xmlns:a16="http://schemas.microsoft.com/office/drawing/2014/main" id="{C75387D3-75E2-0805-CDBD-F8DA5E440F0A}"/>
                  </a:ext>
                </a:extLst>
              </p:cNvPr>
              <p:cNvSpPr>
                <a:spLocks noEditPoints="1"/>
              </p:cNvSpPr>
              <p:nvPr/>
            </p:nvSpPr>
            <p:spPr bwMode="auto">
              <a:xfrm>
                <a:off x="5875338" y="2978151"/>
                <a:ext cx="498475" cy="47625"/>
              </a:xfrm>
              <a:custGeom>
                <a:avLst/>
                <a:gdLst>
                  <a:gd name="T0" fmla="*/ 305 w 306"/>
                  <a:gd name="T1" fmla="*/ 3 h 29"/>
                  <a:gd name="T2" fmla="*/ 300 w 306"/>
                  <a:gd name="T3" fmla="*/ 0 h 29"/>
                  <a:gd name="T4" fmla="*/ 6 w 306"/>
                  <a:gd name="T5" fmla="*/ 0 h 29"/>
                  <a:gd name="T6" fmla="*/ 1 w 306"/>
                  <a:gd name="T7" fmla="*/ 3 h 29"/>
                  <a:gd name="T8" fmla="*/ 0 w 306"/>
                  <a:gd name="T9" fmla="*/ 8 h 29"/>
                  <a:gd name="T10" fmla="*/ 0 w 306"/>
                  <a:gd name="T11" fmla="*/ 15 h 29"/>
                  <a:gd name="T12" fmla="*/ 16 w 306"/>
                  <a:gd name="T13" fmla="*/ 29 h 29"/>
                  <a:gd name="T14" fmla="*/ 291 w 306"/>
                  <a:gd name="T15" fmla="*/ 29 h 29"/>
                  <a:gd name="T16" fmla="*/ 306 w 306"/>
                  <a:gd name="T17" fmla="*/ 15 h 29"/>
                  <a:gd name="T18" fmla="*/ 306 w 306"/>
                  <a:gd name="T19" fmla="*/ 15 h 29"/>
                  <a:gd name="T20" fmla="*/ 306 w 306"/>
                  <a:gd name="T21" fmla="*/ 8 h 29"/>
                  <a:gd name="T22" fmla="*/ 305 w 306"/>
                  <a:gd name="T23" fmla="*/ 3 h 29"/>
                  <a:gd name="T24" fmla="*/ 180 w 306"/>
                  <a:gd name="T25" fmla="*/ 16 h 29"/>
                  <a:gd name="T26" fmla="*/ 126 w 306"/>
                  <a:gd name="T27" fmla="*/ 16 h 29"/>
                  <a:gd name="T28" fmla="*/ 121 w 306"/>
                  <a:gd name="T29" fmla="*/ 12 h 29"/>
                  <a:gd name="T30" fmla="*/ 126 w 306"/>
                  <a:gd name="T31" fmla="*/ 7 h 29"/>
                  <a:gd name="T32" fmla="*/ 180 w 306"/>
                  <a:gd name="T33" fmla="*/ 7 h 29"/>
                  <a:gd name="T34" fmla="*/ 185 w 306"/>
                  <a:gd name="T35" fmla="*/ 12 h 29"/>
                  <a:gd name="T36" fmla="*/ 180 w 306"/>
                  <a:gd name="T37" fmla="*/ 16 h 29"/>
                  <a:gd name="T38" fmla="*/ 280 w 306"/>
                  <a:gd name="T39" fmla="*/ 22 h 29"/>
                  <a:gd name="T40" fmla="*/ 272 w 306"/>
                  <a:gd name="T41" fmla="*/ 14 h 29"/>
                  <a:gd name="T42" fmla="*/ 280 w 306"/>
                  <a:gd name="T43" fmla="*/ 6 h 29"/>
                  <a:gd name="T44" fmla="*/ 288 w 306"/>
                  <a:gd name="T45" fmla="*/ 14 h 29"/>
                  <a:gd name="T46" fmla="*/ 280 w 306"/>
                  <a:gd name="T4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9">
                    <a:moveTo>
                      <a:pt x="305" y="3"/>
                    </a:moveTo>
                    <a:cubicBezTo>
                      <a:pt x="305" y="1"/>
                      <a:pt x="303" y="0"/>
                      <a:pt x="300" y="0"/>
                    </a:cubicBezTo>
                    <a:cubicBezTo>
                      <a:pt x="6" y="0"/>
                      <a:pt x="6" y="0"/>
                      <a:pt x="6" y="0"/>
                    </a:cubicBezTo>
                    <a:cubicBezTo>
                      <a:pt x="3" y="0"/>
                      <a:pt x="2" y="1"/>
                      <a:pt x="1" y="3"/>
                    </a:cubicBezTo>
                    <a:cubicBezTo>
                      <a:pt x="1" y="4"/>
                      <a:pt x="0" y="6"/>
                      <a:pt x="0" y="8"/>
                    </a:cubicBezTo>
                    <a:cubicBezTo>
                      <a:pt x="0" y="15"/>
                      <a:pt x="0" y="15"/>
                      <a:pt x="0" y="15"/>
                    </a:cubicBezTo>
                    <a:cubicBezTo>
                      <a:pt x="0" y="23"/>
                      <a:pt x="7" y="29"/>
                      <a:pt x="16" y="29"/>
                    </a:cubicBezTo>
                    <a:cubicBezTo>
                      <a:pt x="291" y="29"/>
                      <a:pt x="291" y="29"/>
                      <a:pt x="291" y="29"/>
                    </a:cubicBezTo>
                    <a:cubicBezTo>
                      <a:pt x="299" y="29"/>
                      <a:pt x="306" y="23"/>
                      <a:pt x="306" y="15"/>
                    </a:cubicBezTo>
                    <a:cubicBezTo>
                      <a:pt x="306" y="15"/>
                      <a:pt x="306" y="15"/>
                      <a:pt x="306" y="15"/>
                    </a:cubicBezTo>
                    <a:cubicBezTo>
                      <a:pt x="306" y="8"/>
                      <a:pt x="306" y="8"/>
                      <a:pt x="306" y="8"/>
                    </a:cubicBezTo>
                    <a:cubicBezTo>
                      <a:pt x="306" y="6"/>
                      <a:pt x="306" y="4"/>
                      <a:pt x="305" y="3"/>
                    </a:cubicBezTo>
                    <a:close/>
                    <a:moveTo>
                      <a:pt x="180" y="16"/>
                    </a:moveTo>
                    <a:cubicBezTo>
                      <a:pt x="126" y="16"/>
                      <a:pt x="126" y="16"/>
                      <a:pt x="126" y="16"/>
                    </a:cubicBezTo>
                    <a:cubicBezTo>
                      <a:pt x="123" y="16"/>
                      <a:pt x="121" y="14"/>
                      <a:pt x="121" y="12"/>
                    </a:cubicBezTo>
                    <a:cubicBezTo>
                      <a:pt x="121" y="9"/>
                      <a:pt x="123" y="7"/>
                      <a:pt x="126" y="7"/>
                    </a:cubicBezTo>
                    <a:cubicBezTo>
                      <a:pt x="180" y="7"/>
                      <a:pt x="180" y="7"/>
                      <a:pt x="180" y="7"/>
                    </a:cubicBezTo>
                    <a:cubicBezTo>
                      <a:pt x="183" y="7"/>
                      <a:pt x="185" y="9"/>
                      <a:pt x="185" y="12"/>
                    </a:cubicBezTo>
                    <a:cubicBezTo>
                      <a:pt x="185" y="14"/>
                      <a:pt x="183" y="16"/>
                      <a:pt x="180" y="16"/>
                    </a:cubicBezTo>
                    <a:close/>
                    <a:moveTo>
                      <a:pt x="280" y="22"/>
                    </a:moveTo>
                    <a:cubicBezTo>
                      <a:pt x="275" y="22"/>
                      <a:pt x="272" y="18"/>
                      <a:pt x="272" y="14"/>
                    </a:cubicBezTo>
                    <a:cubicBezTo>
                      <a:pt x="272" y="9"/>
                      <a:pt x="275" y="6"/>
                      <a:pt x="280" y="6"/>
                    </a:cubicBezTo>
                    <a:cubicBezTo>
                      <a:pt x="284" y="6"/>
                      <a:pt x="288" y="9"/>
                      <a:pt x="288" y="14"/>
                    </a:cubicBezTo>
                    <a:cubicBezTo>
                      <a:pt x="288" y="18"/>
                      <a:pt x="284" y="22"/>
                      <a:pt x="28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2" name="Freeform 104">
                <a:extLst>
                  <a:ext uri="{FF2B5EF4-FFF2-40B4-BE49-F238E27FC236}">
                    <a16:creationId xmlns:a16="http://schemas.microsoft.com/office/drawing/2014/main" id="{739DBCF5-04CE-4D52-449B-F66D48EE7154}"/>
                  </a:ext>
                </a:extLst>
              </p:cNvPr>
              <p:cNvSpPr>
                <a:spLocks/>
              </p:cNvSpPr>
              <p:nvPr/>
            </p:nvSpPr>
            <p:spPr bwMode="auto">
              <a:xfrm>
                <a:off x="6534150" y="2701926"/>
                <a:ext cx="422275" cy="254000"/>
              </a:xfrm>
              <a:custGeom>
                <a:avLst/>
                <a:gdLst>
                  <a:gd name="T0" fmla="*/ 15 w 260"/>
                  <a:gd name="T1" fmla="*/ 156 h 156"/>
                  <a:gd name="T2" fmla="*/ 15 w 260"/>
                  <a:gd name="T3" fmla="*/ 15 h 156"/>
                  <a:gd name="T4" fmla="*/ 246 w 260"/>
                  <a:gd name="T5" fmla="*/ 15 h 156"/>
                  <a:gd name="T6" fmla="*/ 246 w 260"/>
                  <a:gd name="T7" fmla="*/ 156 h 156"/>
                  <a:gd name="T8" fmla="*/ 260 w 260"/>
                  <a:gd name="T9" fmla="*/ 156 h 156"/>
                  <a:gd name="T10" fmla="*/ 260 w 260"/>
                  <a:gd name="T11" fmla="*/ 14 h 156"/>
                  <a:gd name="T12" fmla="*/ 246 w 260"/>
                  <a:gd name="T13" fmla="*/ 0 h 156"/>
                  <a:gd name="T14" fmla="*/ 15 w 260"/>
                  <a:gd name="T15" fmla="*/ 0 h 156"/>
                  <a:gd name="T16" fmla="*/ 0 w 260"/>
                  <a:gd name="T17" fmla="*/ 14 h 156"/>
                  <a:gd name="T18" fmla="*/ 0 w 260"/>
                  <a:gd name="T19" fmla="*/ 156 h 156"/>
                  <a:gd name="T20" fmla="*/ 15 w 260"/>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156">
                    <a:moveTo>
                      <a:pt x="15" y="156"/>
                    </a:moveTo>
                    <a:cubicBezTo>
                      <a:pt x="15" y="15"/>
                      <a:pt x="15" y="15"/>
                      <a:pt x="15" y="15"/>
                    </a:cubicBezTo>
                    <a:cubicBezTo>
                      <a:pt x="246" y="15"/>
                      <a:pt x="246" y="15"/>
                      <a:pt x="246" y="15"/>
                    </a:cubicBezTo>
                    <a:cubicBezTo>
                      <a:pt x="246" y="156"/>
                      <a:pt x="246" y="156"/>
                      <a:pt x="246" y="156"/>
                    </a:cubicBezTo>
                    <a:cubicBezTo>
                      <a:pt x="260" y="156"/>
                      <a:pt x="260" y="156"/>
                      <a:pt x="260" y="156"/>
                    </a:cubicBezTo>
                    <a:cubicBezTo>
                      <a:pt x="260" y="14"/>
                      <a:pt x="260" y="14"/>
                      <a:pt x="260" y="14"/>
                    </a:cubicBezTo>
                    <a:cubicBezTo>
                      <a:pt x="260" y="6"/>
                      <a:pt x="254" y="0"/>
                      <a:pt x="246" y="0"/>
                    </a:cubicBezTo>
                    <a:cubicBezTo>
                      <a:pt x="15" y="0"/>
                      <a:pt x="15" y="0"/>
                      <a:pt x="15" y="0"/>
                    </a:cubicBezTo>
                    <a:cubicBezTo>
                      <a:pt x="7" y="0"/>
                      <a:pt x="0" y="6"/>
                      <a:pt x="0" y="14"/>
                    </a:cubicBezTo>
                    <a:cubicBezTo>
                      <a:pt x="0" y="156"/>
                      <a:pt x="0" y="156"/>
                      <a:pt x="0" y="156"/>
                    </a:cubicBezTo>
                    <a:lnTo>
                      <a:pt x="1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3" name="Freeform 105">
                <a:extLst>
                  <a:ext uri="{FF2B5EF4-FFF2-40B4-BE49-F238E27FC236}">
                    <a16:creationId xmlns:a16="http://schemas.microsoft.com/office/drawing/2014/main" id="{D54D2423-AFF3-AEB8-1FBA-2C8F3D03146A}"/>
                  </a:ext>
                </a:extLst>
              </p:cNvPr>
              <p:cNvSpPr>
                <a:spLocks noEditPoints="1"/>
              </p:cNvSpPr>
              <p:nvPr/>
            </p:nvSpPr>
            <p:spPr bwMode="auto">
              <a:xfrm>
                <a:off x="6496050" y="2978151"/>
                <a:ext cx="498475" cy="47625"/>
              </a:xfrm>
              <a:custGeom>
                <a:avLst/>
                <a:gdLst>
                  <a:gd name="T0" fmla="*/ 305 w 306"/>
                  <a:gd name="T1" fmla="*/ 3 h 29"/>
                  <a:gd name="T2" fmla="*/ 300 w 306"/>
                  <a:gd name="T3" fmla="*/ 0 h 29"/>
                  <a:gd name="T4" fmla="*/ 6 w 306"/>
                  <a:gd name="T5" fmla="*/ 0 h 29"/>
                  <a:gd name="T6" fmla="*/ 1 w 306"/>
                  <a:gd name="T7" fmla="*/ 3 h 29"/>
                  <a:gd name="T8" fmla="*/ 0 w 306"/>
                  <a:gd name="T9" fmla="*/ 8 h 29"/>
                  <a:gd name="T10" fmla="*/ 0 w 306"/>
                  <a:gd name="T11" fmla="*/ 15 h 29"/>
                  <a:gd name="T12" fmla="*/ 16 w 306"/>
                  <a:gd name="T13" fmla="*/ 29 h 29"/>
                  <a:gd name="T14" fmla="*/ 291 w 306"/>
                  <a:gd name="T15" fmla="*/ 29 h 29"/>
                  <a:gd name="T16" fmla="*/ 306 w 306"/>
                  <a:gd name="T17" fmla="*/ 15 h 29"/>
                  <a:gd name="T18" fmla="*/ 306 w 306"/>
                  <a:gd name="T19" fmla="*/ 15 h 29"/>
                  <a:gd name="T20" fmla="*/ 306 w 306"/>
                  <a:gd name="T21" fmla="*/ 8 h 29"/>
                  <a:gd name="T22" fmla="*/ 305 w 306"/>
                  <a:gd name="T23" fmla="*/ 3 h 29"/>
                  <a:gd name="T24" fmla="*/ 180 w 306"/>
                  <a:gd name="T25" fmla="*/ 16 h 29"/>
                  <a:gd name="T26" fmla="*/ 126 w 306"/>
                  <a:gd name="T27" fmla="*/ 16 h 29"/>
                  <a:gd name="T28" fmla="*/ 121 w 306"/>
                  <a:gd name="T29" fmla="*/ 12 h 29"/>
                  <a:gd name="T30" fmla="*/ 126 w 306"/>
                  <a:gd name="T31" fmla="*/ 7 h 29"/>
                  <a:gd name="T32" fmla="*/ 180 w 306"/>
                  <a:gd name="T33" fmla="*/ 7 h 29"/>
                  <a:gd name="T34" fmla="*/ 185 w 306"/>
                  <a:gd name="T35" fmla="*/ 12 h 29"/>
                  <a:gd name="T36" fmla="*/ 180 w 306"/>
                  <a:gd name="T37" fmla="*/ 16 h 29"/>
                  <a:gd name="T38" fmla="*/ 280 w 306"/>
                  <a:gd name="T39" fmla="*/ 22 h 29"/>
                  <a:gd name="T40" fmla="*/ 272 w 306"/>
                  <a:gd name="T41" fmla="*/ 14 h 29"/>
                  <a:gd name="T42" fmla="*/ 280 w 306"/>
                  <a:gd name="T43" fmla="*/ 6 h 29"/>
                  <a:gd name="T44" fmla="*/ 288 w 306"/>
                  <a:gd name="T45" fmla="*/ 14 h 29"/>
                  <a:gd name="T46" fmla="*/ 280 w 306"/>
                  <a:gd name="T4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9">
                    <a:moveTo>
                      <a:pt x="305" y="3"/>
                    </a:moveTo>
                    <a:cubicBezTo>
                      <a:pt x="305" y="1"/>
                      <a:pt x="303" y="0"/>
                      <a:pt x="300" y="0"/>
                    </a:cubicBezTo>
                    <a:cubicBezTo>
                      <a:pt x="6" y="0"/>
                      <a:pt x="6" y="0"/>
                      <a:pt x="6" y="0"/>
                    </a:cubicBezTo>
                    <a:cubicBezTo>
                      <a:pt x="3" y="0"/>
                      <a:pt x="2" y="1"/>
                      <a:pt x="1" y="3"/>
                    </a:cubicBezTo>
                    <a:cubicBezTo>
                      <a:pt x="1" y="4"/>
                      <a:pt x="0" y="6"/>
                      <a:pt x="0" y="8"/>
                    </a:cubicBezTo>
                    <a:cubicBezTo>
                      <a:pt x="0" y="15"/>
                      <a:pt x="0" y="15"/>
                      <a:pt x="0" y="15"/>
                    </a:cubicBezTo>
                    <a:cubicBezTo>
                      <a:pt x="0" y="23"/>
                      <a:pt x="7" y="29"/>
                      <a:pt x="16" y="29"/>
                    </a:cubicBezTo>
                    <a:cubicBezTo>
                      <a:pt x="291" y="29"/>
                      <a:pt x="291" y="29"/>
                      <a:pt x="291" y="29"/>
                    </a:cubicBezTo>
                    <a:cubicBezTo>
                      <a:pt x="299" y="29"/>
                      <a:pt x="306" y="23"/>
                      <a:pt x="306" y="15"/>
                    </a:cubicBezTo>
                    <a:cubicBezTo>
                      <a:pt x="306" y="15"/>
                      <a:pt x="306" y="15"/>
                      <a:pt x="306" y="15"/>
                    </a:cubicBezTo>
                    <a:cubicBezTo>
                      <a:pt x="306" y="8"/>
                      <a:pt x="306" y="8"/>
                      <a:pt x="306" y="8"/>
                    </a:cubicBezTo>
                    <a:cubicBezTo>
                      <a:pt x="306" y="6"/>
                      <a:pt x="306" y="4"/>
                      <a:pt x="305" y="3"/>
                    </a:cubicBezTo>
                    <a:close/>
                    <a:moveTo>
                      <a:pt x="180" y="16"/>
                    </a:moveTo>
                    <a:cubicBezTo>
                      <a:pt x="126" y="16"/>
                      <a:pt x="126" y="16"/>
                      <a:pt x="126" y="16"/>
                    </a:cubicBezTo>
                    <a:cubicBezTo>
                      <a:pt x="123" y="16"/>
                      <a:pt x="121" y="14"/>
                      <a:pt x="121" y="12"/>
                    </a:cubicBezTo>
                    <a:cubicBezTo>
                      <a:pt x="121" y="9"/>
                      <a:pt x="123" y="7"/>
                      <a:pt x="126" y="7"/>
                    </a:cubicBezTo>
                    <a:cubicBezTo>
                      <a:pt x="180" y="7"/>
                      <a:pt x="180" y="7"/>
                      <a:pt x="180" y="7"/>
                    </a:cubicBezTo>
                    <a:cubicBezTo>
                      <a:pt x="183" y="7"/>
                      <a:pt x="185" y="9"/>
                      <a:pt x="185" y="12"/>
                    </a:cubicBezTo>
                    <a:cubicBezTo>
                      <a:pt x="185" y="14"/>
                      <a:pt x="183" y="16"/>
                      <a:pt x="180" y="16"/>
                    </a:cubicBezTo>
                    <a:close/>
                    <a:moveTo>
                      <a:pt x="280" y="22"/>
                    </a:moveTo>
                    <a:cubicBezTo>
                      <a:pt x="275" y="22"/>
                      <a:pt x="272" y="18"/>
                      <a:pt x="272" y="14"/>
                    </a:cubicBezTo>
                    <a:cubicBezTo>
                      <a:pt x="272" y="9"/>
                      <a:pt x="275" y="6"/>
                      <a:pt x="280" y="6"/>
                    </a:cubicBezTo>
                    <a:cubicBezTo>
                      <a:pt x="284" y="6"/>
                      <a:pt x="288" y="9"/>
                      <a:pt x="288" y="14"/>
                    </a:cubicBezTo>
                    <a:cubicBezTo>
                      <a:pt x="288" y="18"/>
                      <a:pt x="284" y="22"/>
                      <a:pt x="28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4" name="Freeform 106">
                <a:extLst>
                  <a:ext uri="{FF2B5EF4-FFF2-40B4-BE49-F238E27FC236}">
                    <a16:creationId xmlns:a16="http://schemas.microsoft.com/office/drawing/2014/main" id="{A9A9FF6D-307E-1A95-937A-88DEDE8A683E}"/>
                  </a:ext>
                </a:extLst>
              </p:cNvPr>
              <p:cNvSpPr>
                <a:spLocks/>
              </p:cNvSpPr>
              <p:nvPr/>
            </p:nvSpPr>
            <p:spPr bwMode="auto">
              <a:xfrm>
                <a:off x="6211888" y="2244726"/>
                <a:ext cx="423863" cy="255588"/>
              </a:xfrm>
              <a:custGeom>
                <a:avLst/>
                <a:gdLst>
                  <a:gd name="T0" fmla="*/ 15 w 260"/>
                  <a:gd name="T1" fmla="*/ 157 h 157"/>
                  <a:gd name="T2" fmla="*/ 15 w 260"/>
                  <a:gd name="T3" fmla="*/ 16 h 157"/>
                  <a:gd name="T4" fmla="*/ 245 w 260"/>
                  <a:gd name="T5" fmla="*/ 16 h 157"/>
                  <a:gd name="T6" fmla="*/ 245 w 260"/>
                  <a:gd name="T7" fmla="*/ 157 h 157"/>
                  <a:gd name="T8" fmla="*/ 260 w 260"/>
                  <a:gd name="T9" fmla="*/ 157 h 157"/>
                  <a:gd name="T10" fmla="*/ 260 w 260"/>
                  <a:gd name="T11" fmla="*/ 15 h 157"/>
                  <a:gd name="T12" fmla="*/ 246 w 260"/>
                  <a:gd name="T13" fmla="*/ 0 h 157"/>
                  <a:gd name="T14" fmla="*/ 15 w 260"/>
                  <a:gd name="T15" fmla="*/ 0 h 157"/>
                  <a:gd name="T16" fmla="*/ 0 w 260"/>
                  <a:gd name="T17" fmla="*/ 15 h 157"/>
                  <a:gd name="T18" fmla="*/ 0 w 260"/>
                  <a:gd name="T19" fmla="*/ 157 h 157"/>
                  <a:gd name="T20" fmla="*/ 15 w 260"/>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157">
                    <a:moveTo>
                      <a:pt x="15" y="157"/>
                    </a:moveTo>
                    <a:cubicBezTo>
                      <a:pt x="15" y="16"/>
                      <a:pt x="15" y="16"/>
                      <a:pt x="15" y="16"/>
                    </a:cubicBezTo>
                    <a:cubicBezTo>
                      <a:pt x="245" y="16"/>
                      <a:pt x="245" y="16"/>
                      <a:pt x="245" y="16"/>
                    </a:cubicBezTo>
                    <a:cubicBezTo>
                      <a:pt x="245" y="157"/>
                      <a:pt x="245" y="157"/>
                      <a:pt x="245" y="157"/>
                    </a:cubicBezTo>
                    <a:cubicBezTo>
                      <a:pt x="260" y="157"/>
                      <a:pt x="260" y="157"/>
                      <a:pt x="260" y="157"/>
                    </a:cubicBezTo>
                    <a:cubicBezTo>
                      <a:pt x="260" y="15"/>
                      <a:pt x="260" y="15"/>
                      <a:pt x="260" y="15"/>
                    </a:cubicBezTo>
                    <a:cubicBezTo>
                      <a:pt x="260" y="7"/>
                      <a:pt x="254" y="0"/>
                      <a:pt x="246" y="0"/>
                    </a:cubicBezTo>
                    <a:cubicBezTo>
                      <a:pt x="15" y="0"/>
                      <a:pt x="15" y="0"/>
                      <a:pt x="15" y="0"/>
                    </a:cubicBezTo>
                    <a:cubicBezTo>
                      <a:pt x="7" y="0"/>
                      <a:pt x="0" y="7"/>
                      <a:pt x="0" y="15"/>
                    </a:cubicBezTo>
                    <a:cubicBezTo>
                      <a:pt x="0" y="157"/>
                      <a:pt x="0" y="157"/>
                      <a:pt x="0" y="157"/>
                    </a:cubicBezTo>
                    <a:lnTo>
                      <a:pt x="15"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5" name="Freeform 107">
                <a:extLst>
                  <a:ext uri="{FF2B5EF4-FFF2-40B4-BE49-F238E27FC236}">
                    <a16:creationId xmlns:a16="http://schemas.microsoft.com/office/drawing/2014/main" id="{FB21C0EC-5CD5-EC51-F85F-63E55459EAB6}"/>
                  </a:ext>
                </a:extLst>
              </p:cNvPr>
              <p:cNvSpPr>
                <a:spLocks noEditPoints="1"/>
              </p:cNvSpPr>
              <p:nvPr/>
            </p:nvSpPr>
            <p:spPr bwMode="auto">
              <a:xfrm>
                <a:off x="6175375" y="2522538"/>
                <a:ext cx="498475" cy="47625"/>
              </a:xfrm>
              <a:custGeom>
                <a:avLst/>
                <a:gdLst>
                  <a:gd name="T0" fmla="*/ 305 w 306"/>
                  <a:gd name="T1" fmla="*/ 3 h 29"/>
                  <a:gd name="T2" fmla="*/ 300 w 306"/>
                  <a:gd name="T3" fmla="*/ 0 h 29"/>
                  <a:gd name="T4" fmla="*/ 6 w 306"/>
                  <a:gd name="T5" fmla="*/ 0 h 29"/>
                  <a:gd name="T6" fmla="*/ 1 w 306"/>
                  <a:gd name="T7" fmla="*/ 3 h 29"/>
                  <a:gd name="T8" fmla="*/ 0 w 306"/>
                  <a:gd name="T9" fmla="*/ 7 h 29"/>
                  <a:gd name="T10" fmla="*/ 0 w 306"/>
                  <a:gd name="T11" fmla="*/ 15 h 29"/>
                  <a:gd name="T12" fmla="*/ 16 w 306"/>
                  <a:gd name="T13" fmla="*/ 29 h 29"/>
                  <a:gd name="T14" fmla="*/ 290 w 306"/>
                  <a:gd name="T15" fmla="*/ 29 h 29"/>
                  <a:gd name="T16" fmla="*/ 306 w 306"/>
                  <a:gd name="T17" fmla="*/ 15 h 29"/>
                  <a:gd name="T18" fmla="*/ 306 w 306"/>
                  <a:gd name="T19" fmla="*/ 15 h 29"/>
                  <a:gd name="T20" fmla="*/ 306 w 306"/>
                  <a:gd name="T21" fmla="*/ 7 h 29"/>
                  <a:gd name="T22" fmla="*/ 305 w 306"/>
                  <a:gd name="T23" fmla="*/ 3 h 29"/>
                  <a:gd name="T24" fmla="*/ 180 w 306"/>
                  <a:gd name="T25" fmla="*/ 16 h 29"/>
                  <a:gd name="T26" fmla="*/ 126 w 306"/>
                  <a:gd name="T27" fmla="*/ 16 h 29"/>
                  <a:gd name="T28" fmla="*/ 121 w 306"/>
                  <a:gd name="T29" fmla="*/ 11 h 29"/>
                  <a:gd name="T30" fmla="*/ 126 w 306"/>
                  <a:gd name="T31" fmla="*/ 7 h 29"/>
                  <a:gd name="T32" fmla="*/ 180 w 306"/>
                  <a:gd name="T33" fmla="*/ 7 h 29"/>
                  <a:gd name="T34" fmla="*/ 185 w 306"/>
                  <a:gd name="T35" fmla="*/ 11 h 29"/>
                  <a:gd name="T36" fmla="*/ 180 w 306"/>
                  <a:gd name="T37" fmla="*/ 16 h 29"/>
                  <a:gd name="T38" fmla="*/ 280 w 306"/>
                  <a:gd name="T39" fmla="*/ 22 h 29"/>
                  <a:gd name="T40" fmla="*/ 272 w 306"/>
                  <a:gd name="T41" fmla="*/ 14 h 29"/>
                  <a:gd name="T42" fmla="*/ 280 w 306"/>
                  <a:gd name="T43" fmla="*/ 5 h 29"/>
                  <a:gd name="T44" fmla="*/ 288 w 306"/>
                  <a:gd name="T45" fmla="*/ 14 h 29"/>
                  <a:gd name="T46" fmla="*/ 280 w 306"/>
                  <a:gd name="T4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9">
                    <a:moveTo>
                      <a:pt x="305" y="3"/>
                    </a:moveTo>
                    <a:cubicBezTo>
                      <a:pt x="305" y="1"/>
                      <a:pt x="303" y="0"/>
                      <a:pt x="300" y="0"/>
                    </a:cubicBezTo>
                    <a:cubicBezTo>
                      <a:pt x="6" y="0"/>
                      <a:pt x="6" y="0"/>
                      <a:pt x="6" y="0"/>
                    </a:cubicBezTo>
                    <a:cubicBezTo>
                      <a:pt x="3" y="0"/>
                      <a:pt x="2" y="1"/>
                      <a:pt x="1" y="3"/>
                    </a:cubicBezTo>
                    <a:cubicBezTo>
                      <a:pt x="0" y="4"/>
                      <a:pt x="0" y="6"/>
                      <a:pt x="0" y="7"/>
                    </a:cubicBezTo>
                    <a:cubicBezTo>
                      <a:pt x="0" y="15"/>
                      <a:pt x="0" y="15"/>
                      <a:pt x="0" y="15"/>
                    </a:cubicBezTo>
                    <a:cubicBezTo>
                      <a:pt x="0" y="23"/>
                      <a:pt x="7" y="29"/>
                      <a:pt x="16" y="29"/>
                    </a:cubicBezTo>
                    <a:cubicBezTo>
                      <a:pt x="290" y="29"/>
                      <a:pt x="290" y="29"/>
                      <a:pt x="290" y="29"/>
                    </a:cubicBezTo>
                    <a:cubicBezTo>
                      <a:pt x="299" y="29"/>
                      <a:pt x="306" y="23"/>
                      <a:pt x="306" y="15"/>
                    </a:cubicBezTo>
                    <a:cubicBezTo>
                      <a:pt x="306" y="15"/>
                      <a:pt x="306" y="15"/>
                      <a:pt x="306" y="15"/>
                    </a:cubicBezTo>
                    <a:cubicBezTo>
                      <a:pt x="306" y="7"/>
                      <a:pt x="306" y="7"/>
                      <a:pt x="306" y="7"/>
                    </a:cubicBezTo>
                    <a:cubicBezTo>
                      <a:pt x="306" y="6"/>
                      <a:pt x="306" y="4"/>
                      <a:pt x="305" y="3"/>
                    </a:cubicBezTo>
                    <a:close/>
                    <a:moveTo>
                      <a:pt x="180" y="16"/>
                    </a:moveTo>
                    <a:cubicBezTo>
                      <a:pt x="126" y="16"/>
                      <a:pt x="126" y="16"/>
                      <a:pt x="126" y="16"/>
                    </a:cubicBezTo>
                    <a:cubicBezTo>
                      <a:pt x="123" y="16"/>
                      <a:pt x="121" y="14"/>
                      <a:pt x="121" y="11"/>
                    </a:cubicBezTo>
                    <a:cubicBezTo>
                      <a:pt x="121" y="9"/>
                      <a:pt x="123" y="7"/>
                      <a:pt x="126" y="7"/>
                    </a:cubicBezTo>
                    <a:cubicBezTo>
                      <a:pt x="180" y="7"/>
                      <a:pt x="180" y="7"/>
                      <a:pt x="180" y="7"/>
                    </a:cubicBezTo>
                    <a:cubicBezTo>
                      <a:pt x="183" y="7"/>
                      <a:pt x="185" y="9"/>
                      <a:pt x="185" y="11"/>
                    </a:cubicBezTo>
                    <a:cubicBezTo>
                      <a:pt x="185" y="14"/>
                      <a:pt x="183" y="16"/>
                      <a:pt x="180" y="16"/>
                    </a:cubicBezTo>
                    <a:close/>
                    <a:moveTo>
                      <a:pt x="280" y="22"/>
                    </a:moveTo>
                    <a:cubicBezTo>
                      <a:pt x="275" y="22"/>
                      <a:pt x="272" y="18"/>
                      <a:pt x="272" y="14"/>
                    </a:cubicBezTo>
                    <a:cubicBezTo>
                      <a:pt x="272" y="9"/>
                      <a:pt x="275" y="5"/>
                      <a:pt x="280" y="5"/>
                    </a:cubicBezTo>
                    <a:cubicBezTo>
                      <a:pt x="284" y="5"/>
                      <a:pt x="288" y="9"/>
                      <a:pt x="288" y="14"/>
                    </a:cubicBezTo>
                    <a:cubicBezTo>
                      <a:pt x="288" y="18"/>
                      <a:pt x="284" y="22"/>
                      <a:pt x="28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6" name="Rectangle 108">
                <a:extLst>
                  <a:ext uri="{FF2B5EF4-FFF2-40B4-BE49-F238E27FC236}">
                    <a16:creationId xmlns:a16="http://schemas.microsoft.com/office/drawing/2014/main" id="{AD41033F-BCBA-09CD-AA17-3CF5A7AB06B6}"/>
                  </a:ext>
                </a:extLst>
              </p:cNvPr>
              <p:cNvSpPr>
                <a:spLocks noChangeArrowheads="1"/>
              </p:cNvSpPr>
              <p:nvPr/>
            </p:nvSpPr>
            <p:spPr bwMode="auto">
              <a:xfrm>
                <a:off x="6375400" y="2860676"/>
                <a:ext cx="1206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7" name="Rectangle 109">
                <a:extLst>
                  <a:ext uri="{FF2B5EF4-FFF2-40B4-BE49-F238E27FC236}">
                    <a16:creationId xmlns:a16="http://schemas.microsoft.com/office/drawing/2014/main" id="{9A6394FB-69EE-AA77-2019-F90E1BCD77CB}"/>
                  </a:ext>
                </a:extLst>
              </p:cNvPr>
              <p:cNvSpPr>
                <a:spLocks noChangeArrowheads="1"/>
              </p:cNvSpPr>
              <p:nvPr/>
            </p:nvSpPr>
            <p:spPr bwMode="auto">
              <a:xfrm>
                <a:off x="6423025" y="2627313"/>
                <a:ext cx="25400"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sp>
          <p:nvSpPr>
            <p:cNvPr id="79" name="TextBox 78">
              <a:extLst>
                <a:ext uri="{FF2B5EF4-FFF2-40B4-BE49-F238E27FC236}">
                  <a16:creationId xmlns:a16="http://schemas.microsoft.com/office/drawing/2014/main" id="{07AD90B7-8050-EA45-6E87-41EDCE5D2143}"/>
                </a:ext>
              </a:extLst>
            </p:cNvPr>
            <p:cNvSpPr txBox="1"/>
            <p:nvPr/>
          </p:nvSpPr>
          <p:spPr>
            <a:xfrm>
              <a:off x="1581345" y="8268290"/>
              <a:ext cx="5289258" cy="450065"/>
            </a:xfrm>
            <a:prstGeom prst="rect">
              <a:avLst/>
            </a:prstGeom>
            <a:solidFill>
              <a:schemeClr val="bg1"/>
            </a:solid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OHID and MFA </a:t>
              </a:r>
              <a:r>
                <a:rPr kumimoji="0" lang="en-US" sz="1400" b="1"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work together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to help keep confidential and sensitive information </a:t>
              </a:r>
              <a:r>
                <a:rPr kumimoji="0" lang="en-US" sz="1400" b="1"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secure</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a:t>
              </a:r>
            </a:p>
          </p:txBody>
        </p:sp>
        <p:grpSp>
          <p:nvGrpSpPr>
            <p:cNvPr id="87" name="Group 86">
              <a:extLst>
                <a:ext uri="{FF2B5EF4-FFF2-40B4-BE49-F238E27FC236}">
                  <a16:creationId xmlns:a16="http://schemas.microsoft.com/office/drawing/2014/main" id="{3543B444-5F6F-B054-7FD7-23782239CA54}"/>
                </a:ext>
              </a:extLst>
            </p:cNvPr>
            <p:cNvGrpSpPr/>
            <p:nvPr/>
          </p:nvGrpSpPr>
          <p:grpSpPr>
            <a:xfrm>
              <a:off x="692188" y="8170637"/>
              <a:ext cx="446087" cy="565721"/>
              <a:chOff x="1803875" y="7493597"/>
              <a:chExt cx="796620" cy="896534"/>
            </a:xfrm>
          </p:grpSpPr>
          <p:sp>
            <p:nvSpPr>
              <p:cNvPr id="81" name="Freeform 34">
                <a:extLst>
                  <a:ext uri="{FF2B5EF4-FFF2-40B4-BE49-F238E27FC236}">
                    <a16:creationId xmlns:a16="http://schemas.microsoft.com/office/drawing/2014/main" id="{2AFAFD05-B38C-1295-66E0-14617139BC85}"/>
                  </a:ext>
                </a:extLst>
              </p:cNvPr>
              <p:cNvSpPr>
                <a:spLocks/>
              </p:cNvSpPr>
              <p:nvPr/>
            </p:nvSpPr>
            <p:spPr bwMode="auto">
              <a:xfrm>
                <a:off x="2028465" y="7597392"/>
                <a:ext cx="572030" cy="792739"/>
              </a:xfrm>
              <a:custGeom>
                <a:avLst/>
                <a:gdLst>
                  <a:gd name="T0" fmla="*/ 303 w 461"/>
                  <a:gd name="T1" fmla="*/ 0 h 611"/>
                  <a:gd name="T2" fmla="*/ 459 w 461"/>
                  <a:gd name="T3" fmla="*/ 42 h 611"/>
                  <a:gd name="T4" fmla="*/ 461 w 461"/>
                  <a:gd name="T5" fmla="*/ 44 h 611"/>
                  <a:gd name="T6" fmla="*/ 305 w 461"/>
                  <a:gd name="T7" fmla="*/ 611 h 611"/>
                  <a:gd name="T8" fmla="*/ 0 w 461"/>
                  <a:gd name="T9" fmla="*/ 527 h 611"/>
                  <a:gd name="T10" fmla="*/ 119 w 461"/>
                  <a:gd name="T11" fmla="*/ 527 h 611"/>
                  <a:gd name="T12" fmla="*/ 283 w 461"/>
                  <a:gd name="T13" fmla="*/ 572 h 611"/>
                  <a:gd name="T14" fmla="*/ 422 w 461"/>
                  <a:gd name="T15" fmla="*/ 66 h 611"/>
                  <a:gd name="T16" fmla="*/ 303 w 461"/>
                  <a:gd name="T17" fmla="*/ 32 h 611"/>
                  <a:gd name="T18" fmla="*/ 303 w 461"/>
                  <a:gd name="T19" fmla="*/ 0 h 611"/>
                  <a:gd name="T20" fmla="*/ 303 w 461"/>
                  <a:gd name="T2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11">
                    <a:moveTo>
                      <a:pt x="303" y="0"/>
                    </a:moveTo>
                    <a:lnTo>
                      <a:pt x="459" y="42"/>
                    </a:lnTo>
                    <a:lnTo>
                      <a:pt x="461" y="44"/>
                    </a:lnTo>
                    <a:lnTo>
                      <a:pt x="305" y="611"/>
                    </a:lnTo>
                    <a:lnTo>
                      <a:pt x="0" y="527"/>
                    </a:lnTo>
                    <a:lnTo>
                      <a:pt x="119" y="527"/>
                    </a:lnTo>
                    <a:lnTo>
                      <a:pt x="283" y="572"/>
                    </a:lnTo>
                    <a:lnTo>
                      <a:pt x="422" y="66"/>
                    </a:lnTo>
                    <a:lnTo>
                      <a:pt x="303" y="32"/>
                    </a:lnTo>
                    <a:lnTo>
                      <a:pt x="303" y="0"/>
                    </a:lnTo>
                    <a:lnTo>
                      <a:pt x="303"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nvGrpSpPr>
              <p:cNvPr id="86" name="Group 85">
                <a:extLst>
                  <a:ext uri="{FF2B5EF4-FFF2-40B4-BE49-F238E27FC236}">
                    <a16:creationId xmlns:a16="http://schemas.microsoft.com/office/drawing/2014/main" id="{125F4CE9-ABCF-4DD7-C2D0-B7D46F6F9AFC}"/>
                  </a:ext>
                </a:extLst>
              </p:cNvPr>
              <p:cNvGrpSpPr/>
              <p:nvPr/>
            </p:nvGrpSpPr>
            <p:grpSpPr>
              <a:xfrm>
                <a:off x="1803875" y="7493597"/>
                <a:ext cx="576994" cy="765493"/>
                <a:chOff x="1803875" y="7493597"/>
                <a:chExt cx="576994" cy="765493"/>
              </a:xfrm>
            </p:grpSpPr>
            <p:sp>
              <p:nvSpPr>
                <p:cNvPr id="82" name="Freeform 35">
                  <a:extLst>
                    <a:ext uri="{FF2B5EF4-FFF2-40B4-BE49-F238E27FC236}">
                      <a16:creationId xmlns:a16="http://schemas.microsoft.com/office/drawing/2014/main" id="{00C78EA4-B11E-CAC4-7357-DE6CCA356913}"/>
                    </a:ext>
                  </a:extLst>
                </p:cNvPr>
                <p:cNvSpPr>
                  <a:spLocks noEditPoints="1"/>
                </p:cNvSpPr>
                <p:nvPr/>
              </p:nvSpPr>
              <p:spPr bwMode="auto">
                <a:xfrm>
                  <a:off x="1803875" y="7493597"/>
                  <a:ext cx="576994" cy="765493"/>
                </a:xfrm>
                <a:custGeom>
                  <a:avLst/>
                  <a:gdLst>
                    <a:gd name="T0" fmla="*/ 0 w 321"/>
                    <a:gd name="T1" fmla="*/ 0 h 406"/>
                    <a:gd name="T2" fmla="*/ 0 w 321"/>
                    <a:gd name="T3" fmla="*/ 406 h 406"/>
                    <a:gd name="T4" fmla="*/ 264 w 321"/>
                    <a:gd name="T5" fmla="*/ 406 h 406"/>
                    <a:gd name="T6" fmla="*/ 276 w 321"/>
                    <a:gd name="T7" fmla="*/ 401 h 406"/>
                    <a:gd name="T8" fmla="*/ 317 w 321"/>
                    <a:gd name="T9" fmla="*/ 358 h 406"/>
                    <a:gd name="T10" fmla="*/ 321 w 321"/>
                    <a:gd name="T11" fmla="*/ 348 h 406"/>
                    <a:gd name="T12" fmla="*/ 321 w 321"/>
                    <a:gd name="T13" fmla="*/ 0 h 406"/>
                    <a:gd name="T14" fmla="*/ 0 w 321"/>
                    <a:gd name="T15" fmla="*/ 0 h 406"/>
                    <a:gd name="T16" fmla="*/ 299 w 321"/>
                    <a:gd name="T17" fmla="*/ 342 h 406"/>
                    <a:gd name="T18" fmla="*/ 299 w 321"/>
                    <a:gd name="T19" fmla="*/ 343 h 406"/>
                    <a:gd name="T20" fmla="*/ 298 w 321"/>
                    <a:gd name="T21" fmla="*/ 343 h 406"/>
                    <a:gd name="T22" fmla="*/ 276 w 321"/>
                    <a:gd name="T23" fmla="*/ 343 h 406"/>
                    <a:gd name="T24" fmla="*/ 260 w 321"/>
                    <a:gd name="T25" fmla="*/ 358 h 406"/>
                    <a:gd name="T26" fmla="*/ 260 w 321"/>
                    <a:gd name="T27" fmla="*/ 383 h 406"/>
                    <a:gd name="T28" fmla="*/ 260 w 321"/>
                    <a:gd name="T29" fmla="*/ 384 h 406"/>
                    <a:gd name="T30" fmla="*/ 259 w 321"/>
                    <a:gd name="T31" fmla="*/ 384 h 406"/>
                    <a:gd name="T32" fmla="*/ 22 w 321"/>
                    <a:gd name="T33" fmla="*/ 384 h 406"/>
                    <a:gd name="T34" fmla="*/ 22 w 321"/>
                    <a:gd name="T35" fmla="*/ 21 h 406"/>
                    <a:gd name="T36" fmla="*/ 299 w 321"/>
                    <a:gd name="T37" fmla="*/ 21 h 406"/>
                    <a:gd name="T38" fmla="*/ 299 w 321"/>
                    <a:gd name="T39" fmla="*/ 3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406">
                      <a:moveTo>
                        <a:pt x="0" y="0"/>
                      </a:moveTo>
                      <a:cubicBezTo>
                        <a:pt x="0" y="406"/>
                        <a:pt x="0" y="406"/>
                        <a:pt x="0" y="406"/>
                      </a:cubicBezTo>
                      <a:cubicBezTo>
                        <a:pt x="264" y="406"/>
                        <a:pt x="264" y="406"/>
                        <a:pt x="264" y="406"/>
                      </a:cubicBezTo>
                      <a:cubicBezTo>
                        <a:pt x="269" y="406"/>
                        <a:pt x="273" y="404"/>
                        <a:pt x="276" y="401"/>
                      </a:cubicBezTo>
                      <a:cubicBezTo>
                        <a:pt x="317" y="358"/>
                        <a:pt x="317" y="358"/>
                        <a:pt x="317" y="358"/>
                      </a:cubicBezTo>
                      <a:cubicBezTo>
                        <a:pt x="320" y="355"/>
                        <a:pt x="321" y="352"/>
                        <a:pt x="321" y="348"/>
                      </a:cubicBezTo>
                      <a:cubicBezTo>
                        <a:pt x="321" y="0"/>
                        <a:pt x="321" y="0"/>
                        <a:pt x="321" y="0"/>
                      </a:cubicBezTo>
                      <a:lnTo>
                        <a:pt x="0" y="0"/>
                      </a:lnTo>
                      <a:close/>
                      <a:moveTo>
                        <a:pt x="299" y="342"/>
                      </a:moveTo>
                      <a:cubicBezTo>
                        <a:pt x="299" y="343"/>
                        <a:pt x="299" y="343"/>
                        <a:pt x="299" y="343"/>
                      </a:cubicBezTo>
                      <a:cubicBezTo>
                        <a:pt x="299" y="343"/>
                        <a:pt x="298" y="343"/>
                        <a:pt x="298" y="343"/>
                      </a:cubicBezTo>
                      <a:cubicBezTo>
                        <a:pt x="276" y="343"/>
                        <a:pt x="276" y="343"/>
                        <a:pt x="276" y="343"/>
                      </a:cubicBezTo>
                      <a:cubicBezTo>
                        <a:pt x="266" y="343"/>
                        <a:pt x="260" y="349"/>
                        <a:pt x="260" y="358"/>
                      </a:cubicBezTo>
                      <a:cubicBezTo>
                        <a:pt x="260" y="383"/>
                        <a:pt x="260" y="383"/>
                        <a:pt x="260" y="383"/>
                      </a:cubicBezTo>
                      <a:cubicBezTo>
                        <a:pt x="260" y="383"/>
                        <a:pt x="260" y="384"/>
                        <a:pt x="260" y="384"/>
                      </a:cubicBezTo>
                      <a:cubicBezTo>
                        <a:pt x="260" y="384"/>
                        <a:pt x="259" y="384"/>
                        <a:pt x="259" y="384"/>
                      </a:cubicBezTo>
                      <a:cubicBezTo>
                        <a:pt x="198" y="384"/>
                        <a:pt x="22" y="384"/>
                        <a:pt x="22" y="384"/>
                      </a:cubicBezTo>
                      <a:cubicBezTo>
                        <a:pt x="22" y="21"/>
                        <a:pt x="22" y="21"/>
                        <a:pt x="22" y="21"/>
                      </a:cubicBezTo>
                      <a:cubicBezTo>
                        <a:pt x="299" y="21"/>
                        <a:pt x="299" y="21"/>
                        <a:pt x="299" y="21"/>
                      </a:cubicBezTo>
                      <a:lnTo>
                        <a:pt x="299" y="342"/>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83" name="Freeform 36">
                  <a:extLst>
                    <a:ext uri="{FF2B5EF4-FFF2-40B4-BE49-F238E27FC236}">
                      <a16:creationId xmlns:a16="http://schemas.microsoft.com/office/drawing/2014/main" id="{17C446F9-15B6-DD28-2E8C-3F9BC699948F}"/>
                    </a:ext>
                  </a:extLst>
                </p:cNvPr>
                <p:cNvSpPr>
                  <a:spLocks/>
                </p:cNvSpPr>
                <p:nvPr/>
              </p:nvSpPr>
              <p:spPr bwMode="auto">
                <a:xfrm>
                  <a:off x="1891972" y="7638910"/>
                  <a:ext cx="397070" cy="49303"/>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84" name="Freeform 37">
                  <a:extLst>
                    <a:ext uri="{FF2B5EF4-FFF2-40B4-BE49-F238E27FC236}">
                      <a16:creationId xmlns:a16="http://schemas.microsoft.com/office/drawing/2014/main" id="{DF76C058-5F6E-2514-5FA1-D28C522322C9}"/>
                    </a:ext>
                  </a:extLst>
                </p:cNvPr>
                <p:cNvSpPr>
                  <a:spLocks/>
                </p:cNvSpPr>
                <p:nvPr/>
              </p:nvSpPr>
              <p:spPr bwMode="auto">
                <a:xfrm>
                  <a:off x="1891972" y="7731029"/>
                  <a:ext cx="397070" cy="49303"/>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85" name="Freeform 38">
                  <a:extLst>
                    <a:ext uri="{FF2B5EF4-FFF2-40B4-BE49-F238E27FC236}">
                      <a16:creationId xmlns:a16="http://schemas.microsoft.com/office/drawing/2014/main" id="{70B0DD3C-4710-4C26-550B-99239BE7B178}"/>
                    </a:ext>
                  </a:extLst>
                </p:cNvPr>
                <p:cNvSpPr>
                  <a:spLocks/>
                </p:cNvSpPr>
                <p:nvPr/>
              </p:nvSpPr>
              <p:spPr bwMode="auto">
                <a:xfrm>
                  <a:off x="1891972" y="7821850"/>
                  <a:ext cx="171237" cy="49303"/>
                </a:xfrm>
                <a:custGeom>
                  <a:avLst/>
                  <a:gdLst>
                    <a:gd name="T0" fmla="*/ 0 w 138"/>
                    <a:gd name="T1" fmla="*/ 0 h 38"/>
                    <a:gd name="T2" fmla="*/ 138 w 138"/>
                    <a:gd name="T3" fmla="*/ 0 h 38"/>
                    <a:gd name="T4" fmla="*/ 138 w 138"/>
                    <a:gd name="T5" fmla="*/ 38 h 38"/>
                    <a:gd name="T6" fmla="*/ 0 w 138"/>
                    <a:gd name="T7" fmla="*/ 38 h 38"/>
                    <a:gd name="T8" fmla="*/ 0 w 138"/>
                    <a:gd name="T9" fmla="*/ 0 h 38"/>
                    <a:gd name="T10" fmla="*/ 0 w 138"/>
                    <a:gd name="T11" fmla="*/ 0 h 38"/>
                  </a:gdLst>
                  <a:ahLst/>
                  <a:cxnLst>
                    <a:cxn ang="0">
                      <a:pos x="T0" y="T1"/>
                    </a:cxn>
                    <a:cxn ang="0">
                      <a:pos x="T2" y="T3"/>
                    </a:cxn>
                    <a:cxn ang="0">
                      <a:pos x="T4" y="T5"/>
                    </a:cxn>
                    <a:cxn ang="0">
                      <a:pos x="T6" y="T7"/>
                    </a:cxn>
                    <a:cxn ang="0">
                      <a:pos x="T8" y="T9"/>
                    </a:cxn>
                    <a:cxn ang="0">
                      <a:pos x="T10" y="T11"/>
                    </a:cxn>
                  </a:cxnLst>
                  <a:rect l="0" t="0" r="r" b="b"/>
                  <a:pathLst>
                    <a:path w="138" h="38">
                      <a:moveTo>
                        <a:pt x="0" y="0"/>
                      </a:moveTo>
                      <a:lnTo>
                        <a:pt x="138" y="0"/>
                      </a:lnTo>
                      <a:lnTo>
                        <a:pt x="138" y="38"/>
                      </a:lnTo>
                      <a:lnTo>
                        <a:pt x="0" y="38"/>
                      </a:lnTo>
                      <a:lnTo>
                        <a:pt x="0" y="0"/>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grpSp>
        <p:sp>
          <p:nvSpPr>
            <p:cNvPr id="60" name="TextBox 59">
              <a:extLst>
                <a:ext uri="{FF2B5EF4-FFF2-40B4-BE49-F238E27FC236}">
                  <a16:creationId xmlns:a16="http://schemas.microsoft.com/office/drawing/2014/main" id="{80066DB3-A536-5929-780D-BAF254B08EFA}"/>
                </a:ext>
              </a:extLst>
            </p:cNvPr>
            <p:cNvSpPr txBox="1"/>
            <p:nvPr/>
          </p:nvSpPr>
          <p:spPr>
            <a:xfrm>
              <a:off x="1553348" y="7254879"/>
              <a:ext cx="5546276" cy="820707"/>
            </a:xfrm>
            <a:prstGeom prst="rect">
              <a:avLst/>
            </a:prstGeom>
            <a:noFill/>
          </p:spPr>
          <p:txBody>
            <a:bodyPr wrap="square" rtlCol="0">
              <a:spAutoFit/>
            </a:bodyPr>
            <a:lstStyle/>
            <a:p>
              <a:pPr marL="64135" marR="5080" lvl="0" indent="0" algn="l" defTabSz="914400" rtl="0" eaLnBrk="1" fontAlgn="auto" latinLnBrk="0" hangingPunct="1">
                <a:lnSpc>
                  <a:spcPct val="100000"/>
                </a:lnSpc>
                <a:spcBef>
                  <a:spcPts val="710"/>
                </a:spcBef>
                <a:spcAft>
                  <a:spcPts val="0"/>
                </a:spcAft>
                <a:buClrTx/>
                <a:buSzTx/>
                <a:buFontTx/>
                <a:buNone/>
                <a:tabLst/>
                <a:defRPr/>
              </a:pP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MFA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is</a:t>
              </a:r>
              <a:r>
                <a:rPr kumimoji="0" lang="en-US" sz="1400" b="0" i="1" u="none" strike="noStrike" kern="1200" cap="none" spc="-8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a</a:t>
              </a:r>
              <a:r>
                <a:rPr kumimoji="0" lang="en-US" sz="1400" b="0" i="1" u="none" strike="noStrike" kern="1200" cap="none" spc="-12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second</a:t>
              </a:r>
              <a:r>
                <a:rPr kumimoji="0" lang="en-US" sz="1400" b="1" i="1" u="none" strike="noStrike" kern="1200" cap="none" spc="-8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form</a:t>
              </a:r>
              <a:r>
                <a:rPr kumimoji="0" lang="en-US" sz="1400" b="1" i="1" u="none" strike="noStrike" kern="1200" cap="none" spc="-9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25" normalizeH="0" baseline="0" noProof="0" dirty="0">
                  <a:ln>
                    <a:noFill/>
                  </a:ln>
                  <a:solidFill>
                    <a:srgbClr val="2A2F36"/>
                  </a:solidFill>
                  <a:effectLst/>
                  <a:uLnTx/>
                  <a:uFillTx/>
                  <a:latin typeface="Segoe UI" panose="020B0502040204020203" pitchFamily="34" charset="0"/>
                  <a:cs typeface="Segoe UI" panose="020B0502040204020203" pitchFamily="34" charset="0"/>
                </a:rPr>
                <a:t>of </a:t>
              </a:r>
              <a:r>
                <a:rPr kumimoji="0" lang="en-US" sz="1400" b="1"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verification</a:t>
              </a:r>
              <a:r>
                <a:rPr kumimoji="0" lang="en-US" sz="1400" b="0" i="1" u="none" strike="noStrike" kern="1200" cap="none" spc="-6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that</a:t>
              </a:r>
              <a:r>
                <a:rPr kumimoji="0" lang="en-US" sz="1400" b="0" i="1" u="none" strike="noStrike" kern="1200" cap="none" spc="-11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confirms the</a:t>
              </a:r>
              <a:r>
                <a:rPr kumimoji="0" lang="en-US" sz="1400" b="0" i="1" u="none" strike="noStrike" kern="1200" cap="none" spc="-114"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user</a:t>
              </a:r>
              <a:r>
                <a:rPr kumimoji="0" lang="en-US" sz="1400" b="0" i="1" u="none" strike="noStrike" kern="1200" cap="none" spc="-10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logging</a:t>
              </a:r>
              <a:r>
                <a:rPr kumimoji="0" lang="en-US" sz="1400" b="0" i="1" u="none" strike="noStrike" kern="1200" cap="none" spc="-8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in</a:t>
              </a:r>
              <a:r>
                <a:rPr kumimoji="0" lang="en-US" sz="1400" b="0" i="1" u="none" strike="noStrike" kern="1200" cap="none" spc="-10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is</a:t>
              </a:r>
              <a:r>
                <a:rPr kumimoji="0" lang="en-US" sz="1400" b="0" i="1" u="none" strike="noStrike" kern="1200" cap="none" spc="-8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who</a:t>
              </a:r>
              <a:r>
                <a:rPr kumimoji="0" lang="en-US" sz="1400" b="0" i="1" u="none" strike="noStrike" kern="1200" cap="none" spc="-12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they</a:t>
              </a:r>
              <a:r>
                <a:rPr kumimoji="0" lang="en-US" sz="1400" b="0" i="1" u="none" strike="noStrike" kern="1200" cap="none" spc="-10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claim</a:t>
              </a:r>
              <a:r>
                <a:rPr kumimoji="0" lang="en-US" sz="1400" b="0" i="1" u="none" strike="noStrike" kern="1200" cap="none" spc="-9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20" normalizeH="0" baseline="0" noProof="0" dirty="0">
                  <a:ln>
                    <a:noFill/>
                  </a:ln>
                  <a:solidFill>
                    <a:srgbClr val="2A2F36"/>
                  </a:solidFill>
                  <a:effectLst/>
                  <a:uLnTx/>
                  <a:uFillTx/>
                  <a:latin typeface="Segoe UI" panose="020B0502040204020203" pitchFamily="34" charset="0"/>
                  <a:cs typeface="Segoe UI" panose="020B0502040204020203" pitchFamily="34" charset="0"/>
                </a:rPr>
                <a:t>to be.</a:t>
              </a:r>
              <a:r>
                <a:rPr kumimoji="0" lang="en-US" sz="1400" b="0" i="1" u="none" strike="noStrike" kern="1200" cap="none" spc="-15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5" normalizeH="0" baseline="0" noProof="0" dirty="0">
                  <a:ln>
                    <a:noFill/>
                  </a:ln>
                  <a:solidFill>
                    <a:srgbClr val="2A2F36"/>
                  </a:solidFill>
                  <a:effectLst/>
                  <a:uLnTx/>
                  <a:uFillTx/>
                  <a:latin typeface="Segoe UI" panose="020B0502040204020203" pitchFamily="34" charset="0"/>
                  <a:cs typeface="Segoe UI" panose="020B0502040204020203" pitchFamily="34" charset="0"/>
                </a:rPr>
                <a:t>There</a:t>
              </a:r>
              <a:r>
                <a:rPr kumimoji="0" lang="en-US" sz="1400" b="0" i="1" u="none" strike="noStrike" kern="1200" cap="none" spc="-12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will</a:t>
              </a:r>
              <a:r>
                <a:rPr kumimoji="0" lang="en-US" sz="1400" b="0" i="1" u="none" strike="noStrike" kern="1200" cap="none" spc="-12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be</a:t>
              </a:r>
              <a:r>
                <a:rPr kumimoji="0" lang="en-US" sz="1400" b="0" i="1" u="none" strike="noStrike" kern="1200" cap="none" spc="-12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multiple</a:t>
              </a:r>
              <a:r>
                <a:rPr kumimoji="0" lang="en-US" sz="1400" b="1" i="1" u="none" strike="noStrike" kern="1200" cap="none" spc="-7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options</a:t>
              </a:r>
              <a:r>
                <a:rPr kumimoji="0" lang="en-US" sz="1400" b="1" i="1" u="none" strike="noStrike" kern="1200" cap="none" spc="-8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30" normalizeH="0" baseline="0" noProof="0" dirty="0">
                  <a:ln>
                    <a:noFill/>
                  </a:ln>
                  <a:solidFill>
                    <a:srgbClr val="2A2F36"/>
                  </a:solidFill>
                  <a:effectLst/>
                  <a:uLnTx/>
                  <a:uFillTx/>
                  <a:latin typeface="Segoe UI" panose="020B0502040204020203" pitchFamily="34" charset="0"/>
                  <a:cs typeface="Segoe UI" panose="020B0502040204020203" pitchFamily="34" charset="0"/>
                </a:rPr>
                <a:t>available,</a:t>
              </a:r>
              <a:r>
                <a:rPr kumimoji="0" lang="en-US" sz="1400" b="0" i="1" u="none" strike="noStrike" kern="1200" cap="none" spc="-7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including</a:t>
              </a:r>
              <a:r>
                <a:rPr kumimoji="0" lang="en-US" sz="1400" b="0" i="1" u="none" strike="noStrike" kern="1200" cap="none" spc="-6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25" normalizeH="0" baseline="0" noProof="0" dirty="0">
                  <a:ln>
                    <a:noFill/>
                  </a:ln>
                  <a:solidFill>
                    <a:srgbClr val="2A2F36"/>
                  </a:solidFill>
                  <a:effectLst/>
                  <a:uLnTx/>
                  <a:uFillTx/>
                  <a:latin typeface="Segoe UI" panose="020B0502040204020203" pitchFamily="34" charset="0"/>
                  <a:cs typeface="Segoe UI" panose="020B0502040204020203" pitchFamily="34" charset="0"/>
                </a:rPr>
                <a:t>SMS </a:t>
              </a:r>
              <a:r>
                <a:rPr kumimoji="0" lang="en-US" sz="1400" b="0" i="1" u="none" strike="noStrike" kern="1200" cap="none" spc="-20" normalizeH="0" baseline="0" noProof="0" dirty="0">
                  <a:ln>
                    <a:noFill/>
                  </a:ln>
                  <a:solidFill>
                    <a:srgbClr val="2A2F36"/>
                  </a:solidFill>
                  <a:effectLst/>
                  <a:uLnTx/>
                  <a:uFillTx/>
                  <a:latin typeface="Segoe UI" panose="020B0502040204020203" pitchFamily="34" charset="0"/>
                  <a:cs typeface="Segoe UI" panose="020B0502040204020203" pitchFamily="34" charset="0"/>
                </a:rPr>
                <a:t>text message</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a:t>
              </a:r>
              <a:r>
                <a:rPr kumimoji="0" lang="en-US" sz="1400" b="0" i="1" u="none" strike="noStrike" kern="1200" cap="none" spc="-10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email,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phone</a:t>
              </a:r>
              <a:r>
                <a:rPr kumimoji="0" lang="en-US" sz="1400" b="0" i="1" u="none" strike="noStrike" kern="1200" cap="none" spc="-8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call,</a:t>
              </a:r>
              <a:r>
                <a:rPr kumimoji="0" lang="en-US" sz="1400" b="0" i="1" u="none" strike="noStrike" kern="1200" cap="none" spc="-10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lang="en-US" sz="1400" i="1" dirty="0">
                  <a:solidFill>
                    <a:srgbClr val="2A2F36"/>
                  </a:solidFill>
                  <a:latin typeface="Segoe UI" panose="020B0502040204020203" pitchFamily="34" charset="0"/>
                  <a:cs typeface="Segoe UI" panose="020B0502040204020203" pitchFamily="34" charset="0"/>
                </a:rPr>
                <a:t>Fido authentication, IBM Verify App, and Authenticator Apps.</a:t>
              </a:r>
            </a:p>
          </p:txBody>
        </p:sp>
        <p:grpSp>
          <p:nvGrpSpPr>
            <p:cNvPr id="61" name="Group 60">
              <a:extLst>
                <a:ext uri="{FF2B5EF4-FFF2-40B4-BE49-F238E27FC236}">
                  <a16:creationId xmlns:a16="http://schemas.microsoft.com/office/drawing/2014/main" id="{2FE39E69-3360-41D9-1E74-A24A0E7DDEE2}"/>
                </a:ext>
              </a:extLst>
            </p:cNvPr>
            <p:cNvGrpSpPr/>
            <p:nvPr/>
          </p:nvGrpSpPr>
          <p:grpSpPr>
            <a:xfrm>
              <a:off x="548396" y="7382758"/>
              <a:ext cx="589879" cy="483032"/>
              <a:chOff x="2178050" y="681038"/>
              <a:chExt cx="1227138" cy="855662"/>
            </a:xfrm>
            <a:solidFill>
              <a:srgbClr val="002060"/>
            </a:solidFill>
          </p:grpSpPr>
          <p:sp>
            <p:nvSpPr>
              <p:cNvPr id="62" name="Freeform 16">
                <a:extLst>
                  <a:ext uri="{FF2B5EF4-FFF2-40B4-BE49-F238E27FC236}">
                    <a16:creationId xmlns:a16="http://schemas.microsoft.com/office/drawing/2014/main" id="{5507BDAF-098A-8CA5-F823-722B4AD4B53B}"/>
                  </a:ext>
                </a:extLst>
              </p:cNvPr>
              <p:cNvSpPr>
                <a:spLocks/>
              </p:cNvSpPr>
              <p:nvPr/>
            </p:nvSpPr>
            <p:spPr bwMode="auto">
              <a:xfrm>
                <a:off x="2586038" y="681038"/>
                <a:ext cx="819150" cy="695325"/>
              </a:xfrm>
              <a:custGeom>
                <a:avLst/>
                <a:gdLst>
                  <a:gd name="T0" fmla="*/ 279 w 310"/>
                  <a:gd name="T1" fmla="*/ 0 h 263"/>
                  <a:gd name="T2" fmla="*/ 3 w 310"/>
                  <a:gd name="T3" fmla="*/ 0 h 263"/>
                  <a:gd name="T4" fmla="*/ 0 w 310"/>
                  <a:gd name="T5" fmla="*/ 0 h 263"/>
                  <a:gd name="T6" fmla="*/ 32 w 310"/>
                  <a:gd name="T7" fmla="*/ 26 h 263"/>
                  <a:gd name="T8" fmla="*/ 279 w 310"/>
                  <a:gd name="T9" fmla="*/ 26 h 263"/>
                  <a:gd name="T10" fmla="*/ 284 w 310"/>
                  <a:gd name="T11" fmla="*/ 31 h 263"/>
                  <a:gd name="T12" fmla="*/ 284 w 310"/>
                  <a:gd name="T13" fmla="*/ 232 h 263"/>
                  <a:gd name="T14" fmla="*/ 279 w 310"/>
                  <a:gd name="T15" fmla="*/ 238 h 263"/>
                  <a:gd name="T16" fmla="*/ 92 w 310"/>
                  <a:gd name="T17" fmla="*/ 238 h 263"/>
                  <a:gd name="T18" fmla="*/ 92 w 310"/>
                  <a:gd name="T19" fmla="*/ 263 h 263"/>
                  <a:gd name="T20" fmla="*/ 279 w 310"/>
                  <a:gd name="T21" fmla="*/ 263 h 263"/>
                  <a:gd name="T22" fmla="*/ 310 w 310"/>
                  <a:gd name="T23" fmla="*/ 232 h 263"/>
                  <a:gd name="T24" fmla="*/ 310 w 310"/>
                  <a:gd name="T25" fmla="*/ 31 h 263"/>
                  <a:gd name="T26" fmla="*/ 279 w 310"/>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0" h="263">
                    <a:moveTo>
                      <a:pt x="279" y="0"/>
                    </a:moveTo>
                    <a:cubicBezTo>
                      <a:pt x="3" y="0"/>
                      <a:pt x="3" y="0"/>
                      <a:pt x="3" y="0"/>
                    </a:cubicBezTo>
                    <a:cubicBezTo>
                      <a:pt x="2" y="0"/>
                      <a:pt x="1" y="0"/>
                      <a:pt x="0" y="0"/>
                    </a:cubicBezTo>
                    <a:cubicBezTo>
                      <a:pt x="13" y="7"/>
                      <a:pt x="23" y="15"/>
                      <a:pt x="32" y="26"/>
                    </a:cubicBezTo>
                    <a:cubicBezTo>
                      <a:pt x="279" y="26"/>
                      <a:pt x="279" y="26"/>
                      <a:pt x="279" y="26"/>
                    </a:cubicBezTo>
                    <a:cubicBezTo>
                      <a:pt x="282" y="26"/>
                      <a:pt x="284" y="28"/>
                      <a:pt x="284" y="31"/>
                    </a:cubicBezTo>
                    <a:cubicBezTo>
                      <a:pt x="284" y="232"/>
                      <a:pt x="284" y="232"/>
                      <a:pt x="284" y="232"/>
                    </a:cubicBezTo>
                    <a:cubicBezTo>
                      <a:pt x="284" y="235"/>
                      <a:pt x="282" y="238"/>
                      <a:pt x="279" y="238"/>
                    </a:cubicBezTo>
                    <a:cubicBezTo>
                      <a:pt x="92" y="238"/>
                      <a:pt x="92" y="238"/>
                      <a:pt x="92" y="238"/>
                    </a:cubicBezTo>
                    <a:cubicBezTo>
                      <a:pt x="92" y="263"/>
                      <a:pt x="92" y="263"/>
                      <a:pt x="92" y="263"/>
                    </a:cubicBezTo>
                    <a:cubicBezTo>
                      <a:pt x="279" y="263"/>
                      <a:pt x="279" y="263"/>
                      <a:pt x="279" y="263"/>
                    </a:cubicBezTo>
                    <a:cubicBezTo>
                      <a:pt x="296" y="263"/>
                      <a:pt x="310" y="250"/>
                      <a:pt x="310" y="232"/>
                    </a:cubicBezTo>
                    <a:cubicBezTo>
                      <a:pt x="310" y="31"/>
                      <a:pt x="310" y="31"/>
                      <a:pt x="310" y="31"/>
                    </a:cubicBezTo>
                    <a:cubicBezTo>
                      <a:pt x="310" y="14"/>
                      <a:pt x="296" y="0"/>
                      <a:pt x="2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63" name="Freeform 17">
                <a:extLst>
                  <a:ext uri="{FF2B5EF4-FFF2-40B4-BE49-F238E27FC236}">
                    <a16:creationId xmlns:a16="http://schemas.microsoft.com/office/drawing/2014/main" id="{60B0F77D-E004-EF04-07F3-BA44FAFB7A4C}"/>
                  </a:ext>
                </a:extLst>
              </p:cNvPr>
              <p:cNvSpPr>
                <a:spLocks/>
              </p:cNvSpPr>
              <p:nvPr/>
            </p:nvSpPr>
            <p:spPr bwMode="auto">
              <a:xfrm>
                <a:off x="2820988" y="1431925"/>
                <a:ext cx="401638" cy="104775"/>
              </a:xfrm>
              <a:custGeom>
                <a:avLst/>
                <a:gdLst>
                  <a:gd name="T0" fmla="*/ 136 w 152"/>
                  <a:gd name="T1" fmla="*/ 19 h 40"/>
                  <a:gd name="T2" fmla="*/ 91 w 152"/>
                  <a:gd name="T3" fmla="*/ 19 h 40"/>
                  <a:gd name="T4" fmla="*/ 91 w 152"/>
                  <a:gd name="T5" fmla="*/ 0 h 40"/>
                  <a:gd name="T6" fmla="*/ 13 w 152"/>
                  <a:gd name="T7" fmla="*/ 0 h 40"/>
                  <a:gd name="T8" fmla="*/ 13 w 152"/>
                  <a:gd name="T9" fmla="*/ 19 h 40"/>
                  <a:gd name="T10" fmla="*/ 3 w 152"/>
                  <a:gd name="T11" fmla="*/ 19 h 40"/>
                  <a:gd name="T12" fmla="*/ 3 w 152"/>
                  <a:gd name="T13" fmla="*/ 23 h 40"/>
                  <a:gd name="T14" fmla="*/ 0 w 152"/>
                  <a:gd name="T15" fmla="*/ 40 h 40"/>
                  <a:gd name="T16" fmla="*/ 152 w 152"/>
                  <a:gd name="T17" fmla="*/ 40 h 40"/>
                  <a:gd name="T18" fmla="*/ 152 w 152"/>
                  <a:gd name="T19" fmla="*/ 35 h 40"/>
                  <a:gd name="T20" fmla="*/ 136 w 152"/>
                  <a:gd name="T21"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0">
                    <a:moveTo>
                      <a:pt x="136" y="19"/>
                    </a:moveTo>
                    <a:cubicBezTo>
                      <a:pt x="91" y="19"/>
                      <a:pt x="91" y="19"/>
                      <a:pt x="91" y="19"/>
                    </a:cubicBezTo>
                    <a:cubicBezTo>
                      <a:pt x="91" y="0"/>
                      <a:pt x="91" y="0"/>
                      <a:pt x="91" y="0"/>
                    </a:cubicBezTo>
                    <a:cubicBezTo>
                      <a:pt x="13" y="0"/>
                      <a:pt x="13" y="0"/>
                      <a:pt x="13" y="0"/>
                    </a:cubicBezTo>
                    <a:cubicBezTo>
                      <a:pt x="13" y="19"/>
                      <a:pt x="13" y="19"/>
                      <a:pt x="13" y="19"/>
                    </a:cubicBezTo>
                    <a:cubicBezTo>
                      <a:pt x="3" y="19"/>
                      <a:pt x="3" y="19"/>
                      <a:pt x="3" y="19"/>
                    </a:cubicBezTo>
                    <a:cubicBezTo>
                      <a:pt x="3" y="23"/>
                      <a:pt x="3" y="23"/>
                      <a:pt x="3" y="23"/>
                    </a:cubicBezTo>
                    <a:cubicBezTo>
                      <a:pt x="3" y="29"/>
                      <a:pt x="2" y="35"/>
                      <a:pt x="0" y="40"/>
                    </a:cubicBezTo>
                    <a:cubicBezTo>
                      <a:pt x="152" y="40"/>
                      <a:pt x="152" y="40"/>
                      <a:pt x="152" y="40"/>
                    </a:cubicBezTo>
                    <a:cubicBezTo>
                      <a:pt x="152" y="35"/>
                      <a:pt x="152" y="35"/>
                      <a:pt x="152" y="35"/>
                    </a:cubicBezTo>
                    <a:cubicBezTo>
                      <a:pt x="152" y="26"/>
                      <a:pt x="145" y="19"/>
                      <a:pt x="13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64" name="Freeform 18">
                <a:extLst>
                  <a:ext uri="{FF2B5EF4-FFF2-40B4-BE49-F238E27FC236}">
                    <a16:creationId xmlns:a16="http://schemas.microsoft.com/office/drawing/2014/main" id="{FC62BDCC-8AF6-6D9E-B944-E33D733DB21A}"/>
                  </a:ext>
                </a:extLst>
              </p:cNvPr>
              <p:cNvSpPr>
                <a:spLocks/>
              </p:cNvSpPr>
              <p:nvPr/>
            </p:nvSpPr>
            <p:spPr bwMode="auto">
              <a:xfrm>
                <a:off x="3019425" y="890588"/>
                <a:ext cx="163513" cy="163512"/>
              </a:xfrm>
              <a:custGeom>
                <a:avLst/>
                <a:gdLst>
                  <a:gd name="T0" fmla="*/ 48 w 62"/>
                  <a:gd name="T1" fmla="*/ 53 h 62"/>
                  <a:gd name="T2" fmla="*/ 61 w 62"/>
                  <a:gd name="T3" fmla="*/ 3 h 62"/>
                  <a:gd name="T4" fmla="*/ 59 w 62"/>
                  <a:gd name="T5" fmla="*/ 1 h 62"/>
                  <a:gd name="T6" fmla="*/ 10 w 62"/>
                  <a:gd name="T7" fmla="*/ 14 h 62"/>
                  <a:gd name="T8" fmla="*/ 9 w 62"/>
                  <a:gd name="T9" fmla="*/ 16 h 62"/>
                  <a:gd name="T10" fmla="*/ 24 w 62"/>
                  <a:gd name="T11" fmla="*/ 24 h 62"/>
                  <a:gd name="T12" fmla="*/ 1 w 62"/>
                  <a:gd name="T13" fmla="*/ 48 h 62"/>
                  <a:gd name="T14" fmla="*/ 1 w 62"/>
                  <a:gd name="T15" fmla="*/ 51 h 62"/>
                  <a:gd name="T16" fmla="*/ 11 w 62"/>
                  <a:gd name="T17" fmla="*/ 61 h 62"/>
                  <a:gd name="T18" fmla="*/ 14 w 62"/>
                  <a:gd name="T19" fmla="*/ 61 h 62"/>
                  <a:gd name="T20" fmla="*/ 38 w 62"/>
                  <a:gd name="T21" fmla="*/ 38 h 62"/>
                  <a:gd name="T22" fmla="*/ 46 w 62"/>
                  <a:gd name="T23" fmla="*/ 53 h 62"/>
                  <a:gd name="T24" fmla="*/ 48 w 62"/>
                  <a:gd name="T25"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48" y="53"/>
                    </a:moveTo>
                    <a:cubicBezTo>
                      <a:pt x="61" y="3"/>
                      <a:pt x="61" y="3"/>
                      <a:pt x="61" y="3"/>
                    </a:cubicBezTo>
                    <a:cubicBezTo>
                      <a:pt x="62" y="1"/>
                      <a:pt x="61" y="0"/>
                      <a:pt x="59" y="1"/>
                    </a:cubicBezTo>
                    <a:cubicBezTo>
                      <a:pt x="10" y="14"/>
                      <a:pt x="10" y="14"/>
                      <a:pt x="10" y="14"/>
                    </a:cubicBezTo>
                    <a:cubicBezTo>
                      <a:pt x="8" y="14"/>
                      <a:pt x="8" y="15"/>
                      <a:pt x="9" y="16"/>
                    </a:cubicBezTo>
                    <a:cubicBezTo>
                      <a:pt x="24" y="24"/>
                      <a:pt x="24" y="24"/>
                      <a:pt x="24" y="24"/>
                    </a:cubicBezTo>
                    <a:cubicBezTo>
                      <a:pt x="1" y="48"/>
                      <a:pt x="1" y="48"/>
                      <a:pt x="1" y="48"/>
                    </a:cubicBezTo>
                    <a:cubicBezTo>
                      <a:pt x="0" y="49"/>
                      <a:pt x="0" y="50"/>
                      <a:pt x="1" y="51"/>
                    </a:cubicBezTo>
                    <a:cubicBezTo>
                      <a:pt x="11" y="61"/>
                      <a:pt x="11" y="61"/>
                      <a:pt x="11" y="61"/>
                    </a:cubicBezTo>
                    <a:cubicBezTo>
                      <a:pt x="12" y="62"/>
                      <a:pt x="13" y="62"/>
                      <a:pt x="14" y="61"/>
                    </a:cubicBezTo>
                    <a:cubicBezTo>
                      <a:pt x="38" y="38"/>
                      <a:pt x="38" y="38"/>
                      <a:pt x="38" y="38"/>
                    </a:cubicBezTo>
                    <a:cubicBezTo>
                      <a:pt x="46" y="53"/>
                      <a:pt x="46" y="53"/>
                      <a:pt x="46" y="53"/>
                    </a:cubicBezTo>
                    <a:cubicBezTo>
                      <a:pt x="47" y="55"/>
                      <a:pt x="48" y="54"/>
                      <a:pt x="4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65" name="Freeform 19">
                <a:extLst>
                  <a:ext uri="{FF2B5EF4-FFF2-40B4-BE49-F238E27FC236}">
                    <a16:creationId xmlns:a16="http://schemas.microsoft.com/office/drawing/2014/main" id="{59341CFF-95B4-2B1A-B0E1-9114D365A971}"/>
                  </a:ext>
                </a:extLst>
              </p:cNvPr>
              <p:cNvSpPr>
                <a:spLocks/>
              </p:cNvSpPr>
              <p:nvPr/>
            </p:nvSpPr>
            <p:spPr bwMode="auto">
              <a:xfrm>
                <a:off x="2178050" y="1114425"/>
                <a:ext cx="579438" cy="422275"/>
              </a:xfrm>
              <a:custGeom>
                <a:avLst/>
                <a:gdLst>
                  <a:gd name="T0" fmla="*/ 202 w 219"/>
                  <a:gd name="T1" fmla="*/ 0 h 160"/>
                  <a:gd name="T2" fmla="*/ 18 w 219"/>
                  <a:gd name="T3" fmla="*/ 0 h 160"/>
                  <a:gd name="T4" fmla="*/ 0 w 219"/>
                  <a:gd name="T5" fmla="*/ 17 h 160"/>
                  <a:gd name="T6" fmla="*/ 0 w 219"/>
                  <a:gd name="T7" fmla="*/ 35 h 160"/>
                  <a:gd name="T8" fmla="*/ 22 w 219"/>
                  <a:gd name="T9" fmla="*/ 35 h 160"/>
                  <a:gd name="T10" fmla="*/ 34 w 219"/>
                  <a:gd name="T11" fmla="*/ 47 h 160"/>
                  <a:gd name="T12" fmla="*/ 22 w 219"/>
                  <a:gd name="T13" fmla="*/ 59 h 160"/>
                  <a:gd name="T14" fmla="*/ 0 w 219"/>
                  <a:gd name="T15" fmla="*/ 59 h 160"/>
                  <a:gd name="T16" fmla="*/ 0 w 219"/>
                  <a:gd name="T17" fmla="*/ 72 h 160"/>
                  <a:gd name="T18" fmla="*/ 22 w 219"/>
                  <a:gd name="T19" fmla="*/ 72 h 160"/>
                  <a:gd name="T20" fmla="*/ 34 w 219"/>
                  <a:gd name="T21" fmla="*/ 84 h 160"/>
                  <a:gd name="T22" fmla="*/ 22 w 219"/>
                  <a:gd name="T23" fmla="*/ 96 h 160"/>
                  <a:gd name="T24" fmla="*/ 0 w 219"/>
                  <a:gd name="T25" fmla="*/ 96 h 160"/>
                  <a:gd name="T26" fmla="*/ 0 w 219"/>
                  <a:gd name="T27" fmla="*/ 109 h 160"/>
                  <a:gd name="T28" fmla="*/ 22 w 219"/>
                  <a:gd name="T29" fmla="*/ 109 h 160"/>
                  <a:gd name="T30" fmla="*/ 34 w 219"/>
                  <a:gd name="T31" fmla="*/ 121 h 160"/>
                  <a:gd name="T32" fmla="*/ 22 w 219"/>
                  <a:gd name="T33" fmla="*/ 133 h 160"/>
                  <a:gd name="T34" fmla="*/ 0 w 219"/>
                  <a:gd name="T35" fmla="*/ 133 h 160"/>
                  <a:gd name="T36" fmla="*/ 0 w 219"/>
                  <a:gd name="T37" fmla="*/ 143 h 160"/>
                  <a:gd name="T38" fmla="*/ 18 w 219"/>
                  <a:gd name="T39" fmla="*/ 160 h 160"/>
                  <a:gd name="T40" fmla="*/ 202 w 219"/>
                  <a:gd name="T41" fmla="*/ 160 h 160"/>
                  <a:gd name="T42" fmla="*/ 219 w 219"/>
                  <a:gd name="T43" fmla="*/ 143 h 160"/>
                  <a:gd name="T44" fmla="*/ 219 w 219"/>
                  <a:gd name="T45" fmla="*/ 17 h 160"/>
                  <a:gd name="T46" fmla="*/ 202 w 219"/>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60">
                    <a:moveTo>
                      <a:pt x="202" y="0"/>
                    </a:moveTo>
                    <a:cubicBezTo>
                      <a:pt x="18" y="0"/>
                      <a:pt x="18" y="0"/>
                      <a:pt x="18" y="0"/>
                    </a:cubicBezTo>
                    <a:cubicBezTo>
                      <a:pt x="8" y="0"/>
                      <a:pt x="0" y="8"/>
                      <a:pt x="0" y="17"/>
                    </a:cubicBezTo>
                    <a:cubicBezTo>
                      <a:pt x="0" y="35"/>
                      <a:pt x="0" y="35"/>
                      <a:pt x="0" y="35"/>
                    </a:cubicBezTo>
                    <a:cubicBezTo>
                      <a:pt x="22" y="35"/>
                      <a:pt x="22" y="35"/>
                      <a:pt x="22" y="35"/>
                    </a:cubicBezTo>
                    <a:cubicBezTo>
                      <a:pt x="29" y="35"/>
                      <a:pt x="34" y="41"/>
                      <a:pt x="34" y="47"/>
                    </a:cubicBezTo>
                    <a:cubicBezTo>
                      <a:pt x="34" y="54"/>
                      <a:pt x="29" y="59"/>
                      <a:pt x="22" y="59"/>
                    </a:cubicBezTo>
                    <a:cubicBezTo>
                      <a:pt x="0" y="59"/>
                      <a:pt x="0" y="59"/>
                      <a:pt x="0" y="59"/>
                    </a:cubicBezTo>
                    <a:cubicBezTo>
                      <a:pt x="0" y="72"/>
                      <a:pt x="0" y="72"/>
                      <a:pt x="0" y="72"/>
                    </a:cubicBezTo>
                    <a:cubicBezTo>
                      <a:pt x="22" y="72"/>
                      <a:pt x="22" y="72"/>
                      <a:pt x="22" y="72"/>
                    </a:cubicBezTo>
                    <a:cubicBezTo>
                      <a:pt x="29" y="72"/>
                      <a:pt x="34" y="78"/>
                      <a:pt x="34" y="84"/>
                    </a:cubicBezTo>
                    <a:cubicBezTo>
                      <a:pt x="34" y="91"/>
                      <a:pt x="29" y="96"/>
                      <a:pt x="22" y="96"/>
                    </a:cubicBezTo>
                    <a:cubicBezTo>
                      <a:pt x="0" y="96"/>
                      <a:pt x="0" y="96"/>
                      <a:pt x="0" y="96"/>
                    </a:cubicBezTo>
                    <a:cubicBezTo>
                      <a:pt x="0" y="109"/>
                      <a:pt x="0" y="109"/>
                      <a:pt x="0" y="109"/>
                    </a:cubicBezTo>
                    <a:cubicBezTo>
                      <a:pt x="22" y="109"/>
                      <a:pt x="22" y="109"/>
                      <a:pt x="22" y="109"/>
                    </a:cubicBezTo>
                    <a:cubicBezTo>
                      <a:pt x="29" y="109"/>
                      <a:pt x="34" y="115"/>
                      <a:pt x="34" y="121"/>
                    </a:cubicBezTo>
                    <a:cubicBezTo>
                      <a:pt x="34" y="128"/>
                      <a:pt x="29" y="133"/>
                      <a:pt x="22" y="133"/>
                    </a:cubicBezTo>
                    <a:cubicBezTo>
                      <a:pt x="0" y="133"/>
                      <a:pt x="0" y="133"/>
                      <a:pt x="0" y="133"/>
                    </a:cubicBezTo>
                    <a:cubicBezTo>
                      <a:pt x="0" y="143"/>
                      <a:pt x="0" y="143"/>
                      <a:pt x="0" y="143"/>
                    </a:cubicBezTo>
                    <a:cubicBezTo>
                      <a:pt x="0" y="152"/>
                      <a:pt x="8" y="160"/>
                      <a:pt x="18" y="160"/>
                    </a:cubicBezTo>
                    <a:cubicBezTo>
                      <a:pt x="202" y="160"/>
                      <a:pt x="202" y="160"/>
                      <a:pt x="202" y="160"/>
                    </a:cubicBezTo>
                    <a:cubicBezTo>
                      <a:pt x="212" y="160"/>
                      <a:pt x="219" y="152"/>
                      <a:pt x="219" y="143"/>
                    </a:cubicBezTo>
                    <a:cubicBezTo>
                      <a:pt x="219" y="17"/>
                      <a:pt x="219" y="17"/>
                      <a:pt x="219" y="17"/>
                    </a:cubicBezTo>
                    <a:cubicBezTo>
                      <a:pt x="219" y="8"/>
                      <a:pt x="212" y="0"/>
                      <a:pt x="2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66" name="Freeform 20">
                <a:extLst>
                  <a:ext uri="{FF2B5EF4-FFF2-40B4-BE49-F238E27FC236}">
                    <a16:creationId xmlns:a16="http://schemas.microsoft.com/office/drawing/2014/main" id="{07B79622-08A5-FCB9-ED88-9D4A72564CFB}"/>
                  </a:ext>
                </a:extLst>
              </p:cNvPr>
              <p:cNvSpPr>
                <a:spLocks/>
              </p:cNvSpPr>
              <p:nvPr/>
            </p:nvSpPr>
            <p:spPr bwMode="auto">
              <a:xfrm>
                <a:off x="2279650" y="727075"/>
                <a:ext cx="379413" cy="339725"/>
              </a:xfrm>
              <a:custGeom>
                <a:avLst/>
                <a:gdLst>
                  <a:gd name="T0" fmla="*/ 24 w 144"/>
                  <a:gd name="T1" fmla="*/ 72 h 129"/>
                  <a:gd name="T2" fmla="*/ 72 w 144"/>
                  <a:gd name="T3" fmla="*/ 24 h 129"/>
                  <a:gd name="T4" fmla="*/ 119 w 144"/>
                  <a:gd name="T5" fmla="*/ 72 h 129"/>
                  <a:gd name="T6" fmla="*/ 119 w 144"/>
                  <a:gd name="T7" fmla="*/ 129 h 129"/>
                  <a:gd name="T8" fmla="*/ 144 w 144"/>
                  <a:gd name="T9" fmla="*/ 129 h 129"/>
                  <a:gd name="T10" fmla="*/ 144 w 144"/>
                  <a:gd name="T11" fmla="*/ 72 h 129"/>
                  <a:gd name="T12" fmla="*/ 72 w 144"/>
                  <a:gd name="T13" fmla="*/ 0 h 129"/>
                  <a:gd name="T14" fmla="*/ 0 w 144"/>
                  <a:gd name="T15" fmla="*/ 72 h 129"/>
                  <a:gd name="T16" fmla="*/ 0 w 144"/>
                  <a:gd name="T17" fmla="*/ 129 h 129"/>
                  <a:gd name="T18" fmla="*/ 24 w 144"/>
                  <a:gd name="T19" fmla="*/ 129 h 129"/>
                  <a:gd name="T20" fmla="*/ 24 w 144"/>
                  <a:gd name="T21" fmla="*/ 7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9">
                    <a:moveTo>
                      <a:pt x="24" y="72"/>
                    </a:moveTo>
                    <a:cubicBezTo>
                      <a:pt x="25" y="46"/>
                      <a:pt x="46" y="24"/>
                      <a:pt x="72" y="24"/>
                    </a:cubicBezTo>
                    <a:cubicBezTo>
                      <a:pt x="98" y="24"/>
                      <a:pt x="119" y="46"/>
                      <a:pt x="119" y="72"/>
                    </a:cubicBezTo>
                    <a:cubicBezTo>
                      <a:pt x="119" y="129"/>
                      <a:pt x="119" y="129"/>
                      <a:pt x="119" y="129"/>
                    </a:cubicBezTo>
                    <a:cubicBezTo>
                      <a:pt x="144" y="129"/>
                      <a:pt x="144" y="129"/>
                      <a:pt x="144" y="129"/>
                    </a:cubicBezTo>
                    <a:cubicBezTo>
                      <a:pt x="144" y="72"/>
                      <a:pt x="144" y="72"/>
                      <a:pt x="144" y="72"/>
                    </a:cubicBezTo>
                    <a:cubicBezTo>
                      <a:pt x="144" y="32"/>
                      <a:pt x="112" y="0"/>
                      <a:pt x="72" y="0"/>
                    </a:cubicBezTo>
                    <a:cubicBezTo>
                      <a:pt x="32" y="0"/>
                      <a:pt x="0" y="32"/>
                      <a:pt x="0" y="72"/>
                    </a:cubicBezTo>
                    <a:cubicBezTo>
                      <a:pt x="0" y="129"/>
                      <a:pt x="0" y="129"/>
                      <a:pt x="0" y="129"/>
                    </a:cubicBezTo>
                    <a:cubicBezTo>
                      <a:pt x="24" y="129"/>
                      <a:pt x="24" y="129"/>
                      <a:pt x="24" y="129"/>
                    </a:cubicBezTo>
                    <a:lnTo>
                      <a:pt x="2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grpSp>
      <p:sp>
        <p:nvSpPr>
          <p:cNvPr id="5" name="Slide Number Placeholder 1">
            <a:extLst>
              <a:ext uri="{FF2B5EF4-FFF2-40B4-BE49-F238E27FC236}">
                <a16:creationId xmlns:a16="http://schemas.microsoft.com/office/drawing/2014/main" id="{1FBE4F44-D1CB-12A1-C3F3-5BDFDF69603C}"/>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19</a:t>
            </a:fld>
            <a:endParaRPr lang="en-US" spc="-25"/>
          </a:p>
        </p:txBody>
      </p:sp>
      <p:sp>
        <p:nvSpPr>
          <p:cNvPr id="2" name="object 3">
            <a:extLst>
              <a:ext uri="{FF2B5EF4-FFF2-40B4-BE49-F238E27FC236}">
                <a16:creationId xmlns:a16="http://schemas.microsoft.com/office/drawing/2014/main" id="{F9FF3632-7F87-00A6-1E0C-FF77B70D139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dirty="0">
                <a:solidFill>
                  <a:srgbClr val="002060"/>
                </a:solidFill>
                <a:latin typeface="Segoe UI" panose="020B0502040204020203" pitchFamily="34" charset="0"/>
                <a:ea typeface="Source Sans Pro"/>
                <a:cs typeface="Segoe UI" panose="020B0502040204020203" pitchFamily="34" charset="0"/>
              </a:rPr>
              <a:t>What are OHID and MFA?</a:t>
            </a:r>
            <a:endParaRPr lang="en-US" sz="3600" spc="-150" dirty="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 name="Freeform 383">
            <a:extLst>
              <a:ext uri="{FF2B5EF4-FFF2-40B4-BE49-F238E27FC236}">
                <a16:creationId xmlns:a16="http://schemas.microsoft.com/office/drawing/2014/main" id="{43AF7281-5984-3322-FFE5-F77579D49745}"/>
              </a:ext>
            </a:extLst>
          </p:cNvPr>
          <p:cNvSpPr>
            <a:spLocks/>
          </p:cNvSpPr>
          <p:nvPr/>
        </p:nvSpPr>
        <p:spPr bwMode="auto">
          <a:xfrm>
            <a:off x="4914328" y="2394199"/>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7 h 20"/>
              <a:gd name="T10" fmla="*/ 0 w 169"/>
              <a:gd name="T11" fmla="*/ 15 h 20"/>
              <a:gd name="T12" fmla="*/ 0 w 169"/>
              <a:gd name="T13" fmla="*/ 10 h 20"/>
              <a:gd name="T14" fmla="*/ 0 w 169"/>
              <a:gd name="T15" fmla="*/ 10 h 20"/>
              <a:gd name="T16" fmla="*/ 0 w 169"/>
              <a:gd name="T17" fmla="*/ 6 h 20"/>
              <a:gd name="T18" fmla="*/ 1 w 169"/>
              <a:gd name="T19" fmla="*/ 4 h 20"/>
              <a:gd name="T20" fmla="*/ 5 w 169"/>
              <a:gd name="T21" fmla="*/ 1 h 20"/>
              <a:gd name="T22" fmla="*/ 10 w 169"/>
              <a:gd name="T23" fmla="*/ 0 h 20"/>
              <a:gd name="T24" fmla="*/ 157 w 169"/>
              <a:gd name="T25" fmla="*/ 0 h 20"/>
              <a:gd name="T26" fmla="*/ 157 w 169"/>
              <a:gd name="T27" fmla="*/ 0 h 20"/>
              <a:gd name="T28" fmla="*/ 164 w 169"/>
              <a:gd name="T29" fmla="*/ 1 h 20"/>
              <a:gd name="T30" fmla="*/ 166 w 169"/>
              <a:gd name="T31" fmla="*/ 4 h 20"/>
              <a:gd name="T32" fmla="*/ 168 w 169"/>
              <a:gd name="T33" fmla="*/ 6 h 20"/>
              <a:gd name="T34" fmla="*/ 169 w 169"/>
              <a:gd name="T35" fmla="*/ 10 h 20"/>
              <a:gd name="T36" fmla="*/ 169 w 169"/>
              <a:gd name="T37" fmla="*/ 10 h 20"/>
              <a:gd name="T38" fmla="*/ 168 w 169"/>
              <a:gd name="T39" fmla="*/ 15 h 20"/>
              <a:gd name="T40" fmla="*/ 166 w 169"/>
              <a:gd name="T41" fmla="*/ 17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7"/>
                </a:lnTo>
                <a:lnTo>
                  <a:pt x="0" y="15"/>
                </a:lnTo>
                <a:lnTo>
                  <a:pt x="0" y="10"/>
                </a:lnTo>
                <a:lnTo>
                  <a:pt x="0" y="10"/>
                </a:lnTo>
                <a:lnTo>
                  <a:pt x="0" y="6"/>
                </a:lnTo>
                <a:lnTo>
                  <a:pt x="1" y="4"/>
                </a:lnTo>
                <a:lnTo>
                  <a:pt x="5" y="1"/>
                </a:lnTo>
                <a:lnTo>
                  <a:pt x="10" y="0"/>
                </a:lnTo>
                <a:lnTo>
                  <a:pt x="157" y="0"/>
                </a:lnTo>
                <a:lnTo>
                  <a:pt x="157" y="0"/>
                </a:lnTo>
                <a:lnTo>
                  <a:pt x="164" y="1"/>
                </a:lnTo>
                <a:lnTo>
                  <a:pt x="166" y="4"/>
                </a:lnTo>
                <a:lnTo>
                  <a:pt x="168" y="6"/>
                </a:lnTo>
                <a:lnTo>
                  <a:pt x="169" y="10"/>
                </a:lnTo>
                <a:lnTo>
                  <a:pt x="169" y="10"/>
                </a:lnTo>
                <a:lnTo>
                  <a:pt x="168" y="15"/>
                </a:lnTo>
                <a:lnTo>
                  <a:pt x="166" y="17"/>
                </a:lnTo>
                <a:lnTo>
                  <a:pt x="164" y="19"/>
                </a:lnTo>
                <a:lnTo>
                  <a:pt x="157" y="20"/>
                </a:lnTo>
                <a:lnTo>
                  <a:pt x="15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6795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50053" y="501482"/>
            <a:ext cx="4013835" cy="574040"/>
          </a:xfrm>
          <a:prstGeom prst="rect">
            <a:avLst/>
          </a:prstGeom>
        </p:spPr>
        <p:txBody>
          <a:bodyPr vert="horz" wrap="square" lIns="0" tIns="12700" rIns="0" bIns="0" rtlCol="0">
            <a:spAutoFit/>
          </a:bodyPr>
          <a:lstStyle/>
          <a:p>
            <a:pPr marL="12700">
              <a:lnSpc>
                <a:spcPct val="100000"/>
              </a:lnSpc>
              <a:spcBef>
                <a:spcPts val="100"/>
              </a:spcBef>
            </a:pPr>
            <a:r>
              <a:rPr lang="en-US" sz="3600">
                <a:solidFill>
                  <a:srgbClr val="002060"/>
                </a:solidFill>
                <a:latin typeface="Segoe UI" panose="020B0502040204020203" pitchFamily="34" charset="0"/>
                <a:ea typeface="Source Sans Pro" panose="020B0503030403020204" pitchFamily="34" charset="0"/>
                <a:cs typeface="Segoe UI" panose="020B0502040204020203" pitchFamily="34" charset="0"/>
              </a:rPr>
              <a:t>Table</a:t>
            </a:r>
            <a:r>
              <a:rPr lang="en-US" sz="3600" spc="-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lang="en-US" sz="3600">
                <a:solidFill>
                  <a:srgbClr val="002060"/>
                </a:solidFill>
                <a:latin typeface="Segoe UI" panose="020B0502040204020203" pitchFamily="34" charset="0"/>
                <a:ea typeface="Source Sans Pro" panose="020B0503030403020204" pitchFamily="34" charset="0"/>
                <a:cs typeface="Segoe UI" panose="020B0502040204020203" pitchFamily="34" charset="0"/>
              </a:rPr>
              <a:t>of</a:t>
            </a:r>
            <a:r>
              <a:rPr lang="en-US" sz="3600" spc="-10">
                <a:solidFill>
                  <a:srgbClr val="002060"/>
                </a:solidFill>
                <a:latin typeface="Segoe UI" panose="020B0502040204020203" pitchFamily="34" charset="0"/>
                <a:ea typeface="Source Sans Pro" panose="020B0503030403020204" pitchFamily="34" charset="0"/>
                <a:cs typeface="Segoe UI" panose="020B0502040204020203" pitchFamily="34" charset="0"/>
              </a:rPr>
              <a:t> Contents</a:t>
            </a:r>
            <a:endParaRPr lang="en-US" sz="360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5" name="object 5"/>
          <p:cNvSpPr txBox="1">
            <a:spLocks noGrp="1"/>
          </p:cNvSpPr>
          <p:nvPr>
            <p:ph idx="1"/>
          </p:nvPr>
        </p:nvSpPr>
        <p:spPr>
          <a:xfrm>
            <a:off x="678941" y="4337715"/>
            <a:ext cx="5340859" cy="807401"/>
          </a:xfrm>
          <a:prstGeom prst="rect">
            <a:avLst/>
          </a:prstGeom>
        </p:spPr>
        <p:txBody>
          <a:bodyPr vert="horz" wrap="square" lIns="0" tIns="182880" rIns="0" bIns="0" rtlCol="0">
            <a:spAutoFit/>
          </a:bodyPr>
          <a:lstStyle/>
          <a:p>
            <a:pPr marL="527050" indent="-514350">
              <a:lnSpc>
                <a:spcPct val="100000"/>
              </a:lnSpc>
              <a:spcBef>
                <a:spcPts val="1440"/>
              </a:spcBef>
              <a:buClr>
                <a:srgbClr val="000000"/>
              </a:buClr>
              <a:buFont typeface="Arial" panose="020B0604020202020204" pitchFamily="34" charset="0"/>
              <a:buChar char="•"/>
              <a:tabLst>
                <a:tab pos="527050" algn="l"/>
                <a:tab pos="527685" algn="l"/>
                <a:tab pos="3225165" algn="l"/>
              </a:tabLst>
            </a:pPr>
            <a:endParaRPr lang="en-US" u="none" spc="-25">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527050" indent="-514350">
              <a:lnSpc>
                <a:spcPct val="100000"/>
              </a:lnSpc>
              <a:spcBef>
                <a:spcPts val="1440"/>
              </a:spcBef>
              <a:buClr>
                <a:srgbClr val="000000"/>
              </a:buClr>
              <a:buAutoNum type="arabicPeriod"/>
              <a:tabLst>
                <a:tab pos="527050" algn="l"/>
                <a:tab pos="527685" algn="l"/>
                <a:tab pos="3225165" algn="l"/>
              </a:tabLst>
            </a:pPr>
            <a:endParaRPr lang="en-US" u="none" spc="-25">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B6E3AD31-73B8-3D33-8B4C-F1AE392F2CB4}"/>
              </a:ext>
            </a:extLst>
          </p:cNvPr>
          <p:cNvGrpSpPr/>
          <p:nvPr/>
        </p:nvGrpSpPr>
        <p:grpSpPr>
          <a:xfrm>
            <a:off x="518286" y="1176670"/>
            <a:ext cx="6303010" cy="1446842"/>
            <a:chOff x="518286" y="1415796"/>
            <a:chExt cx="6303010" cy="1446842"/>
          </a:xfrm>
        </p:grpSpPr>
        <p:sp>
          <p:nvSpPr>
            <p:cNvPr id="11" name="object 11"/>
            <p:cNvSpPr txBox="1"/>
            <p:nvPr/>
          </p:nvSpPr>
          <p:spPr>
            <a:xfrm>
              <a:off x="518286" y="1567097"/>
              <a:ext cx="6303010" cy="1120820"/>
            </a:xfrm>
            <a:prstGeom prst="rect">
              <a:avLst/>
            </a:prstGeom>
          </p:spPr>
          <p:txBody>
            <a:bodyPr vert="horz" wrap="square" lIns="0" tIns="12700" rIns="0" bIns="0" rtlCol="0">
              <a:spAutoFit/>
            </a:bodyPr>
            <a:lstStyle/>
            <a:p>
              <a:pPr marL="12700" marR="5080" indent="-27940" algn="ctr">
                <a:lnSpc>
                  <a:spcPct val="100000"/>
                </a:lnSpc>
                <a:spcBef>
                  <a:spcPts val="100"/>
                </a:spcBef>
              </a:pP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Please</a:t>
              </a:r>
              <a:r>
                <a:rPr sz="24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note</a:t>
              </a:r>
              <a:r>
                <a:rPr sz="2400" spc="-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that</a:t>
              </a:r>
              <a:r>
                <a:rPr sz="2400" spc="-1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this Job</a:t>
              </a:r>
              <a:r>
                <a:rPr sz="2400" spc="-1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Aid</a:t>
              </a:r>
              <a:r>
                <a:rPr sz="2400" spc="-1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is</a:t>
              </a:r>
              <a:r>
                <a:rPr sz="2400" spc="-1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b="1">
                  <a:solidFill>
                    <a:srgbClr val="002060"/>
                  </a:solidFill>
                  <a:latin typeface="Segoe UI" panose="020B0502040204020203" pitchFamily="34" charset="0"/>
                  <a:ea typeface="Source Sans Pro" panose="020B0503030403020204" pitchFamily="34" charset="0"/>
                  <a:cs typeface="Segoe UI" panose="020B0502040204020203" pitchFamily="34" charset="0"/>
                </a:rPr>
                <a:t>navigable</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a:t>
              </a:r>
              <a:r>
                <a:rPr sz="24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spc="-25">
                  <a:solidFill>
                    <a:srgbClr val="002060"/>
                  </a:solidFill>
                  <a:latin typeface="Segoe UI" panose="020B0502040204020203" pitchFamily="34" charset="0"/>
                  <a:ea typeface="Source Sans Pro" panose="020B0503030403020204" pitchFamily="34" charset="0"/>
                  <a:cs typeface="Segoe UI" panose="020B0502040204020203" pitchFamily="34" charset="0"/>
                </a:rPr>
                <a:t>To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jump</a:t>
              </a:r>
              <a:r>
                <a:rPr sz="2400" spc="-2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between</a:t>
              </a:r>
              <a:r>
                <a:rPr sz="2400" spc="-2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topics,</a:t>
              </a:r>
              <a:r>
                <a:rPr sz="2400" spc="-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please</a:t>
              </a:r>
              <a:r>
                <a:rPr sz="2400" spc="-1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select</a:t>
              </a:r>
              <a:r>
                <a:rPr sz="2400" spc="-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an</a:t>
              </a:r>
              <a:r>
                <a:rPr sz="2400" spc="-1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item</a:t>
              </a:r>
              <a:r>
                <a:rPr sz="2400" spc="-2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from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the</a:t>
              </a:r>
              <a:r>
                <a:rPr sz="2400" spc="-6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list</a:t>
              </a:r>
              <a:r>
                <a:rPr sz="2400" spc="-4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a:solidFill>
                    <a:srgbClr val="002060"/>
                  </a:solidFill>
                  <a:latin typeface="Segoe UI" panose="020B0502040204020203" pitchFamily="34" charset="0"/>
                  <a:ea typeface="Source Sans Pro" panose="020B0503030403020204" pitchFamily="34" charset="0"/>
                  <a:cs typeface="Segoe UI" panose="020B0502040204020203" pitchFamily="34" charset="0"/>
                </a:rPr>
                <a:t>below.</a:t>
              </a:r>
            </a:p>
          </p:txBody>
        </p:sp>
        <p:sp>
          <p:nvSpPr>
            <p:cNvPr id="12" name="object 12"/>
            <p:cNvSpPr/>
            <p:nvPr/>
          </p:nvSpPr>
          <p:spPr>
            <a:xfrm>
              <a:off x="640714" y="1415796"/>
              <a:ext cx="6019800" cy="0"/>
            </a:xfrm>
            <a:custGeom>
              <a:avLst/>
              <a:gdLst/>
              <a:ahLst/>
              <a:cxnLst/>
              <a:rect l="l" t="t" r="r" b="b"/>
              <a:pathLst>
                <a:path w="6019800">
                  <a:moveTo>
                    <a:pt x="0" y="0"/>
                  </a:moveTo>
                  <a:lnTo>
                    <a:pt x="6019800" y="0"/>
                  </a:lnTo>
                </a:path>
              </a:pathLst>
            </a:custGeom>
            <a:ln w="6350">
              <a:solidFill>
                <a:srgbClr val="012B56"/>
              </a:solidFill>
            </a:ln>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sp>
          <p:nvSpPr>
            <p:cNvPr id="13" name="object 13"/>
            <p:cNvSpPr/>
            <p:nvPr/>
          </p:nvSpPr>
          <p:spPr>
            <a:xfrm>
              <a:off x="640714" y="2862638"/>
              <a:ext cx="6019800" cy="0"/>
            </a:xfrm>
            <a:custGeom>
              <a:avLst/>
              <a:gdLst/>
              <a:ahLst/>
              <a:cxnLst/>
              <a:rect l="l" t="t" r="r" b="b"/>
              <a:pathLst>
                <a:path w="6019800">
                  <a:moveTo>
                    <a:pt x="0" y="0"/>
                  </a:moveTo>
                  <a:lnTo>
                    <a:pt x="6019800" y="0"/>
                  </a:lnTo>
                </a:path>
              </a:pathLst>
            </a:custGeom>
            <a:ln w="6350">
              <a:solidFill>
                <a:srgbClr val="012B56"/>
              </a:solidFill>
            </a:ln>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grpSp>
      <p:pic>
        <p:nvPicPr>
          <p:cNvPr id="14" name="object 14"/>
          <p:cNvPicPr/>
          <p:nvPr/>
        </p:nvPicPr>
        <p:blipFill>
          <a:blip r:embed="rId2" cstate="print"/>
          <a:stretch>
            <a:fillRect/>
          </a:stretch>
        </p:blipFill>
        <p:spPr>
          <a:xfrm>
            <a:off x="6902191" y="9452462"/>
            <a:ext cx="114807" cy="206146"/>
          </a:xfrm>
          <a:prstGeom prst="rect">
            <a:avLst/>
          </a:prstGeom>
        </p:spPr>
      </p:pic>
      <p:sp>
        <p:nvSpPr>
          <p:cNvPr id="8" name="Slide Number Placeholder 7">
            <a:extLst>
              <a:ext uri="{FF2B5EF4-FFF2-40B4-BE49-F238E27FC236}">
                <a16:creationId xmlns:a16="http://schemas.microsoft.com/office/drawing/2014/main" id="{BDCB5928-ACE8-287E-75D4-152D335D4996}"/>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a:t>
            </a:fld>
            <a:endParaRPr lang="en-US" spc="-25"/>
          </a:p>
        </p:txBody>
      </p:sp>
      <p:pic>
        <p:nvPicPr>
          <p:cNvPr id="3" name="object 2">
            <a:extLst>
              <a:ext uri="{FF2B5EF4-FFF2-40B4-BE49-F238E27FC236}">
                <a16:creationId xmlns:a16="http://schemas.microsoft.com/office/drawing/2014/main" id="{E5905829-D061-7010-03E0-D819CAC72873}"/>
              </a:ext>
            </a:extLst>
          </p:cNvPr>
          <p:cNvPicPr/>
          <p:nvPr/>
        </p:nvPicPr>
        <p:blipFill>
          <a:blip r:embed="rId3" cstate="print">
            <a:alphaModFix amt="50000"/>
          </a:blip>
          <a:stretch>
            <a:fillRect/>
          </a:stretch>
        </p:blipFill>
        <p:spPr>
          <a:xfrm>
            <a:off x="4900167" y="1327971"/>
            <a:ext cx="2415033" cy="7312242"/>
          </a:xfrm>
          <a:prstGeom prst="rect">
            <a:avLst/>
          </a:prstGeom>
        </p:spPr>
      </p:pic>
      <p:sp>
        <p:nvSpPr>
          <p:cNvPr id="7" name="object 5">
            <a:extLst>
              <a:ext uri="{FF2B5EF4-FFF2-40B4-BE49-F238E27FC236}">
                <a16:creationId xmlns:a16="http://schemas.microsoft.com/office/drawing/2014/main" id="{28C93E26-63D9-52C8-1B5A-8F9137D8DD7B}"/>
              </a:ext>
            </a:extLst>
          </p:cNvPr>
          <p:cNvSpPr txBox="1">
            <a:spLocks/>
          </p:cNvSpPr>
          <p:nvPr/>
        </p:nvSpPr>
        <p:spPr>
          <a:xfrm>
            <a:off x="500762" y="1696492"/>
            <a:ext cx="6338057" cy="6391493"/>
          </a:xfrm>
          <a:prstGeom prst="rect">
            <a:avLst/>
          </a:prstGeom>
        </p:spPr>
        <p:txBody>
          <a:bodyPr vert="horz" wrap="square" lIns="0" tIns="182880" rIns="0" bIns="0" rtlCol="0">
            <a:spAutoFit/>
          </a:bodyPr>
          <a:lstStyle>
            <a:lvl1pPr marL="0" indent="0" algn="l" defTabSz="548640" rtl="0" eaLnBrk="1" latinLnBrk="0" hangingPunct="1">
              <a:lnSpc>
                <a:spcPct val="90000"/>
              </a:lnSpc>
              <a:spcBef>
                <a:spcPts val="600"/>
              </a:spcBef>
              <a:buFont typeface="Arial" panose="020B0604020202020204" pitchFamily="34" charset="0"/>
              <a:buNone/>
              <a:defRPr sz="1440" kern="1200">
                <a:solidFill>
                  <a:schemeClr val="accent4"/>
                </a:solidFill>
                <a:latin typeface="Arial" panose="020B0604020202020204" pitchFamily="34" charset="0"/>
                <a:ea typeface="+mn-ea"/>
                <a:cs typeface="Arial" panose="020B0604020202020204" pitchFamily="34" charset="0"/>
              </a:defRPr>
            </a:lvl1pPr>
            <a:lvl2pPr marL="411480" indent="-137160" algn="l" defTabSz="548640" rtl="0" eaLnBrk="1" latinLnBrk="0" hangingPunct="1">
              <a:lnSpc>
                <a:spcPct val="90000"/>
              </a:lnSpc>
              <a:spcBef>
                <a:spcPts val="300"/>
              </a:spcBef>
              <a:buFont typeface="Arial" panose="020B0604020202020204" pitchFamily="34" charset="0"/>
              <a:buChar char="•"/>
              <a:defRPr sz="1320" b="1" kern="1200">
                <a:solidFill>
                  <a:schemeClr val="tx1"/>
                </a:solidFill>
                <a:latin typeface="Arial" panose="020B0604020202020204" pitchFamily="34" charset="0"/>
                <a:ea typeface="+mn-ea"/>
                <a:cs typeface="Arial" panose="020B0604020202020204" pitchFamily="34" charset="0"/>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12700">
              <a:lnSpc>
                <a:spcPct val="100000"/>
              </a:lnSpc>
              <a:spcBef>
                <a:spcPts val="1440"/>
              </a:spcBef>
              <a:buClr>
                <a:srgbClr val="012B56"/>
              </a:buClr>
              <a:tabLst>
                <a:tab pos="527050" algn="l"/>
                <a:tab pos="527685" algn="l"/>
                <a:tab pos="3225165" algn="l"/>
              </a:tabLst>
            </a:pPr>
            <a:endParaRPr lang="en-US" sz="1600" b="1" spc="-1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12700">
              <a:lnSpc>
                <a:spcPct val="100000"/>
              </a:lnSpc>
              <a:spcBef>
                <a:spcPts val="1440"/>
              </a:spcBef>
              <a:buClr>
                <a:srgbClr val="012B56"/>
              </a:buClr>
              <a:tabLst>
                <a:tab pos="527050" algn="l"/>
                <a:tab pos="527685" algn="l"/>
                <a:tab pos="3225165" algn="l"/>
              </a:tabLst>
            </a:pPr>
            <a:endParaRPr lang="en-US" sz="1600" b="1" spc="-1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12700">
              <a:lnSpc>
                <a:spcPct val="100000"/>
              </a:lnSpc>
              <a:spcBef>
                <a:spcPts val="1440"/>
              </a:spcBef>
              <a:buClr>
                <a:srgbClr val="012B56"/>
              </a:buClr>
              <a:tabLst>
                <a:tab pos="527050" algn="l"/>
                <a:tab pos="527685" algn="l"/>
                <a:tab pos="3225165" algn="l"/>
              </a:tabLst>
            </a:pPr>
            <a:endParaRPr lang="en-US" sz="1600" b="1" spc="-1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355600" indent="-342900">
              <a:lnSpc>
                <a:spcPct val="100000"/>
              </a:lnSpc>
              <a:spcBef>
                <a:spcPts val="1440"/>
              </a:spcBef>
              <a:buClr>
                <a:srgbClr val="012B56"/>
              </a:buClr>
              <a:buAutoNum type="arabicPeriod"/>
              <a:tabLst>
                <a:tab pos="527050" algn="l"/>
                <a:tab pos="527685" algn="l"/>
                <a:tab pos="3225165" algn="l"/>
              </a:tabLst>
            </a:pPr>
            <a:endPar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hlinkClick r:id="rId4" action="ppaction://hlinksldjump">
                <a:extLst>
                  <a:ext uri="{A12FA001-AC4F-418D-AE19-62706E023703}">
                    <ahyp:hlinkClr xmlns:ahyp="http://schemas.microsoft.com/office/drawing/2018/hyperlinkcolor" val="tx"/>
                  </a:ext>
                </a:extLst>
              </a:hlinkClick>
            </a:endParaRPr>
          </a:p>
          <a:p>
            <a:pPr marL="12700">
              <a:lnSpc>
                <a:spcPct val="100000"/>
              </a:lnSpc>
              <a:spcBef>
                <a:spcPts val="1440"/>
              </a:spcBef>
              <a:buClr>
                <a:srgbClr val="012B56"/>
              </a:buClr>
              <a:tabLst>
                <a:tab pos="527050" algn="l"/>
                <a:tab pos="527685" algn="l"/>
                <a:tab pos="3225165" algn="l"/>
              </a:tabLst>
            </a:pPr>
            <a:r>
              <a:rPr lang="en-US" sz="1600" kern="0" dirty="0">
                <a:solidFill>
                  <a:srgbClr val="000000"/>
                </a:solidFill>
                <a:latin typeface="Segoe UI" panose="020B0502040204020203" pitchFamily="34" charset="0"/>
                <a:ea typeface="Source Sans Pro"/>
                <a:cs typeface="Segoe UI" panose="020B0502040204020203" pitchFamily="34" charset="0"/>
              </a:rPr>
              <a:t>1.   </a:t>
            </a:r>
            <a:r>
              <a:rPr lang="en-US" sz="1600" kern="0" dirty="0">
                <a:solidFill>
                  <a:srgbClr val="000000"/>
                </a:solidFill>
                <a:latin typeface="Segoe UI" panose="020B0502040204020203" pitchFamily="34" charset="0"/>
                <a:ea typeface="Source Sans Pro"/>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OHID Account Creation</a:t>
            </a:r>
            <a:r>
              <a:rPr lang="en-US" sz="1600" kern="0" dirty="0">
                <a:solidFill>
                  <a:srgbClr val="000000"/>
                </a:solidFill>
                <a:latin typeface="Segoe UI" panose="020B0502040204020203" pitchFamily="34" charset="0"/>
                <a:ea typeface="Source Sans Pro"/>
                <a:cs typeface="Segoe UI" panose="020B0502040204020203" pitchFamily="34" charset="0"/>
              </a:rPr>
              <a:t>………………………………………………………………3-7  </a:t>
            </a:r>
          </a:p>
          <a:p>
            <a:pPr marL="12700">
              <a:lnSpc>
                <a:spcPct val="100000"/>
              </a:lnSpc>
              <a:spcBef>
                <a:spcPts val="1440"/>
              </a:spcBef>
              <a:buClr>
                <a:srgbClr val="012B56"/>
              </a:buClr>
              <a:tabLst>
                <a:tab pos="527050" algn="l"/>
                <a:tab pos="527685" algn="l"/>
                <a:tab pos="3225165" algn="l"/>
              </a:tabLst>
            </a:pPr>
            <a:r>
              <a:rPr lang="en-US" sz="1600" kern="0" dirty="0">
                <a:solidFill>
                  <a:srgbClr val="000000"/>
                </a:solidFill>
                <a:latin typeface="Segoe UI" panose="020B0502040204020203" pitchFamily="34" charset="0"/>
                <a:ea typeface="Source Sans Pro"/>
                <a:cs typeface="Segoe UI" panose="020B0502040204020203" pitchFamily="34" charset="0"/>
              </a:rPr>
              <a:t>2.   </a:t>
            </a:r>
            <a:r>
              <a:rPr lang="en-US" sz="1600" kern="0" dirty="0">
                <a:solidFill>
                  <a:srgbClr val="000000"/>
                </a:solidFill>
                <a:latin typeface="Segoe UI" panose="020B0502040204020203" pitchFamily="34" charset="0"/>
                <a:ea typeface="Source Sans Pro"/>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OHID</a:t>
            </a:r>
            <a:r>
              <a:rPr lang="en-US" sz="1600" kern="0" dirty="0">
                <a:solidFill>
                  <a:srgbClr val="0098D3"/>
                </a:solidFill>
                <a:latin typeface="Segoe UI" panose="020B0502040204020203" pitchFamily="34" charset="0"/>
                <a:ea typeface="Source Sans Pro"/>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 </a:t>
            </a:r>
            <a:r>
              <a:rPr lang="en-US" sz="1600" kern="0" dirty="0">
                <a:solidFill>
                  <a:srgbClr val="000000"/>
                </a:solidFill>
                <a:latin typeface="Segoe UI" panose="020B0502040204020203" pitchFamily="34" charset="0"/>
                <a:ea typeface="Source Sans Pro"/>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Username Recovery</a:t>
            </a:r>
            <a:r>
              <a:rPr lang="en-US" sz="1600" kern="0" dirty="0">
                <a:solidFill>
                  <a:srgbClr val="000000"/>
                </a:solidFill>
                <a:latin typeface="Segoe UI" panose="020B0502040204020203" pitchFamily="34" charset="0"/>
                <a:ea typeface="Source Sans Pro"/>
                <a:cs typeface="Segoe UI" panose="020B0502040204020203" pitchFamily="34" charset="0"/>
              </a:rPr>
              <a:t>……………</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rPr>
              <a:t>…………………………..……………….8-10</a:t>
            </a:r>
          </a:p>
          <a:p>
            <a:pPr marL="12700">
              <a:lnSpc>
                <a:spcPct val="100000"/>
              </a:lnSpc>
              <a:spcBef>
                <a:spcPts val="1440"/>
              </a:spcBef>
              <a:buClr>
                <a:srgbClr val="012B56"/>
              </a:buClr>
              <a:tabLst>
                <a:tab pos="527050" algn="l"/>
                <a:tab pos="527685" algn="l"/>
                <a:tab pos="3225165" algn="l"/>
              </a:tabLst>
            </a:pPr>
            <a:r>
              <a:rPr lang="en-US" sz="1600" kern="0" dirty="0">
                <a:solidFill>
                  <a:srgbClr val="000000"/>
                </a:solidFill>
                <a:latin typeface="Segoe UI" panose="020B0502040204020203" pitchFamily="34" charset="0"/>
                <a:ea typeface="Source Sans Pro"/>
                <a:cs typeface="Segoe UI" panose="020B0502040204020203" pitchFamily="34" charset="0"/>
              </a:rPr>
              <a:t>3.   </a:t>
            </a:r>
            <a:r>
              <a:rPr lang="en-US" sz="1600" kern="0" dirty="0">
                <a:solidFill>
                  <a:srgbClr val="000000"/>
                </a:solidFill>
                <a:latin typeface="Segoe UI" panose="020B0502040204020203" pitchFamily="34" charset="0"/>
                <a:ea typeface="Source Sans Pro"/>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OHID</a:t>
            </a:r>
            <a:r>
              <a:rPr lang="en-US" sz="1600" kern="0" dirty="0">
                <a:solidFill>
                  <a:srgbClr val="0098D3"/>
                </a:solidFill>
                <a:latin typeface="Segoe UI" panose="020B0502040204020203" pitchFamily="34" charset="0"/>
                <a:ea typeface="Source Sans Pro"/>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 </a:t>
            </a:r>
            <a:r>
              <a:rPr lang="en-US" sz="1600" kern="0" dirty="0">
                <a:solidFill>
                  <a:srgbClr val="000000"/>
                </a:solidFill>
                <a:latin typeface="Segoe UI" panose="020B0502040204020203" pitchFamily="34" charset="0"/>
                <a:ea typeface="Source Sans Pro"/>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Password Recovery</a:t>
            </a:r>
            <a:r>
              <a:rPr lang="en-US" sz="1600" kern="0" dirty="0">
                <a:solidFill>
                  <a:srgbClr val="000000"/>
                </a:solidFill>
                <a:latin typeface="Segoe UI" panose="020B0502040204020203" pitchFamily="34" charset="0"/>
                <a:ea typeface="Source Sans Pro"/>
                <a:cs typeface="Segoe UI" panose="020B0502040204020203" pitchFamily="34" charset="0"/>
              </a:rPr>
              <a:t>……………………………………….……………....11-13</a:t>
            </a:r>
            <a:endPar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endParaRPr>
          </a:p>
          <a:p>
            <a:pPr marL="12700">
              <a:lnSpc>
                <a:spcPct val="100000"/>
              </a:lnSpc>
              <a:spcBef>
                <a:spcPts val="1440"/>
              </a:spcBef>
              <a:buClr>
                <a:srgbClr val="012B56"/>
              </a:buClr>
              <a:tabLst>
                <a:tab pos="527050" algn="l"/>
                <a:tab pos="527685" algn="l"/>
                <a:tab pos="3225165" algn="l"/>
              </a:tabLst>
            </a:pP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rPr>
              <a:t>4.   </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OHID</a:t>
            </a:r>
            <a:r>
              <a:rPr kumimoji="0" lang="en-US" sz="1600" i="0" strike="noStrike" kern="0" cap="none" spc="0" normalizeH="0" baseline="0" noProof="0" dirty="0">
                <a:ln>
                  <a:noFill/>
                </a:ln>
                <a:solidFill>
                  <a:srgbClr val="0098D3"/>
                </a:solidFill>
                <a:effectLst/>
                <a:uLnTx/>
                <a:uFillTx/>
                <a:latin typeface="Segoe UI" panose="020B0502040204020203" pitchFamily="34" charset="0"/>
                <a:ea typeface="Source Sans Pro"/>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 </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FAQs</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rPr>
              <a:t>…………………………………………………………………………..….14-17</a:t>
            </a:r>
            <a:endParaRPr lang="en-US" sz="1600" kern="0" spc="-10" dirty="0">
              <a:solidFill>
                <a:srgbClr val="000000"/>
              </a:solidFill>
              <a:latin typeface="Segoe UI" panose="020B0502040204020203" pitchFamily="34" charset="0"/>
              <a:ea typeface="Source Sans Pro"/>
              <a:cs typeface="Segoe UI" panose="020B0502040204020203" pitchFamily="34" charset="0"/>
            </a:endParaRPr>
          </a:p>
          <a:p>
            <a:pPr marL="12700">
              <a:lnSpc>
                <a:spcPct val="100000"/>
              </a:lnSpc>
              <a:spcBef>
                <a:spcPts val="1440"/>
              </a:spcBef>
              <a:buClr>
                <a:srgbClr val="012B56"/>
              </a:buClr>
              <a:tabLst>
                <a:tab pos="527050" algn="l"/>
                <a:tab pos="527685" algn="l"/>
                <a:tab pos="3225165" algn="l"/>
              </a:tabLst>
            </a:pPr>
            <a:r>
              <a:rPr lang="en-US" sz="1600" kern="0" spc="-10" dirty="0">
                <a:solidFill>
                  <a:srgbClr val="000000"/>
                </a:solidFill>
                <a:latin typeface="Segoe UI" panose="020B0502040204020203" pitchFamily="34" charset="0"/>
                <a:ea typeface="Source Sans Pro"/>
                <a:cs typeface="Segoe UI" panose="020B0502040204020203" pitchFamily="34" charset="0"/>
              </a:rPr>
              <a:t>5.   </a:t>
            </a:r>
            <a:r>
              <a:rPr lang="en-US" sz="1600" kern="0" spc="-10" dirty="0">
                <a:solidFill>
                  <a:srgbClr val="000000"/>
                </a:solidFill>
                <a:latin typeface="Segoe UI" panose="020B0502040204020203" pitchFamily="34" charset="0"/>
                <a:ea typeface="Source Sans Pro"/>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Multifactor Authentication (MFA) Process and Methods</a:t>
            </a:r>
            <a:r>
              <a:rPr lang="en-US" sz="1600" kern="0" spc="-10" dirty="0">
                <a:solidFill>
                  <a:srgbClr val="000000"/>
                </a:solidFill>
                <a:latin typeface="Segoe UI" panose="020B0502040204020203" pitchFamily="34" charset="0"/>
                <a:ea typeface="Source Sans Pro"/>
                <a:cs typeface="Segoe UI" panose="020B0502040204020203" pitchFamily="34" charset="0"/>
              </a:rPr>
              <a:t>…………18-45</a:t>
            </a:r>
          </a:p>
          <a:p>
            <a:pPr marL="12700">
              <a:lnSpc>
                <a:spcPct val="100000"/>
              </a:lnSpc>
              <a:spcBef>
                <a:spcPts val="1440"/>
              </a:spcBef>
              <a:buClr>
                <a:srgbClr val="012B56"/>
              </a:buClr>
              <a:tabLst>
                <a:tab pos="527050" algn="l"/>
                <a:tab pos="527685" algn="l"/>
                <a:tab pos="3225165" algn="l"/>
              </a:tabLst>
            </a:pPr>
            <a:r>
              <a:rPr lang="en-US" sz="1600" kern="0" spc="-10" dirty="0">
                <a:solidFill>
                  <a:srgbClr val="000000"/>
                </a:solidFill>
                <a:latin typeface="Segoe UI" panose="020B0502040204020203" pitchFamily="34" charset="0"/>
                <a:ea typeface="Source Sans Pro"/>
                <a:cs typeface="Segoe UI" panose="020B0502040204020203" pitchFamily="34" charset="0"/>
              </a:rPr>
              <a:t>6.   </a:t>
            </a:r>
            <a:r>
              <a:rPr lang="en-US" sz="1600" kern="0" spc="-10" dirty="0">
                <a:solidFill>
                  <a:srgbClr val="000000"/>
                </a:solidFill>
                <a:latin typeface="Segoe UI" panose="020B0502040204020203" pitchFamily="34" charset="0"/>
                <a:ea typeface="Source Sans Pro"/>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MFA FAQs</a:t>
            </a:r>
            <a:r>
              <a:rPr lang="en-US" sz="1600" kern="0" spc="-10" dirty="0">
                <a:solidFill>
                  <a:srgbClr val="000000"/>
                </a:solidFill>
                <a:latin typeface="Segoe UI" panose="020B0502040204020203" pitchFamily="34" charset="0"/>
                <a:ea typeface="Source Sans Pro"/>
                <a:cs typeface="Segoe UI" panose="020B0502040204020203" pitchFamily="34" charset="0"/>
              </a:rPr>
              <a:t>………………………………………………………………………………..46-50</a:t>
            </a:r>
          </a:p>
          <a:p>
            <a:pPr marL="12700">
              <a:lnSpc>
                <a:spcPct val="100000"/>
              </a:lnSpc>
              <a:spcBef>
                <a:spcPts val="1440"/>
              </a:spcBef>
              <a:buClr>
                <a:srgbClr val="012B56"/>
              </a:buClr>
              <a:tabLst>
                <a:tab pos="527050" algn="l"/>
                <a:tab pos="527685" algn="l"/>
                <a:tab pos="3225165" algn="l"/>
              </a:tabLst>
            </a:pPr>
            <a:r>
              <a:rPr lang="en-US" sz="1600" kern="0" spc="-10" dirty="0">
                <a:solidFill>
                  <a:srgbClr val="000000"/>
                </a:solidFill>
                <a:latin typeface="Segoe UI" panose="020B0502040204020203" pitchFamily="34" charset="0"/>
                <a:ea typeface="Source Sans Pro"/>
                <a:cs typeface="Segoe UI" panose="020B0502040204020203" pitchFamily="34" charset="0"/>
              </a:rPr>
              <a:t>7.   </a:t>
            </a:r>
            <a:r>
              <a:rPr lang="en-US" sz="1600" kern="0" spc="-10" dirty="0">
                <a:solidFill>
                  <a:srgbClr val="000000"/>
                </a:solidFill>
                <a:latin typeface="Segoe UI" panose="020B0502040204020203" pitchFamily="34" charset="0"/>
                <a:ea typeface="Source Sans Pro"/>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Identity Proofing Process</a:t>
            </a:r>
            <a:r>
              <a:rPr lang="en-US" sz="1600" kern="0" spc="-10" dirty="0">
                <a:solidFill>
                  <a:srgbClr val="000000"/>
                </a:solidFill>
                <a:latin typeface="Segoe UI" panose="020B0502040204020203" pitchFamily="34" charset="0"/>
                <a:ea typeface="Source Sans Pro"/>
                <a:cs typeface="Segoe UI" panose="020B0502040204020203" pitchFamily="34" charset="0"/>
              </a:rPr>
              <a:t>…………………………………………….…………...51-53</a:t>
            </a:r>
          </a:p>
          <a:p>
            <a:pPr marL="12700">
              <a:lnSpc>
                <a:spcPct val="100000"/>
              </a:lnSpc>
              <a:spcBef>
                <a:spcPts val="1440"/>
              </a:spcBef>
              <a:buClr>
                <a:srgbClr val="012B56"/>
              </a:buClr>
              <a:tabLst>
                <a:tab pos="527050" algn="l"/>
                <a:tab pos="527685" algn="l"/>
                <a:tab pos="3225165" algn="l"/>
              </a:tabLst>
            </a:pPr>
            <a:r>
              <a:rPr lang="en-US" sz="1600" kern="0" spc="-10" dirty="0">
                <a:solidFill>
                  <a:srgbClr val="000000"/>
                </a:solidFill>
                <a:latin typeface="Segoe UI" panose="020B0502040204020203" pitchFamily="34" charset="0"/>
                <a:ea typeface="Source Sans Pro"/>
                <a:cs typeface="Segoe UI" panose="020B0502040204020203" pitchFamily="34" charset="0"/>
              </a:rPr>
              <a:t>8.   </a:t>
            </a:r>
            <a:r>
              <a:rPr lang="en-US" sz="1600" kern="0" spc="-10" dirty="0">
                <a:solidFill>
                  <a:srgbClr val="000000"/>
                </a:solidFill>
                <a:latin typeface="Segoe UI" panose="020B0502040204020203" pitchFamily="34" charset="0"/>
                <a:ea typeface="Source Sans Pro"/>
                <a:cs typeface="Segoe UI" panose="020B0502040204020203" pitchFamily="34" charset="0"/>
                <a:hlinkClick r:id="rId11" action="ppaction://hlinksldjump">
                  <a:extLst>
                    <a:ext uri="{A12FA001-AC4F-418D-AE19-62706E023703}">
                      <ahyp:hlinkClr xmlns:ahyp="http://schemas.microsoft.com/office/drawing/2018/hyperlinkcolor" val="tx"/>
                    </a:ext>
                  </a:extLst>
                </a:hlinkClick>
              </a:rPr>
              <a:t>Document Verification Process</a:t>
            </a:r>
            <a:r>
              <a:rPr lang="en-US" sz="1600" kern="0" spc="-10" dirty="0">
                <a:solidFill>
                  <a:srgbClr val="000000"/>
                </a:solidFill>
                <a:latin typeface="Segoe UI" panose="020B0502040204020203" pitchFamily="34" charset="0"/>
                <a:ea typeface="Source Sans Pro"/>
                <a:cs typeface="Segoe UI" panose="020B0502040204020203" pitchFamily="34" charset="0"/>
              </a:rPr>
              <a:t>………………………………………………...54-61</a:t>
            </a:r>
          </a:p>
          <a:p>
            <a:pPr marL="12700">
              <a:lnSpc>
                <a:spcPct val="100000"/>
              </a:lnSpc>
              <a:spcBef>
                <a:spcPts val="1440"/>
              </a:spcBef>
              <a:buClr>
                <a:srgbClr val="012B56"/>
              </a:buClr>
              <a:tabLst>
                <a:tab pos="527050" algn="l"/>
                <a:tab pos="527685" algn="l"/>
                <a:tab pos="3225165" algn="l"/>
              </a:tabLst>
            </a:pPr>
            <a:r>
              <a:rPr lang="en-US" sz="1600" kern="0" spc="-10" dirty="0">
                <a:solidFill>
                  <a:srgbClr val="000000"/>
                </a:solidFill>
                <a:latin typeface="Segoe UI" panose="020B0502040204020203" pitchFamily="34" charset="0"/>
                <a:ea typeface="Source Sans Pro"/>
                <a:cs typeface="Segoe UI" panose="020B0502040204020203" pitchFamily="34" charset="0"/>
              </a:rPr>
              <a:t>9.   </a:t>
            </a:r>
            <a:r>
              <a:rPr lang="en-US" sz="1600" kern="0" spc="-10" dirty="0">
                <a:solidFill>
                  <a:srgbClr val="000000"/>
                </a:solidFill>
                <a:latin typeface="Segoe UI" panose="020B0502040204020203" pitchFamily="34" charset="0"/>
                <a:ea typeface="Source Sans Pro"/>
                <a:cs typeface="Segoe UI" panose="020B0502040204020203" pitchFamily="34" charset="0"/>
                <a:hlinkClick r:id="rId12" action="ppaction://hlinksldjump">
                  <a:extLst>
                    <a:ext uri="{A12FA001-AC4F-418D-AE19-62706E023703}">
                      <ahyp:hlinkClr xmlns:ahyp="http://schemas.microsoft.com/office/drawing/2018/hyperlinkcolor" val="tx"/>
                    </a:ext>
                  </a:extLst>
                </a:hlinkClick>
              </a:rPr>
              <a:t>ID Proofing/ DocV FAQs</a:t>
            </a:r>
            <a:r>
              <a:rPr lang="en-US" sz="1600" kern="0" spc="-10" dirty="0">
                <a:solidFill>
                  <a:srgbClr val="000000"/>
                </a:solidFill>
                <a:latin typeface="Segoe UI" panose="020B0502040204020203" pitchFamily="34" charset="0"/>
                <a:ea typeface="Source Sans Pro"/>
                <a:cs typeface="Segoe UI" panose="020B0502040204020203" pitchFamily="34" charset="0"/>
              </a:rPr>
              <a:t>…………………………………………………………..62-68</a:t>
            </a:r>
          </a:p>
          <a:p>
            <a:pPr marL="12700">
              <a:lnSpc>
                <a:spcPct val="100000"/>
              </a:lnSpc>
              <a:spcBef>
                <a:spcPts val="1440"/>
              </a:spcBef>
              <a:buClr>
                <a:srgbClr val="012B56"/>
              </a:buClr>
              <a:tabLst>
                <a:tab pos="527050" algn="l"/>
                <a:tab pos="527685" algn="l"/>
                <a:tab pos="3225165" algn="l"/>
              </a:tabLst>
            </a:pPr>
            <a:r>
              <a:rPr lang="en-US" sz="1600" dirty="0">
                <a:solidFill>
                  <a:srgbClr val="000000"/>
                </a:solidFill>
                <a:latin typeface="Segoe UI" panose="020B0502040204020203" pitchFamily="34" charset="0"/>
                <a:cs typeface="Segoe UI" panose="020B0502040204020203" pitchFamily="34" charset="0"/>
              </a:rPr>
              <a:t>10. </a:t>
            </a:r>
            <a:r>
              <a:rPr lang="en-US" sz="1600" spc="-10" dirty="0">
                <a:solidFill>
                  <a:srgbClr val="000000"/>
                </a:solidFill>
                <a:latin typeface="Segoe UI" panose="020B0502040204020203" pitchFamily="34" charset="0"/>
                <a:ea typeface="Source Sans Pro" panose="020B0503030403020204" pitchFamily="34" charset="0"/>
                <a:cs typeface="Segoe UI" panose="020B0502040204020203" pitchFamily="34" charset="0"/>
                <a:hlinkClick r:id="rId13" action="ppaction://hlinksldjump">
                  <a:extLst>
                    <a:ext uri="{A12FA001-AC4F-418D-AE19-62706E023703}">
                      <ahyp:hlinkClr xmlns:ahyp="http://schemas.microsoft.com/office/drawing/2018/hyperlinkcolor" val="tx"/>
                    </a:ext>
                  </a:extLst>
                </a:hlinkClick>
              </a:rPr>
              <a:t>Points of Contact</a:t>
            </a:r>
            <a:r>
              <a:rPr lang="en-US" sz="1600" spc="-1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a:t>
            </a:r>
            <a:r>
              <a:rPr lang="en-US" sz="1600" dirty="0">
                <a:solidFill>
                  <a:srgbClr val="000000"/>
                </a:solidFill>
                <a:latin typeface="Segoe UI" panose="020B0502040204020203" pitchFamily="34" charset="0"/>
                <a:cs typeface="Segoe UI" panose="020B0502040204020203" pitchFamily="34" charset="0"/>
              </a:rPr>
              <a:t>69</a:t>
            </a:r>
          </a:p>
          <a:p>
            <a:pPr marL="12700">
              <a:lnSpc>
                <a:spcPct val="100000"/>
              </a:lnSpc>
              <a:spcBef>
                <a:spcPts val="1440"/>
              </a:spcBef>
              <a:buClr>
                <a:srgbClr val="000000"/>
              </a:buClr>
              <a:tabLst>
                <a:tab pos="527050" algn="l"/>
                <a:tab pos="527685" algn="l"/>
                <a:tab pos="3225165" algn="l"/>
              </a:tabLst>
            </a:pPr>
            <a:endParaRPr lang="en-US" sz="1600" spc="-25"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lide Number Placeholder 2">
            <a:extLst>
              <a:ext uri="{FF2B5EF4-FFF2-40B4-BE49-F238E27FC236}">
                <a16:creationId xmlns:a16="http://schemas.microsoft.com/office/drawing/2014/main" id="{7125484C-D0DC-3E4F-2DD9-E23D8FC1CFE2}"/>
              </a:ext>
            </a:extLst>
          </p:cNvPr>
          <p:cNvSpPr txBox="1">
            <a:spLocks/>
          </p:cNvSpPr>
          <p:nvPr/>
        </p:nvSpPr>
        <p:spPr>
          <a:xfrm>
            <a:off x="94055" y="446665"/>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115" name="Rectangle: Rounded Corners 114">
            <a:extLst>
              <a:ext uri="{FF2B5EF4-FFF2-40B4-BE49-F238E27FC236}">
                <a16:creationId xmlns:a16="http://schemas.microsoft.com/office/drawing/2014/main" id="{21042957-8EF7-6E62-5B98-8E58AADF3F39}"/>
              </a:ext>
            </a:extLst>
          </p:cNvPr>
          <p:cNvSpPr/>
          <p:nvPr/>
        </p:nvSpPr>
        <p:spPr>
          <a:xfrm>
            <a:off x="3977757" y="7695048"/>
            <a:ext cx="2798635" cy="1359542"/>
          </a:xfrm>
          <a:prstGeom prst="roundRect">
            <a:avLst>
              <a:gd name="adj" fmla="val 22737"/>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16" name="Rectangle: Rounded Corners 115">
            <a:extLst>
              <a:ext uri="{FF2B5EF4-FFF2-40B4-BE49-F238E27FC236}">
                <a16:creationId xmlns:a16="http://schemas.microsoft.com/office/drawing/2014/main" id="{3CB12CC7-C48C-A99A-A4C4-0B6278CB3DE2}"/>
              </a:ext>
            </a:extLst>
          </p:cNvPr>
          <p:cNvSpPr/>
          <p:nvPr/>
        </p:nvSpPr>
        <p:spPr>
          <a:xfrm>
            <a:off x="738146" y="2906635"/>
            <a:ext cx="2610680" cy="1919605"/>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17" name="Rectangle: Rounded Corners 116">
            <a:extLst>
              <a:ext uri="{FF2B5EF4-FFF2-40B4-BE49-F238E27FC236}">
                <a16:creationId xmlns:a16="http://schemas.microsoft.com/office/drawing/2014/main" id="{E153ECCB-F46F-83EB-9AAF-80AFA4D17C2E}"/>
              </a:ext>
            </a:extLst>
          </p:cNvPr>
          <p:cNvSpPr/>
          <p:nvPr/>
        </p:nvSpPr>
        <p:spPr>
          <a:xfrm>
            <a:off x="738146" y="7159129"/>
            <a:ext cx="2610680" cy="1895461"/>
          </a:xfrm>
          <a:prstGeom prst="roundRect">
            <a:avLst>
              <a:gd name="adj" fmla="val 16667"/>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18" name="Rectangle: Top Corners Rounded 117">
            <a:extLst>
              <a:ext uri="{FF2B5EF4-FFF2-40B4-BE49-F238E27FC236}">
                <a16:creationId xmlns:a16="http://schemas.microsoft.com/office/drawing/2014/main" id="{034C2B91-6DC6-8BB3-D873-9D42033BA6FA}"/>
              </a:ext>
            </a:extLst>
          </p:cNvPr>
          <p:cNvSpPr/>
          <p:nvPr/>
        </p:nvSpPr>
        <p:spPr>
          <a:xfrm>
            <a:off x="738146" y="2874211"/>
            <a:ext cx="2610680" cy="729578"/>
          </a:xfrm>
          <a:prstGeom prst="round2SameRect">
            <a:avLst/>
          </a:prstGeom>
          <a:solidFill>
            <a:srgbClr val="1A4174"/>
          </a:solidFill>
          <a:ln w="12700" cap="flat" cmpd="sng" algn="ctr">
            <a:solidFill>
              <a:srgbClr val="195191">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19" name="Rectangle: Top Corners Rounded 118">
            <a:extLst>
              <a:ext uri="{FF2B5EF4-FFF2-40B4-BE49-F238E27FC236}">
                <a16:creationId xmlns:a16="http://schemas.microsoft.com/office/drawing/2014/main" id="{8C160C1B-9586-48A2-6A98-638172FDC129}"/>
              </a:ext>
            </a:extLst>
          </p:cNvPr>
          <p:cNvSpPr/>
          <p:nvPr/>
        </p:nvSpPr>
        <p:spPr>
          <a:xfrm>
            <a:off x="738147" y="7159131"/>
            <a:ext cx="2610679" cy="748828"/>
          </a:xfrm>
          <a:prstGeom prst="round2SameRect">
            <a:avLst/>
          </a:prstGeom>
          <a:solidFill>
            <a:srgbClr val="195191">
              <a:lumMod val="75000"/>
            </a:srgbClr>
          </a:solidFill>
          <a:ln w="12700" cap="flat" cmpd="sng" algn="ctr">
            <a:solidFill>
              <a:srgbClr val="19519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20" name="Rectangle: Top Corners Rounded 119">
            <a:extLst>
              <a:ext uri="{FF2B5EF4-FFF2-40B4-BE49-F238E27FC236}">
                <a16:creationId xmlns:a16="http://schemas.microsoft.com/office/drawing/2014/main" id="{9E5863D0-2C97-12C6-B6F0-6371C6119F62}"/>
              </a:ext>
            </a:extLst>
          </p:cNvPr>
          <p:cNvSpPr/>
          <p:nvPr/>
        </p:nvSpPr>
        <p:spPr>
          <a:xfrm>
            <a:off x="3977756" y="7159128"/>
            <a:ext cx="2798636" cy="755047"/>
          </a:xfrm>
          <a:prstGeom prst="round2SameRect">
            <a:avLst>
              <a:gd name="adj1" fmla="val 11675"/>
              <a:gd name="adj2" fmla="val 0"/>
            </a:avLst>
          </a:prstGeom>
          <a:solidFill>
            <a:srgbClr val="195191">
              <a:lumMod val="75000"/>
            </a:srgbClr>
          </a:solidFill>
          <a:ln w="12700" cap="flat" cmpd="sng" algn="ctr">
            <a:solidFill>
              <a:srgbClr val="19519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21" name="Rectangle 120">
            <a:extLst>
              <a:ext uri="{FF2B5EF4-FFF2-40B4-BE49-F238E27FC236}">
                <a16:creationId xmlns:a16="http://schemas.microsoft.com/office/drawing/2014/main" id="{C0DE4348-4C16-61CF-170F-C214F847094B}"/>
              </a:ext>
            </a:extLst>
          </p:cNvPr>
          <p:cNvSpPr/>
          <p:nvPr/>
        </p:nvSpPr>
        <p:spPr>
          <a:xfrm>
            <a:off x="490295" y="2706971"/>
            <a:ext cx="3045119" cy="6570544"/>
          </a:xfrm>
          <a:prstGeom prst="rect">
            <a:avLst/>
          </a:prstGeom>
          <a:noFill/>
          <a:ln w="12700" cap="flat" cmpd="sng" algn="ctr">
            <a:solidFill>
              <a:srgbClr val="F10017"/>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grpSp>
        <p:nvGrpSpPr>
          <p:cNvPr id="122" name="Group 121">
            <a:extLst>
              <a:ext uri="{FF2B5EF4-FFF2-40B4-BE49-F238E27FC236}">
                <a16:creationId xmlns:a16="http://schemas.microsoft.com/office/drawing/2014/main" id="{49799C7F-932D-8246-72EE-3F82F1059E3D}"/>
              </a:ext>
            </a:extLst>
          </p:cNvPr>
          <p:cNvGrpSpPr/>
          <p:nvPr/>
        </p:nvGrpSpPr>
        <p:grpSpPr>
          <a:xfrm>
            <a:off x="4047175" y="9197428"/>
            <a:ext cx="3087904" cy="1225611"/>
            <a:chOff x="2389270" y="8749927"/>
            <a:chExt cx="3087904" cy="1225611"/>
          </a:xfrm>
        </p:grpSpPr>
        <p:sp>
          <p:nvSpPr>
            <p:cNvPr id="123" name="Content Placeholder 4">
              <a:extLst>
                <a:ext uri="{FF2B5EF4-FFF2-40B4-BE49-F238E27FC236}">
                  <a16:creationId xmlns:a16="http://schemas.microsoft.com/office/drawing/2014/main" id="{A52E6829-29E8-9114-73EA-78693C69E896}"/>
                </a:ext>
              </a:extLst>
            </p:cNvPr>
            <p:cNvSpPr txBox="1">
              <a:spLocks/>
            </p:cNvSpPr>
            <p:nvPr/>
          </p:nvSpPr>
          <p:spPr>
            <a:xfrm>
              <a:off x="2389270" y="8769748"/>
              <a:ext cx="3087904" cy="1205790"/>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marR="0" lvl="0" indent="0" algn="ctr" defTabSz="424329" rtl="0" eaLnBrk="1" fontAlgn="auto" latinLnBrk="0" hangingPunct="1">
                <a:lnSpc>
                  <a:spcPct val="100000"/>
                </a:lnSpc>
                <a:spcBef>
                  <a:spcPts val="464"/>
                </a:spcBef>
                <a:spcAft>
                  <a:spcPts val="0"/>
                </a:spcAft>
                <a:buClrTx/>
                <a:buSzTx/>
                <a:buFont typeface="Arial"/>
                <a:buNone/>
                <a:tabLst/>
                <a:defRPr/>
              </a:pPr>
              <a:r>
                <a:rPr kumimoji="0" lang="en-US" sz="1600" b="0" i="1" u="none" strike="noStrike" kern="1200" cap="none" spc="0" normalizeH="0" baseline="0" noProof="0">
                  <a:ln>
                    <a:noFill/>
                  </a:ln>
                  <a:solidFill>
                    <a:srgbClr val="000000"/>
                  </a:solidFill>
                  <a:effectLst/>
                  <a:uLnTx/>
                  <a:uFillTx/>
                  <a:ea typeface="Open Sans" panose="020B0606030504020204" pitchFamily="34" charset="0"/>
                </a:rPr>
                <a:t>Indicates Recommended </a:t>
              </a:r>
            </a:p>
          </p:txBody>
        </p:sp>
        <p:sp>
          <p:nvSpPr>
            <p:cNvPr id="124" name="Rectangle 123">
              <a:extLst>
                <a:ext uri="{FF2B5EF4-FFF2-40B4-BE49-F238E27FC236}">
                  <a16:creationId xmlns:a16="http://schemas.microsoft.com/office/drawing/2014/main" id="{C205138B-5164-E6A8-44AB-8E00BF649AA6}"/>
                </a:ext>
              </a:extLst>
            </p:cNvPr>
            <p:cNvSpPr/>
            <p:nvPr/>
          </p:nvSpPr>
          <p:spPr>
            <a:xfrm>
              <a:off x="2617433" y="8749927"/>
              <a:ext cx="2661888" cy="379503"/>
            </a:xfrm>
            <a:prstGeom prst="rect">
              <a:avLst/>
            </a:prstGeom>
            <a:noFill/>
            <a:ln w="12700" cap="flat" cmpd="sng" algn="ctr">
              <a:solidFill>
                <a:srgbClr val="F10017"/>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grpSp>
      <p:sp>
        <p:nvSpPr>
          <p:cNvPr id="125" name="Arrow: Pentagon 124">
            <a:extLst>
              <a:ext uri="{FF2B5EF4-FFF2-40B4-BE49-F238E27FC236}">
                <a16:creationId xmlns:a16="http://schemas.microsoft.com/office/drawing/2014/main" id="{FCC1755A-2B56-DC7F-E293-A3B46CF6D5C2}"/>
              </a:ext>
            </a:extLst>
          </p:cNvPr>
          <p:cNvSpPr/>
          <p:nvPr/>
        </p:nvSpPr>
        <p:spPr>
          <a:xfrm rot="5400000">
            <a:off x="1724802" y="2466428"/>
            <a:ext cx="713045" cy="1558532"/>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126" name="Graphic 125" descr="Smart Phone outline">
            <a:extLst>
              <a:ext uri="{FF2B5EF4-FFF2-40B4-BE49-F238E27FC236}">
                <a16:creationId xmlns:a16="http://schemas.microsoft.com/office/drawing/2014/main" id="{85AC90EE-82DD-4286-AC17-3B3E2A118E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3792" y="2927296"/>
            <a:ext cx="555064" cy="555064"/>
          </a:xfrm>
          <a:prstGeom prst="rect">
            <a:avLst/>
          </a:prstGeom>
        </p:spPr>
      </p:pic>
      <p:pic>
        <p:nvPicPr>
          <p:cNvPr id="127" name="Graphic 126" descr="Envelope with solid fill">
            <a:extLst>
              <a:ext uri="{FF2B5EF4-FFF2-40B4-BE49-F238E27FC236}">
                <a16:creationId xmlns:a16="http://schemas.microsoft.com/office/drawing/2014/main" id="{BA041796-2DC4-3780-6094-84B70E2694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36293" y="2826157"/>
            <a:ext cx="968803" cy="968803"/>
          </a:xfrm>
          <a:prstGeom prst="rect">
            <a:avLst/>
          </a:prstGeom>
        </p:spPr>
      </p:pic>
      <p:sp>
        <p:nvSpPr>
          <p:cNvPr id="128" name="Arrow: Pentagon 127">
            <a:extLst>
              <a:ext uri="{FF2B5EF4-FFF2-40B4-BE49-F238E27FC236}">
                <a16:creationId xmlns:a16="http://schemas.microsoft.com/office/drawing/2014/main" id="{122E0804-40CB-60FC-6FA6-1CAB21A73CA0}"/>
              </a:ext>
            </a:extLst>
          </p:cNvPr>
          <p:cNvSpPr/>
          <p:nvPr/>
        </p:nvSpPr>
        <p:spPr>
          <a:xfrm rot="5400000">
            <a:off x="1652673" y="6768581"/>
            <a:ext cx="747166" cy="1558533"/>
          </a:xfrm>
          <a:prstGeom prst="homePlate">
            <a:avLst>
              <a:gd name="adj" fmla="val 50000"/>
            </a:avLst>
          </a:prstGeom>
          <a:solidFill>
            <a:srgbClr val="195191">
              <a:lumMod val="75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129" name="Graphic 128" descr="Telephone outline">
            <a:extLst>
              <a:ext uri="{FF2B5EF4-FFF2-40B4-BE49-F238E27FC236}">
                <a16:creationId xmlns:a16="http://schemas.microsoft.com/office/drawing/2014/main" id="{71F165A2-03F1-729A-4CC8-E22D6FE2C3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0518" y="7204446"/>
            <a:ext cx="652684" cy="652684"/>
          </a:xfrm>
          <a:prstGeom prst="rect">
            <a:avLst/>
          </a:prstGeom>
        </p:spPr>
      </p:pic>
      <p:sp>
        <p:nvSpPr>
          <p:cNvPr id="130" name="Arrow: Pentagon 129">
            <a:extLst>
              <a:ext uri="{FF2B5EF4-FFF2-40B4-BE49-F238E27FC236}">
                <a16:creationId xmlns:a16="http://schemas.microsoft.com/office/drawing/2014/main" id="{78F3E8C8-E160-3D32-CB8B-1A4C2F4F73CB}"/>
              </a:ext>
            </a:extLst>
          </p:cNvPr>
          <p:cNvSpPr/>
          <p:nvPr/>
        </p:nvSpPr>
        <p:spPr>
          <a:xfrm rot="5400000">
            <a:off x="4984639" y="6651047"/>
            <a:ext cx="747164" cy="1793602"/>
          </a:xfrm>
          <a:prstGeom prst="homePlate">
            <a:avLst/>
          </a:prstGeom>
          <a:solidFill>
            <a:srgbClr val="195191">
              <a:lumMod val="75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131" name="Graphic 130" descr="World with solid fill">
            <a:extLst>
              <a:ext uri="{FF2B5EF4-FFF2-40B4-BE49-F238E27FC236}">
                <a16:creationId xmlns:a16="http://schemas.microsoft.com/office/drawing/2014/main" id="{1316F0FE-4118-B90C-3628-F84267EFB0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36293" y="7206000"/>
            <a:ext cx="603635" cy="603635"/>
          </a:xfrm>
          <a:prstGeom prst="rect">
            <a:avLst/>
          </a:prstGeom>
        </p:spPr>
      </p:pic>
      <p:sp>
        <p:nvSpPr>
          <p:cNvPr id="132" name="Rectangle: Rounded Corners 131">
            <a:extLst>
              <a:ext uri="{FF2B5EF4-FFF2-40B4-BE49-F238E27FC236}">
                <a16:creationId xmlns:a16="http://schemas.microsoft.com/office/drawing/2014/main" id="{9AA0D526-35C2-1DBB-2327-95F30E320EFA}"/>
              </a:ext>
            </a:extLst>
          </p:cNvPr>
          <p:cNvSpPr/>
          <p:nvPr/>
        </p:nvSpPr>
        <p:spPr>
          <a:xfrm>
            <a:off x="738146" y="5080523"/>
            <a:ext cx="2610680" cy="1919605"/>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33" name="Rectangle: Top Corners Rounded 132">
            <a:extLst>
              <a:ext uri="{FF2B5EF4-FFF2-40B4-BE49-F238E27FC236}">
                <a16:creationId xmlns:a16="http://schemas.microsoft.com/office/drawing/2014/main" id="{F7C60FAC-8AE4-A24A-8365-D198E9DCBDAC}"/>
              </a:ext>
            </a:extLst>
          </p:cNvPr>
          <p:cNvSpPr/>
          <p:nvPr/>
        </p:nvSpPr>
        <p:spPr>
          <a:xfrm>
            <a:off x="738146" y="5048099"/>
            <a:ext cx="2610680" cy="729578"/>
          </a:xfrm>
          <a:prstGeom prst="round2SameRect">
            <a:avLst/>
          </a:prstGeom>
          <a:solidFill>
            <a:srgbClr val="1A4174"/>
          </a:solidFill>
          <a:ln w="12700" cap="flat" cmpd="sng" algn="ctr">
            <a:solidFill>
              <a:srgbClr val="195191">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34" name="Arrow: Pentagon 133">
            <a:extLst>
              <a:ext uri="{FF2B5EF4-FFF2-40B4-BE49-F238E27FC236}">
                <a16:creationId xmlns:a16="http://schemas.microsoft.com/office/drawing/2014/main" id="{91925400-76F7-AEC9-1932-5DD21428C099}"/>
              </a:ext>
            </a:extLst>
          </p:cNvPr>
          <p:cNvSpPr/>
          <p:nvPr/>
        </p:nvSpPr>
        <p:spPr>
          <a:xfrm rot="5400000">
            <a:off x="1699682" y="4645844"/>
            <a:ext cx="700671" cy="1558532"/>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135" name="Graphic 134" descr="Envelope with solid fill">
            <a:extLst>
              <a:ext uri="{FF2B5EF4-FFF2-40B4-BE49-F238E27FC236}">
                <a16:creationId xmlns:a16="http://schemas.microsoft.com/office/drawing/2014/main" id="{4C2B6183-7BB9-3FBA-9C91-EA874003B8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45184" y="5080522"/>
            <a:ext cx="638314" cy="638314"/>
          </a:xfrm>
          <a:prstGeom prst="rect">
            <a:avLst/>
          </a:prstGeom>
        </p:spPr>
      </p:pic>
      <p:sp>
        <p:nvSpPr>
          <p:cNvPr id="136" name="Rectangle: Rounded Corners 135">
            <a:extLst>
              <a:ext uri="{FF2B5EF4-FFF2-40B4-BE49-F238E27FC236}">
                <a16:creationId xmlns:a16="http://schemas.microsoft.com/office/drawing/2014/main" id="{DE644388-F424-3AE9-1695-A0EF7097CF0F}"/>
              </a:ext>
            </a:extLst>
          </p:cNvPr>
          <p:cNvSpPr/>
          <p:nvPr/>
        </p:nvSpPr>
        <p:spPr>
          <a:xfrm>
            <a:off x="4071734" y="2906635"/>
            <a:ext cx="2610680" cy="1919605"/>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37" name="Rectangle: Top Corners Rounded 136">
            <a:extLst>
              <a:ext uri="{FF2B5EF4-FFF2-40B4-BE49-F238E27FC236}">
                <a16:creationId xmlns:a16="http://schemas.microsoft.com/office/drawing/2014/main" id="{73E0DC88-05B7-41F4-E326-33216FE1348E}"/>
              </a:ext>
            </a:extLst>
          </p:cNvPr>
          <p:cNvSpPr/>
          <p:nvPr/>
        </p:nvSpPr>
        <p:spPr>
          <a:xfrm>
            <a:off x="4071734" y="2874211"/>
            <a:ext cx="2610680" cy="729578"/>
          </a:xfrm>
          <a:prstGeom prst="round2SameRect">
            <a:avLst/>
          </a:prstGeom>
          <a:solidFill>
            <a:srgbClr val="1A4174"/>
          </a:solidFill>
          <a:ln w="12700" cap="flat" cmpd="sng" algn="ctr">
            <a:solidFill>
              <a:srgbClr val="195191">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39" name="Rectangle: Rounded Corners 138">
            <a:extLst>
              <a:ext uri="{FF2B5EF4-FFF2-40B4-BE49-F238E27FC236}">
                <a16:creationId xmlns:a16="http://schemas.microsoft.com/office/drawing/2014/main" id="{A8B0254E-997C-02A0-6392-05A2D63B487E}"/>
              </a:ext>
            </a:extLst>
          </p:cNvPr>
          <p:cNvSpPr/>
          <p:nvPr/>
        </p:nvSpPr>
        <p:spPr>
          <a:xfrm>
            <a:off x="4071734" y="5080523"/>
            <a:ext cx="2610680" cy="1919605"/>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40" name="Rectangle: Top Corners Rounded 139">
            <a:extLst>
              <a:ext uri="{FF2B5EF4-FFF2-40B4-BE49-F238E27FC236}">
                <a16:creationId xmlns:a16="http://schemas.microsoft.com/office/drawing/2014/main" id="{27E50E0A-1AFB-CD43-B9D2-47AC645747C1}"/>
              </a:ext>
            </a:extLst>
          </p:cNvPr>
          <p:cNvSpPr/>
          <p:nvPr/>
        </p:nvSpPr>
        <p:spPr>
          <a:xfrm>
            <a:off x="4071734" y="5048099"/>
            <a:ext cx="2610680" cy="729578"/>
          </a:xfrm>
          <a:prstGeom prst="round2SameRect">
            <a:avLst/>
          </a:prstGeom>
          <a:solidFill>
            <a:srgbClr val="1A4174"/>
          </a:solidFill>
          <a:ln w="12700" cap="flat" cmpd="sng" algn="ctr">
            <a:solidFill>
              <a:srgbClr val="195191">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41" name="Arrow: Pentagon 140">
            <a:extLst>
              <a:ext uri="{FF2B5EF4-FFF2-40B4-BE49-F238E27FC236}">
                <a16:creationId xmlns:a16="http://schemas.microsoft.com/office/drawing/2014/main" id="{23F3F8FA-CF89-83A6-92C0-006D61593A43}"/>
              </a:ext>
            </a:extLst>
          </p:cNvPr>
          <p:cNvSpPr/>
          <p:nvPr/>
        </p:nvSpPr>
        <p:spPr>
          <a:xfrm rot="5400000">
            <a:off x="5064244" y="4647036"/>
            <a:ext cx="698288" cy="1558532"/>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42" name="Content Placeholder 4">
            <a:extLst>
              <a:ext uri="{FF2B5EF4-FFF2-40B4-BE49-F238E27FC236}">
                <a16:creationId xmlns:a16="http://schemas.microsoft.com/office/drawing/2014/main" id="{B555A2E1-19C0-198F-8D38-AF37EB2C9228}"/>
              </a:ext>
            </a:extLst>
          </p:cNvPr>
          <p:cNvSpPr txBox="1">
            <a:spLocks/>
          </p:cNvSpPr>
          <p:nvPr/>
        </p:nvSpPr>
        <p:spPr>
          <a:xfrm>
            <a:off x="813916" y="4014669"/>
            <a:ext cx="2545079" cy="768689"/>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500" dirty="0">
                <a:solidFill>
                  <a:srgbClr val="000000"/>
                </a:solidFill>
                <a:ea typeface="Open Sans" panose="020B0606030504020204" pitchFamily="34" charset="0"/>
              </a:rPr>
              <a:t>An SMS text with a PIN will be sent to your phone number.</a:t>
            </a:r>
          </a:p>
        </p:txBody>
      </p:sp>
      <p:sp>
        <p:nvSpPr>
          <p:cNvPr id="143" name="Content Placeholder 4">
            <a:extLst>
              <a:ext uri="{FF2B5EF4-FFF2-40B4-BE49-F238E27FC236}">
                <a16:creationId xmlns:a16="http://schemas.microsoft.com/office/drawing/2014/main" id="{6A49B223-CFB0-A69C-BD03-CAB5D0A197E3}"/>
              </a:ext>
            </a:extLst>
          </p:cNvPr>
          <p:cNvSpPr txBox="1">
            <a:spLocks/>
          </p:cNvSpPr>
          <p:nvPr/>
        </p:nvSpPr>
        <p:spPr>
          <a:xfrm>
            <a:off x="855625" y="3565980"/>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002060"/>
                </a:solidFill>
                <a:ea typeface="Open Sans" panose="020B0606030504020204" pitchFamily="34" charset="0"/>
              </a:rPr>
              <a:t>SMS Text Message</a:t>
            </a:r>
          </a:p>
        </p:txBody>
      </p:sp>
      <p:sp>
        <p:nvSpPr>
          <p:cNvPr id="144" name="Content Placeholder 4">
            <a:extLst>
              <a:ext uri="{FF2B5EF4-FFF2-40B4-BE49-F238E27FC236}">
                <a16:creationId xmlns:a16="http://schemas.microsoft.com/office/drawing/2014/main" id="{ED88E3A1-4A21-C7B9-41F2-A73955353381}"/>
              </a:ext>
            </a:extLst>
          </p:cNvPr>
          <p:cNvSpPr txBox="1">
            <a:spLocks/>
          </p:cNvSpPr>
          <p:nvPr/>
        </p:nvSpPr>
        <p:spPr>
          <a:xfrm>
            <a:off x="792517" y="8230726"/>
            <a:ext cx="2545079" cy="1205790"/>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500" dirty="0">
                <a:solidFill>
                  <a:srgbClr val="000000"/>
                </a:solidFill>
                <a:ea typeface="Open Sans" panose="020B0606030504020204" pitchFamily="34" charset="0"/>
              </a:rPr>
              <a:t>An automated call will be made to your phone number. </a:t>
            </a:r>
          </a:p>
        </p:txBody>
      </p:sp>
      <p:sp>
        <p:nvSpPr>
          <p:cNvPr id="145" name="Content Placeholder 4">
            <a:extLst>
              <a:ext uri="{FF2B5EF4-FFF2-40B4-BE49-F238E27FC236}">
                <a16:creationId xmlns:a16="http://schemas.microsoft.com/office/drawing/2014/main" id="{42EBC69A-37C2-9D2D-01E0-CE1BCE84B82D}"/>
              </a:ext>
            </a:extLst>
          </p:cNvPr>
          <p:cNvSpPr txBox="1">
            <a:spLocks/>
          </p:cNvSpPr>
          <p:nvPr/>
        </p:nvSpPr>
        <p:spPr>
          <a:xfrm>
            <a:off x="834226" y="7898174"/>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Phone Call</a:t>
            </a:r>
          </a:p>
        </p:txBody>
      </p:sp>
      <p:sp>
        <p:nvSpPr>
          <p:cNvPr id="146" name="Content Placeholder 4">
            <a:extLst>
              <a:ext uri="{FF2B5EF4-FFF2-40B4-BE49-F238E27FC236}">
                <a16:creationId xmlns:a16="http://schemas.microsoft.com/office/drawing/2014/main" id="{97F2A4C7-1D0F-FB47-965E-E3CA64D466A5}"/>
              </a:ext>
            </a:extLst>
          </p:cNvPr>
          <p:cNvSpPr txBox="1">
            <a:spLocks/>
          </p:cNvSpPr>
          <p:nvPr/>
        </p:nvSpPr>
        <p:spPr>
          <a:xfrm>
            <a:off x="813916" y="6164382"/>
            <a:ext cx="2495348" cy="943919"/>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500" dirty="0">
                <a:solidFill>
                  <a:srgbClr val="000000"/>
                </a:solidFill>
                <a:ea typeface="Open Sans" panose="020B0606030504020204" pitchFamily="34" charset="0"/>
              </a:rPr>
              <a:t>A PIN will be sent to your email address.</a:t>
            </a:r>
          </a:p>
        </p:txBody>
      </p:sp>
      <p:sp>
        <p:nvSpPr>
          <p:cNvPr id="147" name="Content Placeholder 4">
            <a:extLst>
              <a:ext uri="{FF2B5EF4-FFF2-40B4-BE49-F238E27FC236}">
                <a16:creationId xmlns:a16="http://schemas.microsoft.com/office/drawing/2014/main" id="{0B08F1A9-8A18-7A52-DD6A-5D3E8DB9B330}"/>
              </a:ext>
            </a:extLst>
          </p:cNvPr>
          <p:cNvSpPr txBox="1">
            <a:spLocks/>
          </p:cNvSpPr>
          <p:nvPr/>
        </p:nvSpPr>
        <p:spPr>
          <a:xfrm>
            <a:off x="792517" y="5741429"/>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002060"/>
                </a:solidFill>
                <a:ea typeface="Open Sans" panose="020B0606030504020204" pitchFamily="34" charset="0"/>
              </a:rPr>
              <a:t>Email</a:t>
            </a:r>
          </a:p>
        </p:txBody>
      </p:sp>
      <p:sp>
        <p:nvSpPr>
          <p:cNvPr id="148" name="Content Placeholder 4">
            <a:extLst>
              <a:ext uri="{FF2B5EF4-FFF2-40B4-BE49-F238E27FC236}">
                <a16:creationId xmlns:a16="http://schemas.microsoft.com/office/drawing/2014/main" id="{909288F1-03F7-6C12-5887-B1E8D5C764D9}"/>
              </a:ext>
            </a:extLst>
          </p:cNvPr>
          <p:cNvSpPr txBox="1">
            <a:spLocks/>
          </p:cNvSpPr>
          <p:nvPr/>
        </p:nvSpPr>
        <p:spPr>
          <a:xfrm>
            <a:off x="4157694" y="8153016"/>
            <a:ext cx="2511390" cy="1043576"/>
          </a:xfrm>
          <a:prstGeom prst="rect">
            <a:avLst/>
          </a:prstGeom>
        </p:spPr>
        <p:txBody>
          <a:bodyPr vert="horz" lIns="91440" tIns="45720" rIns="91440" bIns="45720" rtlCol="0">
            <a:normAutofit fontScale="85000" lnSpcReduction="10000"/>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800" dirty="0">
                <a:solidFill>
                  <a:srgbClr val="000000"/>
                </a:solidFill>
                <a:ea typeface="Open Sans" panose="020B0606030504020204" pitchFamily="34" charset="0"/>
              </a:rPr>
              <a:t>You are given the option to authenticate through PIN displayed in app and an in-app push button option. </a:t>
            </a:r>
          </a:p>
        </p:txBody>
      </p:sp>
      <p:sp>
        <p:nvSpPr>
          <p:cNvPr id="149" name="Content Placeholder 4">
            <a:extLst>
              <a:ext uri="{FF2B5EF4-FFF2-40B4-BE49-F238E27FC236}">
                <a16:creationId xmlns:a16="http://schemas.microsoft.com/office/drawing/2014/main" id="{22592C2E-4A80-CC55-4D7B-85B8BC0B2785}"/>
              </a:ext>
            </a:extLst>
          </p:cNvPr>
          <p:cNvSpPr txBox="1">
            <a:spLocks/>
          </p:cNvSpPr>
          <p:nvPr/>
        </p:nvSpPr>
        <p:spPr>
          <a:xfrm>
            <a:off x="4075542" y="7879891"/>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IBM Verify App</a:t>
            </a:r>
          </a:p>
        </p:txBody>
      </p:sp>
      <p:sp>
        <p:nvSpPr>
          <p:cNvPr id="150" name="Content Placeholder 4">
            <a:extLst>
              <a:ext uri="{FF2B5EF4-FFF2-40B4-BE49-F238E27FC236}">
                <a16:creationId xmlns:a16="http://schemas.microsoft.com/office/drawing/2014/main" id="{7335734E-115F-EA9B-A598-BBBB3037F930}"/>
              </a:ext>
            </a:extLst>
          </p:cNvPr>
          <p:cNvSpPr txBox="1">
            <a:spLocks/>
          </p:cNvSpPr>
          <p:nvPr/>
        </p:nvSpPr>
        <p:spPr>
          <a:xfrm>
            <a:off x="4104535" y="5775443"/>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Authenticator App</a:t>
            </a:r>
          </a:p>
        </p:txBody>
      </p:sp>
      <p:sp>
        <p:nvSpPr>
          <p:cNvPr id="151" name="Content Placeholder 4">
            <a:extLst>
              <a:ext uri="{FF2B5EF4-FFF2-40B4-BE49-F238E27FC236}">
                <a16:creationId xmlns:a16="http://schemas.microsoft.com/office/drawing/2014/main" id="{F40FA0FA-0150-484E-02D3-D02A4241B3B6}"/>
              </a:ext>
            </a:extLst>
          </p:cNvPr>
          <p:cNvSpPr txBox="1">
            <a:spLocks/>
          </p:cNvSpPr>
          <p:nvPr/>
        </p:nvSpPr>
        <p:spPr>
          <a:xfrm>
            <a:off x="4157694" y="3570804"/>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Fido Device</a:t>
            </a:r>
          </a:p>
        </p:txBody>
      </p:sp>
      <p:sp>
        <p:nvSpPr>
          <p:cNvPr id="152" name="Content Placeholder 4">
            <a:extLst>
              <a:ext uri="{FF2B5EF4-FFF2-40B4-BE49-F238E27FC236}">
                <a16:creationId xmlns:a16="http://schemas.microsoft.com/office/drawing/2014/main" id="{38ACA0D2-6413-0FE6-0412-02E9BBA17176}"/>
              </a:ext>
            </a:extLst>
          </p:cNvPr>
          <p:cNvSpPr txBox="1">
            <a:spLocks/>
          </p:cNvSpPr>
          <p:nvPr/>
        </p:nvSpPr>
        <p:spPr>
          <a:xfrm>
            <a:off x="4090565" y="3886086"/>
            <a:ext cx="2511390" cy="1043576"/>
          </a:xfrm>
          <a:prstGeom prst="rect">
            <a:avLst/>
          </a:prstGeom>
        </p:spPr>
        <p:txBody>
          <a:bodyPr vert="horz" lIns="91440" tIns="45720" rIns="91440" bIns="45720" rtlCol="0">
            <a:normAutofit fontScale="85000" lnSpcReduction="10000"/>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800" dirty="0">
                <a:solidFill>
                  <a:srgbClr val="000000"/>
                </a:solidFill>
                <a:ea typeface="Open Sans" panose="020B0606030504020204" pitchFamily="34" charset="0"/>
              </a:rPr>
              <a:t>You are given the option to register an authenticator to enable passwordless authentication.</a:t>
            </a:r>
          </a:p>
        </p:txBody>
      </p:sp>
      <p:pic>
        <p:nvPicPr>
          <p:cNvPr id="153" name="Graphic 152" descr="Online Network outline">
            <a:extLst>
              <a:ext uri="{FF2B5EF4-FFF2-40B4-BE49-F238E27FC236}">
                <a16:creationId xmlns:a16="http://schemas.microsoft.com/office/drawing/2014/main" id="{EADF3F71-2BB6-AADB-5B20-18C7404005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80985" y="5057471"/>
            <a:ext cx="663285" cy="663285"/>
          </a:xfrm>
          <a:prstGeom prst="rect">
            <a:avLst/>
          </a:prstGeom>
        </p:spPr>
      </p:pic>
      <p:sp>
        <p:nvSpPr>
          <p:cNvPr id="155" name="Content Placeholder 4">
            <a:extLst>
              <a:ext uri="{FF2B5EF4-FFF2-40B4-BE49-F238E27FC236}">
                <a16:creationId xmlns:a16="http://schemas.microsoft.com/office/drawing/2014/main" id="{9C1E03A9-5D82-C8E3-5948-7EE1669B1FB7}"/>
              </a:ext>
            </a:extLst>
          </p:cNvPr>
          <p:cNvSpPr txBox="1">
            <a:spLocks/>
          </p:cNvSpPr>
          <p:nvPr/>
        </p:nvSpPr>
        <p:spPr>
          <a:xfrm>
            <a:off x="4181919" y="6082924"/>
            <a:ext cx="2511390" cy="1043576"/>
          </a:xfrm>
          <a:prstGeom prst="rect">
            <a:avLst/>
          </a:prstGeom>
        </p:spPr>
        <p:txBody>
          <a:bodyPr vert="horz" lIns="91440" tIns="45720" rIns="91440" bIns="45720" rtlCol="0">
            <a:normAutofit fontScale="77500" lnSpcReduction="20000"/>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800" dirty="0">
                <a:solidFill>
                  <a:srgbClr val="000000"/>
                </a:solidFill>
                <a:ea typeface="Open Sans" panose="020B0606030504020204" pitchFamily="34" charset="0"/>
              </a:rPr>
              <a:t>You are given the option to verify with a one-time access code that is generated by an authenticator app on a mobile phone or tablet. </a:t>
            </a:r>
          </a:p>
        </p:txBody>
      </p:sp>
      <p:sp>
        <p:nvSpPr>
          <p:cNvPr id="157" name="Content Placeholder 4">
            <a:extLst>
              <a:ext uri="{FF2B5EF4-FFF2-40B4-BE49-F238E27FC236}">
                <a16:creationId xmlns:a16="http://schemas.microsoft.com/office/drawing/2014/main" id="{018CABB4-AA5C-4CEF-5812-886934983A32}"/>
              </a:ext>
            </a:extLst>
          </p:cNvPr>
          <p:cNvSpPr txBox="1">
            <a:spLocks/>
          </p:cNvSpPr>
          <p:nvPr/>
        </p:nvSpPr>
        <p:spPr>
          <a:xfrm>
            <a:off x="433298" y="1667240"/>
            <a:ext cx="6503928" cy="768689"/>
          </a:xfrm>
          <a:prstGeom prst="rect">
            <a:avLst/>
          </a:prstGeom>
        </p:spPr>
        <p:txBody>
          <a:bodyPr vert="horz" lIns="91440" tIns="45720" rIns="91440" bIns="45720" rtlCol="0">
            <a:normAutofit fontScale="92500" lnSpcReduction="20000"/>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buNone/>
            </a:pPr>
            <a:r>
              <a:rPr lang="en-US" sz="1800" dirty="0">
                <a:solidFill>
                  <a:srgbClr val="000000"/>
                </a:solidFill>
                <a:ea typeface="Open Sans" panose="020B0606030504020204" pitchFamily="34" charset="0"/>
              </a:rPr>
              <a:t>There are six options available for MFA Registration. You must register for at least two required MFA options. </a:t>
            </a:r>
            <a:r>
              <a:rPr lang="en-US" sz="1800" b="1" i="0" u="sng" strike="noStrike" baseline="0" dirty="0">
                <a:solidFill>
                  <a:srgbClr val="2A2E36"/>
                </a:solidFill>
                <a:latin typeface="Segoe UI" panose="020B0502040204020203" pitchFamily="34" charset="0"/>
                <a:ea typeface="Open Sans" panose="020B0606030504020204" pitchFamily="34" charset="0"/>
                <a:cs typeface="Segoe UI" panose="020B0502040204020203" pitchFamily="34" charset="0"/>
              </a:rPr>
              <a:t>It is recommended to choose a combination of phone-based and email options.</a:t>
            </a:r>
            <a:endParaRPr lang="en-US" sz="1800" dirty="0">
              <a:latin typeface="Segoe UI" panose="020B0502040204020203" pitchFamily="34" charset="0"/>
              <a:ea typeface="Open Sans" panose="020B0606030504020204" pitchFamily="34" charset="0"/>
              <a:cs typeface="Segoe UI" panose="020B0502040204020203" pitchFamily="34" charset="0"/>
            </a:endParaRPr>
          </a:p>
          <a:p>
            <a:pPr marL="0" indent="0">
              <a:buFont typeface="Arial"/>
              <a:buNone/>
            </a:pPr>
            <a:endParaRPr lang="en-US" sz="1800" dirty="0">
              <a:solidFill>
                <a:srgbClr val="000000"/>
              </a:solidFill>
              <a:ea typeface="Open Sans" panose="020B0606030504020204" pitchFamily="34" charset="0"/>
            </a:endParaRPr>
          </a:p>
        </p:txBody>
      </p:sp>
      <p:sp>
        <p:nvSpPr>
          <p:cNvPr id="2" name="Slide Number Placeholder 1">
            <a:extLst>
              <a:ext uri="{FF2B5EF4-FFF2-40B4-BE49-F238E27FC236}">
                <a16:creationId xmlns:a16="http://schemas.microsoft.com/office/drawing/2014/main" id="{6AB03849-2AD7-B5F9-F82A-100F311C7C49}"/>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20</a:t>
            </a:fld>
            <a:endParaRPr lang="en-US" spc="-25"/>
          </a:p>
        </p:txBody>
      </p:sp>
      <p:sp>
        <p:nvSpPr>
          <p:cNvPr id="5" name="Arrow: Pentagon 4">
            <a:extLst>
              <a:ext uri="{FF2B5EF4-FFF2-40B4-BE49-F238E27FC236}">
                <a16:creationId xmlns:a16="http://schemas.microsoft.com/office/drawing/2014/main" id="{97FB4081-02A2-1350-2F63-CED428B9D352}"/>
              </a:ext>
            </a:extLst>
          </p:cNvPr>
          <p:cNvSpPr/>
          <p:nvPr/>
        </p:nvSpPr>
        <p:spPr>
          <a:xfrm rot="5400000">
            <a:off x="5020551" y="2473333"/>
            <a:ext cx="713045" cy="1558532"/>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154" name="Graphic 153" descr="Link outline">
            <a:extLst>
              <a:ext uri="{FF2B5EF4-FFF2-40B4-BE49-F238E27FC236}">
                <a16:creationId xmlns:a16="http://schemas.microsoft.com/office/drawing/2014/main" id="{4C5E8B9C-9ED4-3678-6DF0-7000BE0F2C9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49515" y="2898223"/>
            <a:ext cx="639077" cy="639077"/>
          </a:xfrm>
          <a:prstGeom prst="rect">
            <a:avLst/>
          </a:prstGeom>
        </p:spPr>
      </p:pic>
      <p:sp>
        <p:nvSpPr>
          <p:cNvPr id="4" name="object 3">
            <a:extLst>
              <a:ext uri="{FF2B5EF4-FFF2-40B4-BE49-F238E27FC236}">
                <a16:creationId xmlns:a16="http://schemas.microsoft.com/office/drawing/2014/main" id="{EA66C4C3-35E7-9C68-FEA3-2B41916E20DA}"/>
              </a:ext>
            </a:extLst>
          </p:cNvPr>
          <p:cNvSpPr txBox="1">
            <a:spLocks/>
          </p:cNvSpPr>
          <p:nvPr/>
        </p:nvSpPr>
        <p:spPr>
          <a:xfrm>
            <a:off x="134416" y="366643"/>
            <a:ext cx="7541001" cy="535403"/>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300" b="1">
                <a:solidFill>
                  <a:srgbClr val="002060"/>
                </a:solidFill>
                <a:latin typeface="Segoe UI" panose="020B0502040204020203" pitchFamily="34" charset="0"/>
                <a:ea typeface="Open Sans" panose="020B0606030504020204" pitchFamily="34" charset="0"/>
                <a:cs typeface="Segoe UI" panose="020B0502040204020203" pitchFamily="34" charset="0"/>
              </a:rPr>
              <a:t>MFA Registration Options Overview </a:t>
            </a:r>
            <a:endParaRPr lang="en-US" sz="33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757601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2F28FF23-5CCB-079C-3035-492B432B1C5C}"/>
              </a:ext>
            </a:extLst>
          </p:cNvPr>
          <p:cNvSpPr>
            <a:spLocks noGrp="1"/>
          </p:cNvSpPr>
          <p:nvPr>
            <p:ph type="sldNum" sz="quarter" idx="12"/>
          </p:nvPr>
        </p:nvSpPr>
        <p:spPr>
          <a:xfrm>
            <a:off x="-57194" y="-1703343"/>
            <a:ext cx="0" cy="0"/>
          </a:xfrm>
        </p:spPr>
        <p:txBody>
          <a:bodyPr/>
          <a:lstStyle/>
          <a:p>
            <a:fld id="{7886526D-FAF9-45F0-BB59-E9A6C39D9E4F}" type="slidenum">
              <a:rPr lang="en-US" smtClean="0">
                <a:latin typeface="Segoe UI" panose="020B0502040204020203" pitchFamily="34" charset="0"/>
                <a:ea typeface="Open Sans" panose="020B0606030504020204" pitchFamily="34" charset="0"/>
                <a:cs typeface="Segoe UI" panose="020B0502040204020203" pitchFamily="34" charset="0"/>
              </a:rPr>
              <a:t>21</a:t>
            </a:fld>
            <a:endParaRPr lang="en-US">
              <a:latin typeface="Segoe UI" panose="020B0502040204020203" pitchFamily="34" charset="0"/>
              <a:ea typeface="Open Sans" panose="020B0606030504020204" pitchFamily="34" charset="0"/>
              <a:cs typeface="Segoe UI" panose="020B0502040204020203" pitchFamily="34" charset="0"/>
            </a:endParaRPr>
          </a:p>
        </p:txBody>
      </p:sp>
      <p:sp>
        <p:nvSpPr>
          <p:cNvPr id="5" name="TextBox 4">
            <a:extLst>
              <a:ext uri="{FF2B5EF4-FFF2-40B4-BE49-F238E27FC236}">
                <a16:creationId xmlns:a16="http://schemas.microsoft.com/office/drawing/2014/main" id="{9D9619CD-A04D-BEFD-C650-1ADB56802D56}"/>
              </a:ext>
            </a:extLst>
          </p:cNvPr>
          <p:cNvSpPr txBox="1"/>
          <p:nvPr/>
        </p:nvSpPr>
        <p:spPr>
          <a:xfrm>
            <a:off x="4251316" y="4704389"/>
            <a:ext cx="2286801" cy="3293209"/>
          </a:xfrm>
          <a:prstGeom prst="rect">
            <a:avLst/>
          </a:prstGeom>
          <a:noFill/>
        </p:spPr>
        <p:txBody>
          <a:bodyPr wrap="square">
            <a:spAutoFit/>
          </a:bodyPr>
          <a:lstStyle/>
          <a:p>
            <a:pPr algn="l"/>
            <a:endParaRPr lang="en-US" sz="1600" b="0" i="0" u="none" strike="noStrike" baseline="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endParaRPr lang="en-US" sz="1600" b="0" i="0" u="none" strike="noStrike" baseline="0" dirty="0">
              <a:latin typeface="Segoe UI" panose="020B0502040204020203" pitchFamily="34" charset="0"/>
              <a:ea typeface="Open Sans" panose="020B0606030504020204" pitchFamily="34" charset="0"/>
              <a:cs typeface="Segoe UI" panose="020B0502040204020203" pitchFamily="34" charset="0"/>
            </a:endParaRPr>
          </a:p>
          <a:p>
            <a:pPr marR="0" algn="l"/>
            <a:r>
              <a:rPr lang="en-US" sz="1600" b="0" i="0" u="none" strike="noStrike" baseline="0" dirty="0">
                <a:solidFill>
                  <a:srgbClr val="000000"/>
                </a:solidFill>
                <a:latin typeface="Segoe UI" panose="020B0502040204020203" pitchFamily="34" charset="0"/>
                <a:ea typeface="Open Sans" panose="020B0606030504020204" pitchFamily="34" charset="0"/>
                <a:cs typeface="Segoe UI" panose="020B0502040204020203" pitchFamily="34" charset="0"/>
              </a:rPr>
              <a:t>The Email verification option sends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lang="en-US" sz="1600" b="0" i="0" u="none" strike="noStrike" baseline="0" dirty="0">
                <a:solidFill>
                  <a:srgbClr val="000000"/>
                </a:solidFill>
                <a:latin typeface="Segoe UI" panose="020B0502040204020203" pitchFamily="34" charset="0"/>
                <a:ea typeface="Open Sans" panose="020B0606030504020204" pitchFamily="34" charset="0"/>
                <a:cs typeface="Segoe UI" panose="020B0502040204020203" pitchFamily="34" charset="0"/>
              </a:rPr>
              <a:t> an email containing a one-time verification code to the email address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 </a:t>
            </a:r>
            <a:r>
              <a:rPr lang="en-US" sz="1600" b="0" i="0" u="none" strike="noStrike" baseline="0" dirty="0">
                <a:solidFill>
                  <a:srgbClr val="000000"/>
                </a:solidFill>
                <a:latin typeface="Segoe UI" panose="020B0502040204020203" pitchFamily="34" charset="0"/>
                <a:ea typeface="Open Sans" panose="020B0606030504020204" pitchFamily="34" charset="0"/>
                <a:cs typeface="Segoe UI" panose="020B0502040204020203" pitchFamily="34" charset="0"/>
              </a:rPr>
              <a:t>used to setup MFA.</a:t>
            </a:r>
          </a:p>
          <a:p>
            <a:pPr marR="0" algn="l"/>
            <a:endPar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pPr marR="0" algn="l"/>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lang="en-US" sz="1600" b="0" i="0" u="none" strike="noStrike" baseline="0" dirty="0">
                <a:solidFill>
                  <a:srgbClr val="000000"/>
                </a:solidFill>
                <a:latin typeface="Segoe UI" panose="020B0502040204020203" pitchFamily="34" charset="0"/>
                <a:ea typeface="Open Sans" panose="020B0606030504020204" pitchFamily="34" charset="0"/>
                <a:cs typeface="Segoe UI" panose="020B0502040204020203" pitchFamily="34" charset="0"/>
              </a:rPr>
              <a:t> should use an active email account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 </a:t>
            </a:r>
            <a:r>
              <a:rPr lang="en-US" sz="1600" b="0" i="0" u="none" strike="noStrike" baseline="0" dirty="0">
                <a:solidFill>
                  <a:srgbClr val="000000"/>
                </a:solidFill>
                <a:latin typeface="Segoe UI" panose="020B0502040204020203" pitchFamily="34" charset="0"/>
                <a:ea typeface="Open Sans" panose="020B0606030504020204" pitchFamily="34" charset="0"/>
                <a:cs typeface="Segoe UI" panose="020B0502040204020203" pitchFamily="34" charset="0"/>
              </a:rPr>
              <a:t>have access to.</a:t>
            </a:r>
          </a:p>
        </p:txBody>
      </p:sp>
      <p:sp>
        <p:nvSpPr>
          <p:cNvPr id="6" name="TextBox 5">
            <a:extLst>
              <a:ext uri="{FF2B5EF4-FFF2-40B4-BE49-F238E27FC236}">
                <a16:creationId xmlns:a16="http://schemas.microsoft.com/office/drawing/2014/main" id="{55EDE0CA-EB4B-73D1-FDD7-2046EDFD0E6D}"/>
              </a:ext>
            </a:extLst>
          </p:cNvPr>
          <p:cNvSpPr txBox="1"/>
          <p:nvPr/>
        </p:nvSpPr>
        <p:spPr>
          <a:xfrm>
            <a:off x="650645" y="4704389"/>
            <a:ext cx="3017244" cy="3693319"/>
          </a:xfrm>
          <a:prstGeom prst="rect">
            <a:avLst/>
          </a:prstGeom>
          <a:noFill/>
        </p:spPr>
        <p:txBody>
          <a:bodyPr wrap="square">
            <a:spAutoFit/>
          </a:bodyPr>
          <a:lstStyle/>
          <a:p>
            <a:pPr algn="l"/>
            <a:endParaRPr lang="en-US" sz="1200" b="0" i="0" u="none" strike="noStrike" baseline="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endParaRPr lang="en-US" sz="1400" b="0" i="0" u="none" strike="noStrike" baseline="0" dirty="0">
              <a:latin typeface="Segoe UI" panose="020B0502040204020203" pitchFamily="34" charset="0"/>
              <a:ea typeface="Open Sans" panose="020B0606030504020204" pitchFamily="34" charset="0"/>
              <a:cs typeface="Segoe UI" panose="020B0502040204020203" pitchFamily="34" charset="0"/>
            </a:endParaRPr>
          </a:p>
          <a:p>
            <a:pPr marR="0" algn="l"/>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The SMS verification option will send you a one-time access code to your phone via text message. </a:t>
            </a:r>
          </a:p>
          <a:p>
            <a:pPr marR="0" algn="l"/>
            <a:endPar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pPr marR="0" algn="l"/>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lang="en-US" sz="1600" b="0" i="0" u="none" strike="noStrike" baseline="0" dirty="0">
                <a:solidFill>
                  <a:srgbClr val="000000"/>
                </a:solidFill>
                <a:latin typeface="Segoe UI" panose="020B0502040204020203" pitchFamily="34" charset="0"/>
                <a:ea typeface="Open Sans" panose="020B0606030504020204" pitchFamily="34" charset="0"/>
                <a:cs typeface="Segoe UI" panose="020B0502040204020203" pitchFamily="34" charset="0"/>
              </a:rPr>
              <a:t> must select an active mobile phone number. </a:t>
            </a:r>
          </a:p>
          <a:p>
            <a:pPr marR="0" algn="l"/>
            <a:endParaRPr lang="en-US" sz="1600" b="0" i="0" u="none" strike="noStrike" baseline="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pPr marR="0" algn="l"/>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For text message and phone call verification to be counted as separate methods, you cannot use the same phone number for both options. </a:t>
            </a:r>
            <a:endParaRPr lang="en-US" sz="1600" b="0" i="0" u="none" strike="noStrike" baseline="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AA4E43A6-1874-7C1C-07E1-7F2D7DE6AA45}"/>
              </a:ext>
            </a:extLst>
          </p:cNvPr>
          <p:cNvSpPr txBox="1"/>
          <p:nvPr/>
        </p:nvSpPr>
        <p:spPr>
          <a:xfrm rot="16200000">
            <a:off x="-705536" y="5939707"/>
            <a:ext cx="2225842" cy="369332"/>
          </a:xfrm>
          <a:prstGeom prst="rect">
            <a:avLst/>
          </a:prstGeom>
          <a:noFill/>
        </p:spPr>
        <p:txBody>
          <a:bodyPr wrap="square">
            <a:spAutoFit/>
          </a:bodyPr>
          <a:lstStyle/>
          <a:p>
            <a:pPr algn="ctr"/>
            <a:r>
              <a:rPr lang="en-US" b="1" i="1" u="none" strike="noStrike" baseline="0">
                <a:solidFill>
                  <a:srgbClr val="000000"/>
                </a:solidFill>
                <a:latin typeface="Segoe UI" panose="020B0502040204020203" pitchFamily="34" charset="0"/>
                <a:ea typeface="Open Sans" panose="020B0606030504020204" pitchFamily="34" charset="0"/>
                <a:cs typeface="Segoe UI" panose="020B0502040204020203" pitchFamily="34" charset="0"/>
              </a:rPr>
              <a:t>Levels of Difficulty</a:t>
            </a:r>
          </a:p>
        </p:txBody>
      </p:sp>
      <p:sp>
        <p:nvSpPr>
          <p:cNvPr id="8" name="TextBox 7">
            <a:extLst>
              <a:ext uri="{FF2B5EF4-FFF2-40B4-BE49-F238E27FC236}">
                <a16:creationId xmlns:a16="http://schemas.microsoft.com/office/drawing/2014/main" id="{55FFFF9C-73C3-0729-3FC3-34F042220AF7}"/>
              </a:ext>
            </a:extLst>
          </p:cNvPr>
          <p:cNvSpPr txBox="1"/>
          <p:nvPr/>
        </p:nvSpPr>
        <p:spPr>
          <a:xfrm>
            <a:off x="1702469" y="4637067"/>
            <a:ext cx="913596" cy="461665"/>
          </a:xfrm>
          <a:prstGeom prst="rect">
            <a:avLst/>
          </a:prstGeom>
          <a:noFill/>
        </p:spPr>
        <p:txBody>
          <a:bodyPr wrap="square">
            <a:spAutoFit/>
          </a:bodyPr>
          <a:lstStyle/>
          <a:p>
            <a:pPr algn="l"/>
            <a:r>
              <a:rPr lang="en-US" sz="2400" u="none" strike="noStrike" baseline="0">
                <a:solidFill>
                  <a:srgbClr val="002060"/>
                </a:solidFill>
                <a:latin typeface="Segoe UI" panose="020B0502040204020203" pitchFamily="34" charset="0"/>
                <a:ea typeface="Open Sans" panose="020B0606030504020204" pitchFamily="34" charset="0"/>
                <a:cs typeface="Segoe UI" panose="020B0502040204020203" pitchFamily="34" charset="0"/>
              </a:rPr>
              <a:t>Low</a:t>
            </a:r>
          </a:p>
        </p:txBody>
      </p:sp>
      <p:sp>
        <p:nvSpPr>
          <p:cNvPr id="9" name="TextBox 8">
            <a:extLst>
              <a:ext uri="{FF2B5EF4-FFF2-40B4-BE49-F238E27FC236}">
                <a16:creationId xmlns:a16="http://schemas.microsoft.com/office/drawing/2014/main" id="{70152A0B-1E02-879B-6791-C2D593156B9C}"/>
              </a:ext>
            </a:extLst>
          </p:cNvPr>
          <p:cNvSpPr txBox="1"/>
          <p:nvPr/>
        </p:nvSpPr>
        <p:spPr>
          <a:xfrm>
            <a:off x="4937918" y="4637067"/>
            <a:ext cx="913596" cy="461665"/>
          </a:xfrm>
          <a:prstGeom prst="rect">
            <a:avLst/>
          </a:prstGeom>
          <a:noFill/>
        </p:spPr>
        <p:txBody>
          <a:bodyPr wrap="square">
            <a:spAutoFit/>
          </a:bodyPr>
          <a:lstStyle/>
          <a:p>
            <a:pPr algn="l"/>
            <a:r>
              <a:rPr lang="en-US" sz="2400" b="0" u="none" strike="noStrike" baseline="0">
                <a:solidFill>
                  <a:srgbClr val="002060"/>
                </a:solidFill>
                <a:latin typeface="Segoe UI" panose="020B0502040204020203" pitchFamily="34" charset="0"/>
                <a:ea typeface="Open Sans" panose="020B0606030504020204" pitchFamily="34" charset="0"/>
                <a:cs typeface="Segoe UI" panose="020B0502040204020203" pitchFamily="34" charset="0"/>
              </a:rPr>
              <a:t>Low</a:t>
            </a:r>
          </a:p>
        </p:txBody>
      </p:sp>
      <p:grpSp>
        <p:nvGrpSpPr>
          <p:cNvPr id="26" name="Group 25">
            <a:extLst>
              <a:ext uri="{FF2B5EF4-FFF2-40B4-BE49-F238E27FC236}">
                <a16:creationId xmlns:a16="http://schemas.microsoft.com/office/drawing/2014/main" id="{8920EEC6-77A4-6495-A6DD-0F2CA70FC355}"/>
              </a:ext>
            </a:extLst>
          </p:cNvPr>
          <p:cNvGrpSpPr/>
          <p:nvPr/>
        </p:nvGrpSpPr>
        <p:grpSpPr>
          <a:xfrm>
            <a:off x="865873" y="1382845"/>
            <a:ext cx="2586788" cy="2949772"/>
            <a:chOff x="532755" y="1382845"/>
            <a:chExt cx="2586788" cy="2949772"/>
          </a:xfrm>
        </p:grpSpPr>
        <p:grpSp>
          <p:nvGrpSpPr>
            <p:cNvPr id="3" name="Group 2">
              <a:extLst>
                <a:ext uri="{FF2B5EF4-FFF2-40B4-BE49-F238E27FC236}">
                  <a16:creationId xmlns:a16="http://schemas.microsoft.com/office/drawing/2014/main" id="{2665A0CD-E9A6-9F10-03CC-BBFDD544F029}"/>
                </a:ext>
              </a:extLst>
            </p:cNvPr>
            <p:cNvGrpSpPr/>
            <p:nvPr/>
          </p:nvGrpSpPr>
          <p:grpSpPr>
            <a:xfrm>
              <a:off x="532755" y="1382845"/>
              <a:ext cx="2586788" cy="2949772"/>
              <a:chOff x="532755" y="1382845"/>
              <a:chExt cx="2586788" cy="2949772"/>
            </a:xfrm>
          </p:grpSpPr>
          <p:sp>
            <p:nvSpPr>
              <p:cNvPr id="10" name="Rectangle: Rounded Corners 9">
                <a:extLst>
                  <a:ext uri="{FF2B5EF4-FFF2-40B4-BE49-F238E27FC236}">
                    <a16:creationId xmlns:a16="http://schemas.microsoft.com/office/drawing/2014/main" id="{AAF043F3-90CA-7D5A-02BF-92D2B48A38AF}"/>
                  </a:ext>
                </a:extLst>
              </p:cNvPr>
              <p:cNvSpPr/>
              <p:nvPr/>
            </p:nvSpPr>
            <p:spPr>
              <a:xfrm>
                <a:off x="532755" y="1415270"/>
                <a:ext cx="2545079" cy="2917347"/>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sp>
            <p:nvSpPr>
              <p:cNvPr id="11" name="Content Placeholder 4">
                <a:extLst>
                  <a:ext uri="{FF2B5EF4-FFF2-40B4-BE49-F238E27FC236}">
                    <a16:creationId xmlns:a16="http://schemas.microsoft.com/office/drawing/2014/main" id="{A404A8CF-B913-3373-496A-0C2BB865D9F7}"/>
                  </a:ext>
                </a:extLst>
              </p:cNvPr>
              <p:cNvSpPr txBox="1">
                <a:spLocks/>
              </p:cNvSpPr>
              <p:nvPr/>
            </p:nvSpPr>
            <p:spPr>
              <a:xfrm>
                <a:off x="532755" y="3186250"/>
                <a:ext cx="2545079" cy="768689"/>
              </a:xfrm>
              <a:prstGeom prst="rect">
                <a:avLst/>
              </a:prstGeom>
            </p:spPr>
            <p:txBody>
              <a:bodyPr vert="horz" lIns="91440" tIns="45720" rIns="91440" bIns="45720" rtlCol="0">
                <a:normAutofit lnSpcReduction="10000"/>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600" dirty="0">
                    <a:solidFill>
                      <a:srgbClr val="000000"/>
                    </a:solidFill>
                    <a:ea typeface="Open Sans" panose="020B0606030504020204" pitchFamily="34" charset="0"/>
                  </a:rPr>
                  <a:t>An SMS text with a PIN will be sent to your phone number.</a:t>
                </a:r>
              </a:p>
            </p:txBody>
          </p:sp>
          <p:sp>
            <p:nvSpPr>
              <p:cNvPr id="12" name="Rectangle: Top Corners Rounded 11">
                <a:extLst>
                  <a:ext uri="{FF2B5EF4-FFF2-40B4-BE49-F238E27FC236}">
                    <a16:creationId xmlns:a16="http://schemas.microsoft.com/office/drawing/2014/main" id="{7865140B-CE21-7965-E40C-7E60C5F696DB}"/>
                  </a:ext>
                </a:extLst>
              </p:cNvPr>
              <p:cNvSpPr/>
              <p:nvPr/>
            </p:nvSpPr>
            <p:spPr>
              <a:xfrm>
                <a:off x="532755" y="1382845"/>
                <a:ext cx="2545079" cy="1108787"/>
              </a:xfrm>
              <a:prstGeom prst="round2SameRect">
                <a:avLst/>
              </a:prstGeom>
              <a:solidFill>
                <a:srgbClr val="1A4174"/>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sp>
            <p:nvSpPr>
              <p:cNvPr id="13" name="Content Placeholder 4">
                <a:extLst>
                  <a:ext uri="{FF2B5EF4-FFF2-40B4-BE49-F238E27FC236}">
                    <a16:creationId xmlns:a16="http://schemas.microsoft.com/office/drawing/2014/main" id="{175C9195-4A0A-4B23-0E72-7DD6B8858C0D}"/>
                  </a:ext>
                </a:extLst>
              </p:cNvPr>
              <p:cNvSpPr txBox="1">
                <a:spLocks/>
              </p:cNvSpPr>
              <p:nvPr/>
            </p:nvSpPr>
            <p:spPr>
              <a:xfrm>
                <a:off x="574464" y="2656870"/>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002060"/>
                    </a:solidFill>
                    <a:ea typeface="Open Sans" panose="020B0606030504020204" pitchFamily="34" charset="0"/>
                  </a:rPr>
                  <a:t>SMS Text Message</a:t>
                </a:r>
              </a:p>
            </p:txBody>
          </p:sp>
          <p:sp>
            <p:nvSpPr>
              <p:cNvPr id="14" name="Arrow: Pentagon 13">
                <a:extLst>
                  <a:ext uri="{FF2B5EF4-FFF2-40B4-BE49-F238E27FC236}">
                    <a16:creationId xmlns:a16="http://schemas.microsoft.com/office/drawing/2014/main" id="{5567736C-AB76-CD8B-E79C-7972635F5012}"/>
                  </a:ext>
                </a:extLst>
              </p:cNvPr>
              <p:cNvSpPr/>
              <p:nvPr/>
            </p:nvSpPr>
            <p:spPr>
              <a:xfrm rot="5400000">
                <a:off x="1267435" y="1194090"/>
                <a:ext cx="1075716" cy="1519369"/>
              </a:xfrm>
              <a:prstGeom prst="homePlate">
                <a:avLst/>
              </a:prstGeom>
              <a:solidFill>
                <a:srgbClr val="1A417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grpSp>
        <p:pic>
          <p:nvPicPr>
            <p:cNvPr id="15" name="Graphic 14" descr="Smart Phone outline">
              <a:extLst>
                <a:ext uri="{FF2B5EF4-FFF2-40B4-BE49-F238E27FC236}">
                  <a16:creationId xmlns:a16="http://schemas.microsoft.com/office/drawing/2014/main" id="{AC16C6B2-6EAD-09D8-BAA1-0C83A01546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926" y="1454911"/>
              <a:ext cx="824281" cy="824281"/>
            </a:xfrm>
            <a:prstGeom prst="rect">
              <a:avLst/>
            </a:prstGeom>
          </p:spPr>
        </p:pic>
      </p:grpSp>
      <p:grpSp>
        <p:nvGrpSpPr>
          <p:cNvPr id="24" name="Group 23">
            <a:extLst>
              <a:ext uri="{FF2B5EF4-FFF2-40B4-BE49-F238E27FC236}">
                <a16:creationId xmlns:a16="http://schemas.microsoft.com/office/drawing/2014/main" id="{776B3D2E-E87C-7F47-0C54-99A8DF9828B4}"/>
              </a:ext>
            </a:extLst>
          </p:cNvPr>
          <p:cNvGrpSpPr/>
          <p:nvPr/>
        </p:nvGrpSpPr>
        <p:grpSpPr>
          <a:xfrm>
            <a:off x="4122177" y="1355302"/>
            <a:ext cx="2545079" cy="2965401"/>
            <a:chOff x="4122177" y="1355302"/>
            <a:chExt cx="2545079" cy="2965401"/>
          </a:xfrm>
        </p:grpSpPr>
        <p:sp>
          <p:nvSpPr>
            <p:cNvPr id="16" name="Rectangle: Rounded Corners 15">
              <a:extLst>
                <a:ext uri="{FF2B5EF4-FFF2-40B4-BE49-F238E27FC236}">
                  <a16:creationId xmlns:a16="http://schemas.microsoft.com/office/drawing/2014/main" id="{D072F70E-E4C5-FC5E-AD9D-019FE83EA13C}"/>
                </a:ext>
              </a:extLst>
            </p:cNvPr>
            <p:cNvSpPr/>
            <p:nvPr/>
          </p:nvSpPr>
          <p:spPr>
            <a:xfrm>
              <a:off x="4122980" y="1403355"/>
              <a:ext cx="2495348" cy="2917348"/>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sp>
          <p:nvSpPr>
            <p:cNvPr id="17" name="Rectangle: Top Corners Rounded 16">
              <a:extLst>
                <a:ext uri="{FF2B5EF4-FFF2-40B4-BE49-F238E27FC236}">
                  <a16:creationId xmlns:a16="http://schemas.microsoft.com/office/drawing/2014/main" id="{35D2EBEC-2096-4056-5749-5BA98E6919A6}"/>
                </a:ext>
              </a:extLst>
            </p:cNvPr>
            <p:cNvSpPr/>
            <p:nvPr/>
          </p:nvSpPr>
          <p:spPr>
            <a:xfrm>
              <a:off x="4122980" y="1403354"/>
              <a:ext cx="2495348" cy="1108789"/>
            </a:xfrm>
            <a:prstGeom prst="round2SameRect">
              <a:avLst/>
            </a:prstGeom>
            <a:solidFill>
              <a:srgbClr val="1A417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sp>
          <p:nvSpPr>
            <p:cNvPr id="18" name="Content Placeholder 4">
              <a:extLst>
                <a:ext uri="{FF2B5EF4-FFF2-40B4-BE49-F238E27FC236}">
                  <a16:creationId xmlns:a16="http://schemas.microsoft.com/office/drawing/2014/main" id="{729168C3-EF3D-DD65-8CDF-5A580E207D0C}"/>
                </a:ext>
              </a:extLst>
            </p:cNvPr>
            <p:cNvSpPr txBox="1">
              <a:spLocks/>
            </p:cNvSpPr>
            <p:nvPr/>
          </p:nvSpPr>
          <p:spPr>
            <a:xfrm>
              <a:off x="4139022" y="3186250"/>
              <a:ext cx="2495348" cy="943919"/>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600" dirty="0">
                  <a:solidFill>
                    <a:srgbClr val="000000"/>
                  </a:solidFill>
                  <a:ea typeface="Open Sans" panose="020B0606030504020204" pitchFamily="34" charset="0"/>
                </a:rPr>
                <a:t>A PIN will be sent to your email.</a:t>
              </a:r>
            </a:p>
          </p:txBody>
        </p:sp>
        <p:sp>
          <p:nvSpPr>
            <p:cNvPr id="19" name="Content Placeholder 4">
              <a:extLst>
                <a:ext uri="{FF2B5EF4-FFF2-40B4-BE49-F238E27FC236}">
                  <a16:creationId xmlns:a16="http://schemas.microsoft.com/office/drawing/2014/main" id="{672E14B1-E03E-4147-F9BC-32D707B3D5D0}"/>
                </a:ext>
              </a:extLst>
            </p:cNvPr>
            <p:cNvSpPr txBox="1">
              <a:spLocks/>
            </p:cNvSpPr>
            <p:nvPr/>
          </p:nvSpPr>
          <p:spPr>
            <a:xfrm>
              <a:off x="4122177" y="2656870"/>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002060"/>
                  </a:solidFill>
                  <a:ea typeface="Open Sans" panose="020B0606030504020204" pitchFamily="34" charset="0"/>
                </a:rPr>
                <a:t>Email</a:t>
              </a:r>
            </a:p>
          </p:txBody>
        </p:sp>
        <p:sp>
          <p:nvSpPr>
            <p:cNvPr id="20" name="Arrow: Pentagon 19">
              <a:extLst>
                <a:ext uri="{FF2B5EF4-FFF2-40B4-BE49-F238E27FC236}">
                  <a16:creationId xmlns:a16="http://schemas.microsoft.com/office/drawing/2014/main" id="{B6795605-D6DB-9B09-C8C0-F1405F5519F5}"/>
                </a:ext>
              </a:extLst>
            </p:cNvPr>
            <p:cNvSpPr/>
            <p:nvPr/>
          </p:nvSpPr>
          <p:spPr>
            <a:xfrm rot="5400000">
              <a:off x="4856532" y="1193767"/>
              <a:ext cx="1076362" cy="1519369"/>
            </a:xfrm>
            <a:prstGeom prst="homePlate">
              <a:avLst/>
            </a:prstGeom>
            <a:solidFill>
              <a:srgbClr val="1A417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pic>
          <p:nvPicPr>
            <p:cNvPr id="21" name="Graphic 20" descr="Envelope with solid fill">
              <a:extLst>
                <a:ext uri="{FF2B5EF4-FFF2-40B4-BE49-F238E27FC236}">
                  <a16:creationId xmlns:a16="http://schemas.microsoft.com/office/drawing/2014/main" id="{510D23A5-1B4B-D299-AB58-CE18ADD065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10312" y="1355302"/>
              <a:ext cx="968803" cy="968803"/>
            </a:xfrm>
            <a:prstGeom prst="rect">
              <a:avLst/>
            </a:prstGeom>
          </p:spPr>
        </p:pic>
      </p:grpSp>
      <p:sp>
        <p:nvSpPr>
          <p:cNvPr id="22" name="Slide Number Placeholder 1">
            <a:extLst>
              <a:ext uri="{FF2B5EF4-FFF2-40B4-BE49-F238E27FC236}">
                <a16:creationId xmlns:a16="http://schemas.microsoft.com/office/drawing/2014/main" id="{79681157-565A-E087-CD52-FCAB0CB0D4E5}"/>
              </a:ext>
            </a:extLst>
          </p:cNvPr>
          <p:cNvSpPr txBox="1">
            <a:spLocks/>
          </p:cNvSpPr>
          <p:nvPr/>
        </p:nvSpPr>
        <p:spPr>
          <a:xfrm>
            <a:off x="5166360" y="9322647"/>
            <a:ext cx="1645920" cy="535517"/>
          </a:xfrm>
          <a:prstGeom prst="rect">
            <a:avLst/>
          </a:prstGeom>
        </p:spPr>
        <p:txBody>
          <a:bodyPr vert="horz" lIns="91440" tIns="45720" rIns="91440" bIns="45720" rtlCol="0" anchor="ctr"/>
          <a:lstStyle>
            <a:defPPr>
              <a:defRPr lang="en-US"/>
            </a:defPPr>
            <a:lvl1pPr marL="0" algn="r" defTabSz="914400" rtl="0" eaLnBrk="1" latinLnBrk="0" hangingPunct="1">
              <a:defRPr sz="72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240"/>
              </a:spcBef>
            </a:pPr>
            <a:fld id="{81D60167-4931-47E6-BA6A-407CBD079E47}" type="slidenum">
              <a:rPr lang="en-US" spc="-25" smtClean="0"/>
              <a:pPr marL="38100">
                <a:spcBef>
                  <a:spcPts val="240"/>
                </a:spcBef>
              </a:pPr>
              <a:t>21</a:t>
            </a:fld>
            <a:endParaRPr lang="en-US" spc="-25"/>
          </a:p>
        </p:txBody>
      </p:sp>
      <p:sp>
        <p:nvSpPr>
          <p:cNvPr id="25" name="object 3">
            <a:extLst>
              <a:ext uri="{FF2B5EF4-FFF2-40B4-BE49-F238E27FC236}">
                <a16:creationId xmlns:a16="http://schemas.microsoft.com/office/drawing/2014/main" id="{E8892D20-CAD2-C4BC-CD83-8105996D039F}"/>
              </a:ext>
            </a:extLst>
          </p:cNvPr>
          <p:cNvSpPr txBox="1">
            <a:spLocks/>
          </p:cNvSpPr>
          <p:nvPr/>
        </p:nvSpPr>
        <p:spPr>
          <a:xfrm>
            <a:off x="134416" y="366643"/>
            <a:ext cx="7541001" cy="535403"/>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300" b="1">
                <a:solidFill>
                  <a:srgbClr val="002060"/>
                </a:solidFill>
                <a:latin typeface="Segoe UI" panose="020B0502040204020203" pitchFamily="34" charset="0"/>
                <a:ea typeface="Open Sans" panose="020B0606030504020204" pitchFamily="34" charset="0"/>
                <a:cs typeface="Segoe UI" panose="020B0502040204020203" pitchFamily="34" charset="0"/>
              </a:rPr>
              <a:t>MFA Registration Options Overview </a:t>
            </a:r>
            <a:endParaRPr lang="en-US" sz="33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47904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2F28FF23-5CCB-079C-3035-492B432B1C5C}"/>
              </a:ext>
            </a:extLst>
          </p:cNvPr>
          <p:cNvSpPr>
            <a:spLocks noGrp="1"/>
          </p:cNvSpPr>
          <p:nvPr>
            <p:ph type="sldNum" sz="quarter" idx="12"/>
          </p:nvPr>
        </p:nvSpPr>
        <p:spPr>
          <a:xfrm>
            <a:off x="-57194" y="-1659800"/>
            <a:ext cx="0" cy="0"/>
          </a:xfrm>
        </p:spPr>
        <p:txBody>
          <a:bodyPr/>
          <a:lstStyle/>
          <a:p>
            <a:fld id="{7886526D-FAF9-45F0-BB59-E9A6C39D9E4F}" type="slidenum">
              <a:rPr lang="en-US" smtClean="0">
                <a:latin typeface="Segoe UI" panose="020B0502040204020203" pitchFamily="34" charset="0"/>
                <a:ea typeface="Open Sans" panose="020B0606030504020204" pitchFamily="34" charset="0"/>
                <a:cs typeface="Segoe UI" panose="020B0502040204020203" pitchFamily="34" charset="0"/>
              </a:rPr>
              <a:t>22</a:t>
            </a:fld>
            <a:endParaRPr lang="en-US">
              <a:latin typeface="Segoe UI" panose="020B0502040204020203" pitchFamily="34" charset="0"/>
              <a:ea typeface="Open Sans" panose="020B0606030504020204" pitchFamily="34" charset="0"/>
              <a:cs typeface="Segoe UI" panose="020B0502040204020203" pitchFamily="34" charset="0"/>
            </a:endParaRPr>
          </a:p>
        </p:txBody>
      </p:sp>
      <p:sp>
        <p:nvSpPr>
          <p:cNvPr id="41" name="Slide Number Placeholder 2">
            <a:extLst>
              <a:ext uri="{FF2B5EF4-FFF2-40B4-BE49-F238E27FC236}">
                <a16:creationId xmlns:a16="http://schemas.microsoft.com/office/drawing/2014/main" id="{08CAE98B-C75E-2426-58E2-C802A6E3D747}"/>
              </a:ext>
            </a:extLst>
          </p:cNvPr>
          <p:cNvSpPr txBox="1">
            <a:spLocks/>
          </p:cNvSpPr>
          <p:nvPr/>
        </p:nvSpPr>
        <p:spPr>
          <a:xfrm>
            <a:off x="-57331" y="-177427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42" name="TextBox 41">
            <a:extLst>
              <a:ext uri="{FF2B5EF4-FFF2-40B4-BE49-F238E27FC236}">
                <a16:creationId xmlns:a16="http://schemas.microsoft.com/office/drawing/2014/main" id="{28372328-6974-AEDE-9DED-00F57C9A2319}"/>
              </a:ext>
            </a:extLst>
          </p:cNvPr>
          <p:cNvSpPr txBox="1"/>
          <p:nvPr/>
        </p:nvSpPr>
        <p:spPr>
          <a:xfrm>
            <a:off x="4146905" y="4612463"/>
            <a:ext cx="2415941" cy="3046988"/>
          </a:xfrm>
          <a:prstGeom prst="rect">
            <a:avLst/>
          </a:prstGeom>
          <a:noFill/>
        </p:spPr>
        <p:txBody>
          <a:bodyPr wrap="square">
            <a:spAutoFit/>
          </a:bodyPr>
          <a:lstStyle/>
          <a:p>
            <a:endPar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endParaRPr>
          </a:p>
          <a:p>
            <a:endPar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endParaRPr>
          </a:p>
          <a:p>
            <a:r>
              <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rPr>
              <a:t>The IBM Verify verification app will send a push notification when selected as the MFA option.</a:t>
            </a:r>
          </a:p>
          <a:p>
            <a:endPar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endParaRPr>
          </a:p>
          <a:p>
            <a:r>
              <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rPr>
              <a:t>The IBM Verify app is free in both the Google Play and Apple App stores.</a:t>
            </a:r>
          </a:p>
        </p:txBody>
      </p:sp>
      <p:sp>
        <p:nvSpPr>
          <p:cNvPr id="43" name="TextBox 42">
            <a:extLst>
              <a:ext uri="{FF2B5EF4-FFF2-40B4-BE49-F238E27FC236}">
                <a16:creationId xmlns:a16="http://schemas.microsoft.com/office/drawing/2014/main" id="{EDF41082-1311-196F-A740-B33E8C9CEA36}"/>
              </a:ext>
            </a:extLst>
          </p:cNvPr>
          <p:cNvSpPr txBox="1"/>
          <p:nvPr/>
        </p:nvSpPr>
        <p:spPr>
          <a:xfrm>
            <a:off x="708513" y="5028769"/>
            <a:ext cx="2775941" cy="3539430"/>
          </a:xfrm>
          <a:prstGeom prst="rect">
            <a:avLst/>
          </a:prstGeom>
          <a:noFill/>
        </p:spPr>
        <p:txBody>
          <a:bodyPr wrap="square">
            <a:spAutoFit/>
          </a:bodyPr>
          <a:lstStyle/>
          <a:p>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The Phone Call verification option places an automated phone call to your phone number.</a:t>
            </a:r>
          </a:p>
          <a:p>
            <a:endPar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 must select an active phone number.</a:t>
            </a:r>
          </a:p>
          <a:p>
            <a:endPar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For text message and phone call verification to be counted as separate methods, you cannot use the same phone number for both options.</a:t>
            </a:r>
          </a:p>
        </p:txBody>
      </p:sp>
      <p:sp>
        <p:nvSpPr>
          <p:cNvPr id="44" name="TextBox 43">
            <a:extLst>
              <a:ext uri="{FF2B5EF4-FFF2-40B4-BE49-F238E27FC236}">
                <a16:creationId xmlns:a16="http://schemas.microsoft.com/office/drawing/2014/main" id="{6343F27C-1F99-00B4-50B4-A157DE6B44E3}"/>
              </a:ext>
            </a:extLst>
          </p:cNvPr>
          <p:cNvSpPr txBox="1"/>
          <p:nvPr/>
        </p:nvSpPr>
        <p:spPr>
          <a:xfrm>
            <a:off x="1639685" y="4549793"/>
            <a:ext cx="913596" cy="195790"/>
          </a:xfrm>
          <a:prstGeom prst="rect">
            <a:avLst/>
          </a:prstGeom>
          <a:noFill/>
        </p:spPr>
        <p:txBody>
          <a:bodyPr wrap="square">
            <a:spAutoFit/>
          </a:bodyPr>
          <a:lstStyle/>
          <a:p>
            <a:r>
              <a:rPr lang="en-US" sz="2400">
                <a:solidFill>
                  <a:srgbClr val="002060"/>
                </a:solidFill>
                <a:latin typeface="Segoe UI" panose="020B0502040204020203" pitchFamily="34" charset="0"/>
                <a:ea typeface="Open Sans" panose="020B0606030504020204" pitchFamily="34" charset="0"/>
                <a:cs typeface="Segoe UI" panose="020B0502040204020203" pitchFamily="34" charset="0"/>
              </a:rPr>
              <a:t>Low</a:t>
            </a:r>
          </a:p>
        </p:txBody>
      </p:sp>
      <p:sp>
        <p:nvSpPr>
          <p:cNvPr id="45" name="TextBox 44">
            <a:extLst>
              <a:ext uri="{FF2B5EF4-FFF2-40B4-BE49-F238E27FC236}">
                <a16:creationId xmlns:a16="http://schemas.microsoft.com/office/drawing/2014/main" id="{E1A1C20B-8258-BAA0-0439-31BE1C2BF80D}"/>
              </a:ext>
            </a:extLst>
          </p:cNvPr>
          <p:cNvSpPr txBox="1"/>
          <p:nvPr/>
        </p:nvSpPr>
        <p:spPr>
          <a:xfrm>
            <a:off x="4604157" y="4554435"/>
            <a:ext cx="1501436" cy="195790"/>
          </a:xfrm>
          <a:prstGeom prst="rect">
            <a:avLst/>
          </a:prstGeom>
          <a:noFill/>
        </p:spPr>
        <p:txBody>
          <a:bodyPr wrap="square">
            <a:spAutoFit/>
          </a:bodyPr>
          <a:lstStyle/>
          <a:p>
            <a:r>
              <a:rPr lang="en-US" sz="2400">
                <a:solidFill>
                  <a:srgbClr val="002060"/>
                </a:solidFill>
                <a:latin typeface="Segoe UI" panose="020B0502040204020203" pitchFamily="34" charset="0"/>
                <a:ea typeface="Open Sans" panose="020B0606030504020204" pitchFamily="34" charset="0"/>
                <a:cs typeface="Segoe UI" panose="020B0502040204020203" pitchFamily="34" charset="0"/>
              </a:rPr>
              <a:t>Medium</a:t>
            </a:r>
          </a:p>
        </p:txBody>
      </p:sp>
      <p:grpSp>
        <p:nvGrpSpPr>
          <p:cNvPr id="6" name="Group 5">
            <a:extLst>
              <a:ext uri="{FF2B5EF4-FFF2-40B4-BE49-F238E27FC236}">
                <a16:creationId xmlns:a16="http://schemas.microsoft.com/office/drawing/2014/main" id="{2036E592-C355-F98D-50BF-7B512506CE10}"/>
              </a:ext>
            </a:extLst>
          </p:cNvPr>
          <p:cNvGrpSpPr/>
          <p:nvPr/>
        </p:nvGrpSpPr>
        <p:grpSpPr>
          <a:xfrm>
            <a:off x="4057471" y="1399656"/>
            <a:ext cx="2594808" cy="2885261"/>
            <a:chOff x="4057471" y="1399656"/>
            <a:chExt cx="2594808" cy="2885261"/>
          </a:xfrm>
        </p:grpSpPr>
        <p:sp>
          <p:nvSpPr>
            <p:cNvPr id="46" name="Rectangle: Rounded Corners 45">
              <a:extLst>
                <a:ext uri="{FF2B5EF4-FFF2-40B4-BE49-F238E27FC236}">
                  <a16:creationId xmlns:a16="http://schemas.microsoft.com/office/drawing/2014/main" id="{52F624CC-B36C-B565-45FC-E6DE08951665}"/>
                </a:ext>
              </a:extLst>
            </p:cNvPr>
            <p:cNvSpPr/>
            <p:nvPr/>
          </p:nvSpPr>
          <p:spPr>
            <a:xfrm>
              <a:off x="4057471" y="1399656"/>
              <a:ext cx="2511390" cy="2885261"/>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47" name="Rectangle: Top Corners Rounded 46">
              <a:extLst>
                <a:ext uri="{FF2B5EF4-FFF2-40B4-BE49-F238E27FC236}">
                  <a16:creationId xmlns:a16="http://schemas.microsoft.com/office/drawing/2014/main" id="{74E20C8F-5129-47C5-FBC6-21878FD7F422}"/>
                </a:ext>
              </a:extLst>
            </p:cNvPr>
            <p:cNvSpPr/>
            <p:nvPr/>
          </p:nvSpPr>
          <p:spPr>
            <a:xfrm>
              <a:off x="4057471" y="1399657"/>
              <a:ext cx="2511390" cy="1205790"/>
            </a:xfrm>
            <a:prstGeom prst="round2SameRect">
              <a:avLst/>
            </a:prstGeom>
            <a:solidFill>
              <a:srgbClr val="1A4174"/>
            </a:solidFill>
            <a:ln w="12700" cap="flat" cmpd="sng" algn="ctr">
              <a:solidFill>
                <a:srgbClr val="19519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48" name="Content Placeholder 4">
              <a:extLst>
                <a:ext uri="{FF2B5EF4-FFF2-40B4-BE49-F238E27FC236}">
                  <a16:creationId xmlns:a16="http://schemas.microsoft.com/office/drawing/2014/main" id="{51ACC895-EEFA-AC79-1172-876762A85927}"/>
                </a:ext>
              </a:extLst>
            </p:cNvPr>
            <p:cNvSpPr txBox="1">
              <a:spLocks/>
            </p:cNvSpPr>
            <p:nvPr/>
          </p:nvSpPr>
          <p:spPr>
            <a:xfrm>
              <a:off x="4065492" y="3098822"/>
              <a:ext cx="2511390" cy="1043576"/>
            </a:xfrm>
            <a:prstGeom prst="rect">
              <a:avLst/>
            </a:prstGeom>
          </p:spPr>
          <p:txBody>
            <a:bodyPr vert="horz" lIns="91440" tIns="45720" rIns="91440" bIns="45720" rtlCol="0">
              <a:normAutofit fontScale="92500"/>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600" dirty="0">
                  <a:solidFill>
                    <a:srgbClr val="000000"/>
                  </a:solidFill>
                  <a:ea typeface="Open Sans" panose="020B0606030504020204" pitchFamily="34" charset="0"/>
                </a:rPr>
                <a:t>You are given the option to authenticate through PIN displayed in app and an in app push button option </a:t>
              </a:r>
            </a:p>
          </p:txBody>
        </p:sp>
        <p:sp>
          <p:nvSpPr>
            <p:cNvPr id="49" name="Content Placeholder 4">
              <a:extLst>
                <a:ext uri="{FF2B5EF4-FFF2-40B4-BE49-F238E27FC236}">
                  <a16:creationId xmlns:a16="http://schemas.microsoft.com/office/drawing/2014/main" id="{A3617739-64F6-BDBA-ED3A-A53470922A13}"/>
                </a:ext>
              </a:extLst>
            </p:cNvPr>
            <p:cNvSpPr txBox="1">
              <a:spLocks/>
            </p:cNvSpPr>
            <p:nvPr/>
          </p:nvSpPr>
          <p:spPr>
            <a:xfrm>
              <a:off x="4107200" y="2703733"/>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IBM Verify App</a:t>
              </a:r>
            </a:p>
          </p:txBody>
        </p:sp>
        <p:sp>
          <p:nvSpPr>
            <p:cNvPr id="50" name="Arrow: Pentagon 49">
              <a:extLst>
                <a:ext uri="{FF2B5EF4-FFF2-40B4-BE49-F238E27FC236}">
                  <a16:creationId xmlns:a16="http://schemas.microsoft.com/office/drawing/2014/main" id="{C5158FFA-5320-6FA9-84D3-9680E6BC33DF}"/>
                </a:ext>
              </a:extLst>
            </p:cNvPr>
            <p:cNvSpPr/>
            <p:nvPr/>
          </p:nvSpPr>
          <p:spPr>
            <a:xfrm rot="5400000">
              <a:off x="4721412" y="1257354"/>
              <a:ext cx="1167459" cy="1519369"/>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51" name="Graphic 50" descr="World with solid fill">
              <a:extLst>
                <a:ext uri="{FF2B5EF4-FFF2-40B4-BE49-F238E27FC236}">
                  <a16:creationId xmlns:a16="http://schemas.microsoft.com/office/drawing/2014/main" id="{47DF831D-D7F2-2098-D277-DBFB31478E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966" y="1433310"/>
              <a:ext cx="914400" cy="914400"/>
            </a:xfrm>
            <a:prstGeom prst="rect">
              <a:avLst/>
            </a:prstGeom>
          </p:spPr>
        </p:pic>
      </p:grpSp>
      <p:grpSp>
        <p:nvGrpSpPr>
          <p:cNvPr id="3" name="Group 2">
            <a:extLst>
              <a:ext uri="{FF2B5EF4-FFF2-40B4-BE49-F238E27FC236}">
                <a16:creationId xmlns:a16="http://schemas.microsoft.com/office/drawing/2014/main" id="{85253744-8CB6-5F60-3D28-747C7EA2AF3E}"/>
              </a:ext>
            </a:extLst>
          </p:cNvPr>
          <p:cNvGrpSpPr/>
          <p:nvPr/>
        </p:nvGrpSpPr>
        <p:grpSpPr>
          <a:xfrm>
            <a:off x="803089" y="1394978"/>
            <a:ext cx="2586788" cy="2943287"/>
            <a:chOff x="631677" y="1394978"/>
            <a:chExt cx="2586788" cy="2943287"/>
          </a:xfrm>
        </p:grpSpPr>
        <p:sp>
          <p:nvSpPr>
            <p:cNvPr id="52" name="Rectangle: Rounded Corners 51">
              <a:extLst>
                <a:ext uri="{FF2B5EF4-FFF2-40B4-BE49-F238E27FC236}">
                  <a16:creationId xmlns:a16="http://schemas.microsoft.com/office/drawing/2014/main" id="{3433E9D4-8942-E45F-3B99-A7F73BEF0973}"/>
                </a:ext>
              </a:extLst>
            </p:cNvPr>
            <p:cNvSpPr/>
            <p:nvPr/>
          </p:nvSpPr>
          <p:spPr>
            <a:xfrm>
              <a:off x="647719" y="1433309"/>
              <a:ext cx="2521017" cy="2885261"/>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53" name="Rectangle: Top Corners Rounded 52">
              <a:extLst>
                <a:ext uri="{FF2B5EF4-FFF2-40B4-BE49-F238E27FC236}">
                  <a16:creationId xmlns:a16="http://schemas.microsoft.com/office/drawing/2014/main" id="{494C9FFB-4EEB-A3C3-5E3F-503F48C3C08E}"/>
                </a:ext>
              </a:extLst>
            </p:cNvPr>
            <p:cNvSpPr/>
            <p:nvPr/>
          </p:nvSpPr>
          <p:spPr>
            <a:xfrm>
              <a:off x="657346" y="1394978"/>
              <a:ext cx="2511390" cy="1205790"/>
            </a:xfrm>
            <a:prstGeom prst="round2SameRect">
              <a:avLst/>
            </a:prstGeom>
            <a:solidFill>
              <a:srgbClr val="1A4174"/>
            </a:solidFill>
            <a:ln w="12700" cap="flat" cmpd="sng" algn="ctr">
              <a:solidFill>
                <a:srgbClr val="19519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54" name="Content Placeholder 4">
              <a:extLst>
                <a:ext uri="{FF2B5EF4-FFF2-40B4-BE49-F238E27FC236}">
                  <a16:creationId xmlns:a16="http://schemas.microsoft.com/office/drawing/2014/main" id="{999FB5DF-86A0-B9A8-9E3C-1899FBAC2848}"/>
                </a:ext>
              </a:extLst>
            </p:cNvPr>
            <p:cNvSpPr txBox="1">
              <a:spLocks/>
            </p:cNvSpPr>
            <p:nvPr/>
          </p:nvSpPr>
          <p:spPr>
            <a:xfrm>
              <a:off x="631677" y="3132475"/>
              <a:ext cx="2545079" cy="1205790"/>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600" dirty="0">
                  <a:solidFill>
                    <a:srgbClr val="000000"/>
                  </a:solidFill>
                  <a:ea typeface="Open Sans" panose="020B0606030504020204" pitchFamily="34" charset="0"/>
                </a:rPr>
                <a:t>An automated call will be made to your phone number. </a:t>
              </a:r>
            </a:p>
          </p:txBody>
        </p:sp>
        <p:sp>
          <p:nvSpPr>
            <p:cNvPr id="55" name="Content Placeholder 4">
              <a:extLst>
                <a:ext uri="{FF2B5EF4-FFF2-40B4-BE49-F238E27FC236}">
                  <a16:creationId xmlns:a16="http://schemas.microsoft.com/office/drawing/2014/main" id="{726626A2-3F0C-2EB3-3352-445C46F5E2C3}"/>
                </a:ext>
              </a:extLst>
            </p:cNvPr>
            <p:cNvSpPr txBox="1">
              <a:spLocks/>
            </p:cNvSpPr>
            <p:nvPr/>
          </p:nvSpPr>
          <p:spPr>
            <a:xfrm>
              <a:off x="673386" y="2737386"/>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Phone Call</a:t>
              </a:r>
            </a:p>
          </p:txBody>
        </p:sp>
        <p:sp>
          <p:nvSpPr>
            <p:cNvPr id="56" name="Arrow: Pentagon 55">
              <a:extLst>
                <a:ext uri="{FF2B5EF4-FFF2-40B4-BE49-F238E27FC236}">
                  <a16:creationId xmlns:a16="http://schemas.microsoft.com/office/drawing/2014/main" id="{7BA325D4-1BDB-F266-4835-4A95CAEEA421}"/>
                </a:ext>
              </a:extLst>
            </p:cNvPr>
            <p:cNvSpPr/>
            <p:nvPr/>
          </p:nvSpPr>
          <p:spPr>
            <a:xfrm rot="5400000">
              <a:off x="1307681" y="1257355"/>
              <a:ext cx="1167460" cy="1519369"/>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57" name="Graphic 56" descr="Telephone outline">
              <a:extLst>
                <a:ext uri="{FF2B5EF4-FFF2-40B4-BE49-F238E27FC236}">
                  <a16:creationId xmlns:a16="http://schemas.microsoft.com/office/drawing/2014/main" id="{FF334F44-00DC-AF12-748E-6ED6519EED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4212" y="1409165"/>
              <a:ext cx="914400" cy="914400"/>
            </a:xfrm>
            <a:prstGeom prst="rect">
              <a:avLst/>
            </a:prstGeom>
          </p:spPr>
        </p:pic>
      </p:grpSp>
      <p:sp>
        <p:nvSpPr>
          <p:cNvPr id="59" name="TextBox 58">
            <a:extLst>
              <a:ext uri="{FF2B5EF4-FFF2-40B4-BE49-F238E27FC236}">
                <a16:creationId xmlns:a16="http://schemas.microsoft.com/office/drawing/2014/main" id="{445C32E1-9184-CBE1-9664-740C1AB7A8A7}"/>
              </a:ext>
            </a:extLst>
          </p:cNvPr>
          <p:cNvSpPr txBox="1"/>
          <p:nvPr/>
        </p:nvSpPr>
        <p:spPr>
          <a:xfrm rot="16200000">
            <a:off x="-678050" y="5956493"/>
            <a:ext cx="2224779" cy="369332"/>
          </a:xfrm>
          <a:prstGeom prst="rect">
            <a:avLst/>
          </a:prstGeom>
          <a:noFill/>
        </p:spPr>
        <p:txBody>
          <a:bodyPr wrap="square">
            <a:spAutoFit/>
          </a:bodyPr>
          <a:lstStyle/>
          <a:p>
            <a:pPr algn="ctr"/>
            <a:r>
              <a:rPr lang="en-US" b="1" i="1">
                <a:solidFill>
                  <a:srgbClr val="000000"/>
                </a:solidFill>
                <a:latin typeface="Segoe UI" panose="020B0502040204020203" pitchFamily="34" charset="0"/>
                <a:ea typeface="Open Sans" panose="020B0606030504020204" pitchFamily="34" charset="0"/>
                <a:cs typeface="Segoe UI" panose="020B0502040204020203" pitchFamily="34" charset="0"/>
              </a:rPr>
              <a:t>Levels of Difficulty</a:t>
            </a:r>
          </a:p>
        </p:txBody>
      </p:sp>
      <p:sp>
        <p:nvSpPr>
          <p:cNvPr id="5" name="Slide Number Placeholder 1">
            <a:extLst>
              <a:ext uri="{FF2B5EF4-FFF2-40B4-BE49-F238E27FC236}">
                <a16:creationId xmlns:a16="http://schemas.microsoft.com/office/drawing/2014/main" id="{8761D212-139A-1EEC-6A1B-28E21EA2DD21}"/>
              </a:ext>
            </a:extLst>
          </p:cNvPr>
          <p:cNvSpPr txBox="1">
            <a:spLocks/>
          </p:cNvSpPr>
          <p:nvPr/>
        </p:nvSpPr>
        <p:spPr>
          <a:xfrm>
            <a:off x="5166360" y="9322647"/>
            <a:ext cx="1645920" cy="535517"/>
          </a:xfrm>
          <a:prstGeom prst="rect">
            <a:avLst/>
          </a:prstGeom>
        </p:spPr>
        <p:txBody>
          <a:bodyPr vert="horz" lIns="91440" tIns="45720" rIns="91440" bIns="45720" rtlCol="0" anchor="ctr"/>
          <a:lstStyle>
            <a:defPPr>
              <a:defRPr lang="en-US"/>
            </a:defPPr>
            <a:lvl1pPr marL="0" algn="r" defTabSz="914400" rtl="0" eaLnBrk="1" latinLnBrk="0" hangingPunct="1">
              <a:defRPr sz="72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240"/>
              </a:spcBef>
            </a:pPr>
            <a:fld id="{81D60167-4931-47E6-BA6A-407CBD079E47}" type="slidenum">
              <a:rPr lang="en-US" spc="-25" smtClean="0"/>
              <a:pPr marL="38100">
                <a:spcBef>
                  <a:spcPts val="240"/>
                </a:spcBef>
              </a:pPr>
              <a:t>22</a:t>
            </a:fld>
            <a:endParaRPr lang="en-US" spc="-25"/>
          </a:p>
        </p:txBody>
      </p:sp>
      <p:sp>
        <p:nvSpPr>
          <p:cNvPr id="8" name="object 3">
            <a:extLst>
              <a:ext uri="{FF2B5EF4-FFF2-40B4-BE49-F238E27FC236}">
                <a16:creationId xmlns:a16="http://schemas.microsoft.com/office/drawing/2014/main" id="{D883BAF8-A248-E279-D9E9-3EFA8436454F}"/>
              </a:ext>
            </a:extLst>
          </p:cNvPr>
          <p:cNvSpPr txBox="1">
            <a:spLocks/>
          </p:cNvSpPr>
          <p:nvPr/>
        </p:nvSpPr>
        <p:spPr>
          <a:xfrm>
            <a:off x="134416" y="366643"/>
            <a:ext cx="7541001" cy="535403"/>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300" b="1">
                <a:solidFill>
                  <a:srgbClr val="002060"/>
                </a:solidFill>
                <a:latin typeface="Segoe UI" panose="020B0502040204020203" pitchFamily="34" charset="0"/>
                <a:ea typeface="Open Sans" panose="020B0606030504020204" pitchFamily="34" charset="0"/>
                <a:cs typeface="Segoe UI" panose="020B0502040204020203" pitchFamily="34" charset="0"/>
              </a:rPr>
              <a:t>MFA Registration Options Overview </a:t>
            </a:r>
            <a:endParaRPr lang="en-US" sz="33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056040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lide Number Placeholder 2">
            <a:extLst>
              <a:ext uri="{FF2B5EF4-FFF2-40B4-BE49-F238E27FC236}">
                <a16:creationId xmlns:a16="http://schemas.microsoft.com/office/drawing/2014/main" id="{65CC3A1E-4EEA-2780-F4BD-2F2F321C2051}"/>
              </a:ext>
            </a:extLst>
          </p:cNvPr>
          <p:cNvSpPr txBox="1">
            <a:spLocks/>
          </p:cNvSpPr>
          <p:nvPr/>
        </p:nvSpPr>
        <p:spPr>
          <a:xfrm>
            <a:off x="0" y="-179902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86526D-FAF9-45F0-BB59-E9A6C39D9E4F}" type="slidenum">
              <a:rPr lang="en-US" smtClean="0">
                <a:solidFill>
                  <a:srgbClr val="000000"/>
                </a:solidFill>
                <a:latin typeface="Segoe UI" panose="020B0502040204020203" pitchFamily="34" charset="0"/>
                <a:ea typeface="Open Sans" panose="020B0606030504020204" pitchFamily="34" charset="0"/>
                <a:cs typeface="Segoe UI" panose="020B0502040204020203" pitchFamily="34" charset="0"/>
              </a:rPr>
              <a:pPr/>
              <a:t>23</a:t>
            </a:fld>
            <a:endParaRPr lang="en-US">
              <a:solidFill>
                <a:srgbClr val="000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83" name="Rectangle: Rounded Corners 82">
            <a:extLst>
              <a:ext uri="{FF2B5EF4-FFF2-40B4-BE49-F238E27FC236}">
                <a16:creationId xmlns:a16="http://schemas.microsoft.com/office/drawing/2014/main" id="{49913A6A-8F23-1420-6D15-8E3E5317A746}"/>
              </a:ext>
            </a:extLst>
          </p:cNvPr>
          <p:cNvSpPr/>
          <p:nvPr/>
        </p:nvSpPr>
        <p:spPr>
          <a:xfrm>
            <a:off x="3814315" y="1429575"/>
            <a:ext cx="2824231" cy="2816352"/>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84" name="Rectangle: Top Corners Rounded 83">
            <a:extLst>
              <a:ext uri="{FF2B5EF4-FFF2-40B4-BE49-F238E27FC236}">
                <a16:creationId xmlns:a16="http://schemas.microsoft.com/office/drawing/2014/main" id="{FEA15A1B-7390-D85D-7A50-E4FDAFE09B50}"/>
              </a:ext>
            </a:extLst>
          </p:cNvPr>
          <p:cNvSpPr/>
          <p:nvPr/>
        </p:nvSpPr>
        <p:spPr>
          <a:xfrm>
            <a:off x="3816159" y="1408559"/>
            <a:ext cx="2820543" cy="1087175"/>
          </a:xfrm>
          <a:prstGeom prst="round2SameRect">
            <a:avLst/>
          </a:prstGeom>
          <a:solidFill>
            <a:srgbClr val="1A4174"/>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85" name="Content Placeholder 4">
            <a:extLst>
              <a:ext uri="{FF2B5EF4-FFF2-40B4-BE49-F238E27FC236}">
                <a16:creationId xmlns:a16="http://schemas.microsoft.com/office/drawing/2014/main" id="{5B3C902F-2BCD-6821-7947-257FD4FE3282}"/>
              </a:ext>
            </a:extLst>
          </p:cNvPr>
          <p:cNvSpPr txBox="1">
            <a:spLocks/>
          </p:cNvSpPr>
          <p:nvPr/>
        </p:nvSpPr>
        <p:spPr>
          <a:xfrm>
            <a:off x="3953891" y="2562149"/>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Authenticator App</a:t>
            </a:r>
          </a:p>
        </p:txBody>
      </p:sp>
      <p:sp>
        <p:nvSpPr>
          <p:cNvPr id="86" name="Arrow: Pentagon 85">
            <a:extLst>
              <a:ext uri="{FF2B5EF4-FFF2-40B4-BE49-F238E27FC236}">
                <a16:creationId xmlns:a16="http://schemas.microsoft.com/office/drawing/2014/main" id="{7442BB1B-7743-6412-AF5A-0D5736E2B4C3}"/>
              </a:ext>
            </a:extLst>
          </p:cNvPr>
          <p:cNvSpPr/>
          <p:nvPr/>
        </p:nvSpPr>
        <p:spPr>
          <a:xfrm rot="5400000">
            <a:off x="4703702" y="1192619"/>
            <a:ext cx="1045455" cy="1519369"/>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80" name="TextBox 79">
            <a:extLst>
              <a:ext uri="{FF2B5EF4-FFF2-40B4-BE49-F238E27FC236}">
                <a16:creationId xmlns:a16="http://schemas.microsoft.com/office/drawing/2014/main" id="{BA78AE6F-5107-B832-2411-65FE75582494}"/>
              </a:ext>
            </a:extLst>
          </p:cNvPr>
          <p:cNvSpPr txBox="1"/>
          <p:nvPr/>
        </p:nvSpPr>
        <p:spPr>
          <a:xfrm>
            <a:off x="4083030" y="4558565"/>
            <a:ext cx="2286801" cy="3046988"/>
          </a:xfrm>
          <a:prstGeom prst="rect">
            <a:avLst/>
          </a:prstGeom>
          <a:noFill/>
        </p:spPr>
        <p:txBody>
          <a:bodyPr wrap="square">
            <a:spAutoFit/>
          </a:bodyPr>
          <a:lstStyle/>
          <a:p>
            <a:endPar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r>
              <a:rPr lang="en-US" sz="1600" dirty="0">
                <a:solidFill>
                  <a:srgbClr val="2A2E36"/>
                </a:solidFill>
                <a:latin typeface="Segoe UI" panose="020B0502040204020203" pitchFamily="34" charset="0"/>
                <a:ea typeface="Open Sans" panose="020B0606030504020204" pitchFamily="34" charset="0"/>
                <a:cs typeface="Segoe UI" panose="020B0502040204020203" pitchFamily="34" charset="0"/>
              </a:rPr>
              <a:t>The Authenticator App will send a time-based one-time password when selected as the MFA option.</a:t>
            </a:r>
          </a:p>
          <a:p>
            <a:endParaRPr lang="en-US" sz="1600" dirty="0">
              <a:solidFill>
                <a:srgbClr val="2A2E36"/>
              </a:solidFill>
              <a:latin typeface="Segoe UI" panose="020B0502040204020203" pitchFamily="34" charset="0"/>
              <a:ea typeface="Open Sans" panose="020B0606030504020204" pitchFamily="34" charset="0"/>
              <a:cs typeface="Segoe UI" panose="020B0502040204020203" pitchFamily="34" charset="0"/>
            </a:endParaRPr>
          </a:p>
          <a:p>
            <a:r>
              <a:rPr lang="en-US" sz="1600" dirty="0">
                <a:solidFill>
                  <a:srgbClr val="2A2E36"/>
                </a:solidFill>
                <a:latin typeface="Segoe UI" panose="020B0502040204020203" pitchFamily="34" charset="0"/>
                <a:ea typeface="Open Sans" panose="020B0606030504020204" pitchFamily="34" charset="0"/>
                <a:cs typeface="Segoe UI" panose="020B0502040204020203" pitchFamily="34" charset="0"/>
              </a:rPr>
              <a:t>The Authenticator App is free in both the Google Play and Apple App stores.</a:t>
            </a:r>
          </a:p>
        </p:txBody>
      </p:sp>
      <p:sp>
        <p:nvSpPr>
          <p:cNvPr id="81" name="TextBox 80">
            <a:extLst>
              <a:ext uri="{FF2B5EF4-FFF2-40B4-BE49-F238E27FC236}">
                <a16:creationId xmlns:a16="http://schemas.microsoft.com/office/drawing/2014/main" id="{36BE0591-C9AD-6DA3-7AAA-032D20CF976E}"/>
              </a:ext>
            </a:extLst>
          </p:cNvPr>
          <p:cNvSpPr txBox="1"/>
          <p:nvPr/>
        </p:nvSpPr>
        <p:spPr>
          <a:xfrm>
            <a:off x="886920" y="5015856"/>
            <a:ext cx="2286801" cy="2308324"/>
          </a:xfrm>
          <a:prstGeom prst="rect">
            <a:avLst/>
          </a:prstGeom>
          <a:noFill/>
        </p:spPr>
        <p:txBody>
          <a:bodyPr wrap="square">
            <a:spAutoFit/>
          </a:bodyPr>
          <a:lstStyle/>
          <a:p>
            <a:r>
              <a:rPr lang="en-US" sz="1600" dirty="0">
                <a:solidFill>
                  <a:srgbClr val="2A2E36"/>
                </a:solidFill>
                <a:latin typeface="Segoe UI" panose="020B0502040204020203" pitchFamily="34" charset="0"/>
                <a:ea typeface="Open Sans" panose="020B0606030504020204" pitchFamily="34" charset="0"/>
                <a:cs typeface="Segoe UI" panose="020B0502040204020203" pitchFamily="34" charset="0"/>
              </a:rPr>
              <a:t>You have to buy a FIDO device in order to utilize this verification method. </a:t>
            </a:r>
          </a:p>
          <a:p>
            <a:endParaRPr lang="en-US" sz="1600" dirty="0">
              <a:solidFill>
                <a:srgbClr val="2A2E36"/>
              </a:solidFill>
              <a:latin typeface="Segoe UI" panose="020B0502040204020203" pitchFamily="34" charset="0"/>
              <a:ea typeface="Open Sans" panose="020B0606030504020204" pitchFamily="34" charset="0"/>
              <a:cs typeface="Segoe UI" panose="020B0502040204020203" pitchFamily="34" charset="0"/>
            </a:endParaRPr>
          </a:p>
          <a:p>
            <a:r>
              <a:rPr lang="en-US" sz="1600" dirty="0">
                <a:solidFill>
                  <a:srgbClr val="2A2E36"/>
                </a:solidFill>
                <a:latin typeface="Segoe UI" panose="020B0502040204020203" pitchFamily="34" charset="0"/>
                <a:ea typeface="Open Sans" panose="020B0606030504020204" pitchFamily="34" charset="0"/>
                <a:cs typeface="Segoe UI" panose="020B0502040204020203" pitchFamily="34" charset="0"/>
              </a:rPr>
              <a:t>You are required to touch the physical token for each verification attempt. </a:t>
            </a:r>
          </a:p>
        </p:txBody>
      </p:sp>
      <p:sp>
        <p:nvSpPr>
          <p:cNvPr id="82" name="TextBox 81">
            <a:extLst>
              <a:ext uri="{FF2B5EF4-FFF2-40B4-BE49-F238E27FC236}">
                <a16:creationId xmlns:a16="http://schemas.microsoft.com/office/drawing/2014/main" id="{FF89E452-1509-6DD6-3E9D-39BAC6F6ECB4}"/>
              </a:ext>
            </a:extLst>
          </p:cNvPr>
          <p:cNvSpPr txBox="1"/>
          <p:nvPr/>
        </p:nvSpPr>
        <p:spPr>
          <a:xfrm>
            <a:off x="4475712" y="4540936"/>
            <a:ext cx="1501436" cy="461665"/>
          </a:xfrm>
          <a:prstGeom prst="rect">
            <a:avLst/>
          </a:prstGeom>
          <a:noFill/>
        </p:spPr>
        <p:txBody>
          <a:bodyPr wrap="square">
            <a:spAutoFit/>
          </a:bodyPr>
          <a:lstStyle/>
          <a:p>
            <a:r>
              <a:rPr lang="en-US" sz="2400" dirty="0">
                <a:solidFill>
                  <a:srgbClr val="1A4174"/>
                </a:solidFill>
                <a:latin typeface="Segoe UI" panose="020B0502040204020203" pitchFamily="34" charset="0"/>
                <a:ea typeface="Open Sans" panose="020B0606030504020204" pitchFamily="34" charset="0"/>
                <a:cs typeface="Segoe UI" panose="020B0502040204020203" pitchFamily="34" charset="0"/>
              </a:rPr>
              <a:t>Medium</a:t>
            </a:r>
          </a:p>
        </p:txBody>
      </p:sp>
      <p:sp>
        <p:nvSpPr>
          <p:cNvPr id="91" name="TextBox 90">
            <a:extLst>
              <a:ext uri="{FF2B5EF4-FFF2-40B4-BE49-F238E27FC236}">
                <a16:creationId xmlns:a16="http://schemas.microsoft.com/office/drawing/2014/main" id="{1F668204-3D69-6CDE-1272-F3BE6D2B2446}"/>
              </a:ext>
            </a:extLst>
          </p:cNvPr>
          <p:cNvSpPr txBox="1"/>
          <p:nvPr/>
        </p:nvSpPr>
        <p:spPr>
          <a:xfrm>
            <a:off x="1603321" y="4558565"/>
            <a:ext cx="853998" cy="461665"/>
          </a:xfrm>
          <a:prstGeom prst="rect">
            <a:avLst/>
          </a:prstGeom>
          <a:noFill/>
        </p:spPr>
        <p:txBody>
          <a:bodyPr wrap="square">
            <a:spAutoFit/>
          </a:bodyPr>
          <a:lstStyle/>
          <a:p>
            <a:r>
              <a:rPr lang="en-US" sz="2400" dirty="0">
                <a:solidFill>
                  <a:srgbClr val="1A4174"/>
                </a:solidFill>
                <a:latin typeface="Segoe UI" panose="020B0502040204020203" pitchFamily="34" charset="0"/>
                <a:ea typeface="Open Sans" panose="020B0606030504020204" pitchFamily="34" charset="0"/>
                <a:cs typeface="Segoe UI" panose="020B0502040204020203" pitchFamily="34" charset="0"/>
              </a:rPr>
              <a:t>High</a:t>
            </a:r>
          </a:p>
        </p:txBody>
      </p:sp>
      <p:pic>
        <p:nvPicPr>
          <p:cNvPr id="93" name="Graphic 92" descr="Online Network outline">
            <a:extLst>
              <a:ext uri="{FF2B5EF4-FFF2-40B4-BE49-F238E27FC236}">
                <a16:creationId xmlns:a16="http://schemas.microsoft.com/office/drawing/2014/main" id="{DAD6A5F2-260F-8390-019E-A52241AF5B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2820" y="1475747"/>
            <a:ext cx="767221" cy="767221"/>
          </a:xfrm>
          <a:prstGeom prst="rect">
            <a:avLst/>
          </a:prstGeom>
        </p:spPr>
      </p:pic>
      <p:sp>
        <p:nvSpPr>
          <p:cNvPr id="94" name="Content Placeholder 4">
            <a:extLst>
              <a:ext uri="{FF2B5EF4-FFF2-40B4-BE49-F238E27FC236}">
                <a16:creationId xmlns:a16="http://schemas.microsoft.com/office/drawing/2014/main" id="{8B4F3C6C-FDDF-3E6E-92A4-29333BCD69E9}"/>
              </a:ext>
            </a:extLst>
          </p:cNvPr>
          <p:cNvSpPr txBox="1">
            <a:spLocks/>
          </p:cNvSpPr>
          <p:nvPr/>
        </p:nvSpPr>
        <p:spPr>
          <a:xfrm>
            <a:off x="3814315" y="2906214"/>
            <a:ext cx="2824231" cy="1043576"/>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600" dirty="0">
                <a:solidFill>
                  <a:srgbClr val="000000"/>
                </a:solidFill>
                <a:ea typeface="Open Sans" panose="020B0606030504020204" pitchFamily="34" charset="0"/>
              </a:rPr>
              <a:t>You are given the option to verify with a one-time access code that is generated by an authenticator app on your mobile phone or tablet. </a:t>
            </a:r>
          </a:p>
        </p:txBody>
      </p:sp>
      <p:sp>
        <p:nvSpPr>
          <p:cNvPr id="97" name="TextBox 96">
            <a:extLst>
              <a:ext uri="{FF2B5EF4-FFF2-40B4-BE49-F238E27FC236}">
                <a16:creationId xmlns:a16="http://schemas.microsoft.com/office/drawing/2014/main" id="{BAF89CD6-543D-E50F-E457-35A51AC7B6D6}"/>
              </a:ext>
            </a:extLst>
          </p:cNvPr>
          <p:cNvSpPr txBox="1"/>
          <p:nvPr/>
        </p:nvSpPr>
        <p:spPr>
          <a:xfrm rot="16200000">
            <a:off x="-685754" y="5879781"/>
            <a:ext cx="2240185" cy="369333"/>
          </a:xfrm>
          <a:prstGeom prst="rect">
            <a:avLst/>
          </a:prstGeom>
          <a:noFill/>
        </p:spPr>
        <p:txBody>
          <a:bodyPr wrap="square">
            <a:spAutoFit/>
          </a:bodyPr>
          <a:lstStyle/>
          <a:p>
            <a:pPr algn="ctr"/>
            <a:r>
              <a:rPr lang="en-US" b="1" i="1">
                <a:solidFill>
                  <a:srgbClr val="000000"/>
                </a:solidFill>
                <a:latin typeface="Segoe UI" panose="020B0502040204020203" pitchFamily="34" charset="0"/>
                <a:ea typeface="Open Sans" panose="020B0606030504020204" pitchFamily="34" charset="0"/>
                <a:cs typeface="Segoe UI" panose="020B0502040204020203" pitchFamily="34" charset="0"/>
              </a:rPr>
              <a:t>Levels of Difficulty</a:t>
            </a:r>
          </a:p>
        </p:txBody>
      </p:sp>
      <p:sp>
        <p:nvSpPr>
          <p:cNvPr id="2" name="Slide Number Placeholder 1">
            <a:extLst>
              <a:ext uri="{FF2B5EF4-FFF2-40B4-BE49-F238E27FC236}">
                <a16:creationId xmlns:a16="http://schemas.microsoft.com/office/drawing/2014/main" id="{EC351EF7-24DD-1BC6-E279-9CD1C6FA2BF8}"/>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23</a:t>
            </a:fld>
            <a:endParaRPr lang="en-US" spc="-25"/>
          </a:p>
        </p:txBody>
      </p:sp>
      <p:grpSp>
        <p:nvGrpSpPr>
          <p:cNvPr id="3" name="Group 2">
            <a:extLst>
              <a:ext uri="{FF2B5EF4-FFF2-40B4-BE49-F238E27FC236}">
                <a16:creationId xmlns:a16="http://schemas.microsoft.com/office/drawing/2014/main" id="{72707AAF-08B8-9216-0428-40C409BF2267}"/>
              </a:ext>
            </a:extLst>
          </p:cNvPr>
          <p:cNvGrpSpPr/>
          <p:nvPr/>
        </p:nvGrpSpPr>
        <p:grpSpPr>
          <a:xfrm>
            <a:off x="730270" y="1408560"/>
            <a:ext cx="2600101" cy="2819574"/>
            <a:chOff x="730270" y="1408560"/>
            <a:chExt cx="2600101" cy="2819574"/>
          </a:xfrm>
        </p:grpSpPr>
        <p:sp>
          <p:nvSpPr>
            <p:cNvPr id="87" name="Rectangle: Rounded Corners 86">
              <a:extLst>
                <a:ext uri="{FF2B5EF4-FFF2-40B4-BE49-F238E27FC236}">
                  <a16:creationId xmlns:a16="http://schemas.microsoft.com/office/drawing/2014/main" id="{17128F8A-94F8-7213-5C01-5DDE5735D8FF}"/>
                </a:ext>
              </a:extLst>
            </p:cNvPr>
            <p:cNvSpPr/>
            <p:nvPr/>
          </p:nvSpPr>
          <p:spPr>
            <a:xfrm>
              <a:off x="769812" y="1408560"/>
              <a:ext cx="2521017" cy="2819574"/>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88" name="Rectangle: Top Corners Rounded 87">
              <a:extLst>
                <a:ext uri="{FF2B5EF4-FFF2-40B4-BE49-F238E27FC236}">
                  <a16:creationId xmlns:a16="http://schemas.microsoft.com/office/drawing/2014/main" id="{4F0E79E2-9604-DD48-0D8A-0F096A0D382C}"/>
                </a:ext>
              </a:extLst>
            </p:cNvPr>
            <p:cNvSpPr/>
            <p:nvPr/>
          </p:nvSpPr>
          <p:spPr>
            <a:xfrm>
              <a:off x="769812" y="1408560"/>
              <a:ext cx="2521016" cy="1087174"/>
            </a:xfrm>
            <a:prstGeom prst="round2SameRect">
              <a:avLst/>
            </a:prstGeom>
            <a:solidFill>
              <a:srgbClr val="1A4174"/>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89" name="Content Placeholder 4">
              <a:extLst>
                <a:ext uri="{FF2B5EF4-FFF2-40B4-BE49-F238E27FC236}">
                  <a16:creationId xmlns:a16="http://schemas.microsoft.com/office/drawing/2014/main" id="{8FEF1C5F-6C81-2F9D-82BE-C1B3252FFEBF}"/>
                </a:ext>
              </a:extLst>
            </p:cNvPr>
            <p:cNvSpPr txBox="1">
              <a:spLocks/>
            </p:cNvSpPr>
            <p:nvPr/>
          </p:nvSpPr>
          <p:spPr>
            <a:xfrm>
              <a:off x="757781" y="2562149"/>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Fido Device</a:t>
              </a:r>
            </a:p>
          </p:txBody>
        </p:sp>
        <p:sp>
          <p:nvSpPr>
            <p:cNvPr id="95" name="Content Placeholder 4">
              <a:extLst>
                <a:ext uri="{FF2B5EF4-FFF2-40B4-BE49-F238E27FC236}">
                  <a16:creationId xmlns:a16="http://schemas.microsoft.com/office/drawing/2014/main" id="{664D53A5-CBDD-268B-3733-6AFCEB8AB1AA}"/>
                </a:ext>
              </a:extLst>
            </p:cNvPr>
            <p:cNvSpPr txBox="1">
              <a:spLocks/>
            </p:cNvSpPr>
            <p:nvPr/>
          </p:nvSpPr>
          <p:spPr>
            <a:xfrm>
              <a:off x="730270" y="2959488"/>
              <a:ext cx="2600101" cy="1043576"/>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600" dirty="0">
                  <a:solidFill>
                    <a:srgbClr val="000000"/>
                  </a:solidFill>
                  <a:ea typeface="Open Sans" panose="020B0606030504020204" pitchFamily="34" charset="0"/>
                </a:rPr>
                <a:t> You are given the option to register an authenticator to enable passwordless authentication.</a:t>
              </a:r>
            </a:p>
          </p:txBody>
        </p:sp>
        <p:sp>
          <p:nvSpPr>
            <p:cNvPr id="5" name="Arrow: Pentagon 4">
              <a:extLst>
                <a:ext uri="{FF2B5EF4-FFF2-40B4-BE49-F238E27FC236}">
                  <a16:creationId xmlns:a16="http://schemas.microsoft.com/office/drawing/2014/main" id="{895869C6-CA31-333A-ACCD-993D1F7B1AF4}"/>
                </a:ext>
              </a:extLst>
            </p:cNvPr>
            <p:cNvSpPr/>
            <p:nvPr/>
          </p:nvSpPr>
          <p:spPr>
            <a:xfrm rot="5400000">
              <a:off x="1492462" y="1207750"/>
              <a:ext cx="1075716" cy="1519369"/>
            </a:xfrm>
            <a:prstGeom prst="homePlate">
              <a:avLst/>
            </a:prstGeom>
            <a:solidFill>
              <a:srgbClr val="1A417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pic>
          <p:nvPicPr>
            <p:cNvPr id="92" name="Graphic 91" descr="Link outline">
              <a:extLst>
                <a:ext uri="{FF2B5EF4-FFF2-40B4-BE49-F238E27FC236}">
                  <a16:creationId xmlns:a16="http://schemas.microsoft.com/office/drawing/2014/main" id="{0EF83507-BF14-B517-2696-E24515D198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27007" y="1499057"/>
              <a:ext cx="806627" cy="806627"/>
            </a:xfrm>
            <a:prstGeom prst="rect">
              <a:avLst/>
            </a:prstGeom>
          </p:spPr>
        </p:pic>
      </p:grpSp>
      <p:sp>
        <p:nvSpPr>
          <p:cNvPr id="9" name="object 3">
            <a:extLst>
              <a:ext uri="{FF2B5EF4-FFF2-40B4-BE49-F238E27FC236}">
                <a16:creationId xmlns:a16="http://schemas.microsoft.com/office/drawing/2014/main" id="{D3EE63BE-9484-040E-F402-BA8F4001E127}"/>
              </a:ext>
            </a:extLst>
          </p:cNvPr>
          <p:cNvSpPr txBox="1">
            <a:spLocks/>
          </p:cNvSpPr>
          <p:nvPr/>
        </p:nvSpPr>
        <p:spPr>
          <a:xfrm>
            <a:off x="134416" y="366643"/>
            <a:ext cx="7541001" cy="535403"/>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300" b="1">
                <a:solidFill>
                  <a:srgbClr val="002060"/>
                </a:solidFill>
                <a:latin typeface="Segoe UI" panose="020B0502040204020203" pitchFamily="34" charset="0"/>
                <a:ea typeface="Open Sans" panose="020B0606030504020204" pitchFamily="34" charset="0"/>
                <a:cs typeface="Segoe UI" panose="020B0502040204020203" pitchFamily="34" charset="0"/>
              </a:rPr>
              <a:t>MFA Registration Options Overview </a:t>
            </a:r>
            <a:endParaRPr lang="en-US" sz="33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160149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24</a:t>
            </a:fld>
            <a:endParaRPr lang="en-US" spc="-25"/>
          </a:p>
        </p:txBody>
      </p:sp>
      <p:sp>
        <p:nvSpPr>
          <p:cNvPr id="36" name="TextBox 35">
            <a:extLst>
              <a:ext uri="{FF2B5EF4-FFF2-40B4-BE49-F238E27FC236}">
                <a16:creationId xmlns:a16="http://schemas.microsoft.com/office/drawing/2014/main" id="{8A2008D0-438D-3318-B471-E3BA7434FD78}"/>
              </a:ext>
            </a:extLst>
          </p:cNvPr>
          <p:cNvSpPr txBox="1"/>
          <p:nvPr/>
        </p:nvSpPr>
        <p:spPr>
          <a:xfrm>
            <a:off x="24319" y="1348448"/>
            <a:ext cx="2962656"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a:t>
            </a:r>
            <a:r>
              <a:rPr kumimoji="0" lang="en-US" sz="160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 Navigate to the Adoption Grant Application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Navigate to Adoption Grant Application Website at the following URL: </a:t>
            </a:r>
            <a:r>
              <a:rPr lang="en-US" sz="1600" dirty="0">
                <a:solidFill>
                  <a:srgbClr val="0070C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Ohio Adoption Grant Program | Foster Care and Adoption in Ohio</a:t>
            </a:r>
            <a:endParaRPr lang="en-US" sz="1600" dirty="0">
              <a:solidFill>
                <a:srgbClr val="0070C0"/>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Segoe UI" panose="020B0502040204020203" pitchFamily="34" charset="0"/>
              <a:cs typeface="Segoe UI" panose="020B0502040204020203" pitchFamily="34" charset="0"/>
            </a:endParaRPr>
          </a:p>
          <a:p>
            <a:pPr>
              <a:defRPr/>
            </a:pPr>
            <a:r>
              <a:rPr kumimoji="0" lang="en-US" sz="1600" b="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Select “Launch” to Apply for the Ohio Adoption Grant </a:t>
            </a:r>
            <a:endParaRPr lang="en-US" sz="1600" dirty="0">
              <a:solidFill>
                <a:schemeClr val="bg2">
                  <a:lumMod val="10000"/>
                </a:schemeClr>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Segoe UI" panose="020B0502040204020203" pitchFamily="34" charset="0"/>
              <a:cs typeface="Segoe UI" panose="020B0502040204020203" pitchFamily="34" charset="0"/>
            </a:endParaRP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24319" y="4678826"/>
            <a:ext cx="2962656" cy="230832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Visit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hlinkClick r:id="rId4"/>
              </a:rPr>
              <a:t>OHID.ohio.gov</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and log in using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your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OHID and password.</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Note</a:t>
            </a:r>
            <a:r>
              <a:rPr kumimoji="0" lang="en-US" sz="1600" b="0" i="1"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You can only enroll in 2-Step Verification options on the OHID website</a:t>
            </a:r>
          </a:p>
          <a:p>
            <a:pPr defTabSz="914377">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CECEF6C8-63E1-3049-CD5C-E99EF34110A0}"/>
              </a:ext>
            </a:extLst>
          </p:cNvPr>
          <p:cNvGrpSpPr/>
          <p:nvPr/>
        </p:nvGrpSpPr>
        <p:grpSpPr>
          <a:xfrm>
            <a:off x="3588307" y="3552046"/>
            <a:ext cx="3246914" cy="2954307"/>
            <a:chOff x="3672605" y="4759007"/>
            <a:chExt cx="3246914" cy="2954307"/>
          </a:xfrm>
          <a:effectLst>
            <a:outerShdw blurRad="63500" sx="102000" sy="102000" algn="ctr" rotWithShape="0">
              <a:prstClr val="black">
                <a:alpha val="40000"/>
              </a:prstClr>
            </a:outerShdw>
          </a:effectLst>
        </p:grpSpPr>
        <p:pic>
          <p:nvPicPr>
            <p:cNvPr id="12" name="Picture 11">
              <a:extLst>
                <a:ext uri="{FF2B5EF4-FFF2-40B4-BE49-F238E27FC236}">
                  <a16:creationId xmlns:a16="http://schemas.microsoft.com/office/drawing/2014/main" id="{EF814773-5F7C-B5D6-EC32-FA16BEA0D615}"/>
                </a:ext>
              </a:extLst>
            </p:cNvPr>
            <p:cNvPicPr>
              <a:picLocks noChangeAspect="1"/>
            </p:cNvPicPr>
            <p:nvPr/>
          </p:nvPicPr>
          <p:blipFill>
            <a:blip r:embed="rId5"/>
            <a:stretch>
              <a:fillRect/>
            </a:stretch>
          </p:blipFill>
          <p:spPr>
            <a:xfrm>
              <a:off x="3715741" y="4759007"/>
              <a:ext cx="3006335" cy="2950143"/>
            </a:xfrm>
            <a:prstGeom prst="rect">
              <a:avLst/>
            </a:prstGeom>
            <a:solidFill>
              <a:srgbClr val="002060"/>
            </a:solidFill>
            <a:ln>
              <a:solidFill>
                <a:srgbClr val="002060"/>
              </a:solidFill>
            </a:ln>
          </p:spPr>
        </p:pic>
        <p:sp>
          <p:nvSpPr>
            <p:cNvPr id="13" name="Rectangle 12">
              <a:extLst>
                <a:ext uri="{FF2B5EF4-FFF2-40B4-BE49-F238E27FC236}">
                  <a16:creationId xmlns:a16="http://schemas.microsoft.com/office/drawing/2014/main" id="{51223A68-268C-9788-9239-13694F74AD50}"/>
                </a:ext>
              </a:extLst>
            </p:cNvPr>
            <p:cNvSpPr/>
            <p:nvPr/>
          </p:nvSpPr>
          <p:spPr>
            <a:xfrm>
              <a:off x="3672605" y="5629835"/>
              <a:ext cx="3097102" cy="2083479"/>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4" name="Oval 13">
              <a:extLst>
                <a:ext uri="{FF2B5EF4-FFF2-40B4-BE49-F238E27FC236}">
                  <a16:creationId xmlns:a16="http://schemas.microsoft.com/office/drawing/2014/main" id="{99844280-3D12-7AC8-F680-9699405F3ADD}"/>
                </a:ext>
              </a:extLst>
            </p:cNvPr>
            <p:cNvSpPr/>
            <p:nvPr/>
          </p:nvSpPr>
          <p:spPr>
            <a:xfrm>
              <a:off x="6504585" y="5427042"/>
              <a:ext cx="414934" cy="405585"/>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2</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18" name="Group 17">
            <a:extLst>
              <a:ext uri="{FF2B5EF4-FFF2-40B4-BE49-F238E27FC236}">
                <a16:creationId xmlns:a16="http://schemas.microsoft.com/office/drawing/2014/main" id="{FE001213-1A7B-8F20-EA38-A86BCAEA267B}"/>
              </a:ext>
            </a:extLst>
          </p:cNvPr>
          <p:cNvGrpSpPr/>
          <p:nvPr/>
        </p:nvGrpSpPr>
        <p:grpSpPr>
          <a:xfrm>
            <a:off x="3108506" y="1244546"/>
            <a:ext cx="4206516" cy="1610494"/>
            <a:chOff x="3108506" y="1244546"/>
            <a:chExt cx="4206516" cy="1610494"/>
          </a:xfrm>
        </p:grpSpPr>
        <p:pic>
          <p:nvPicPr>
            <p:cNvPr id="3" name="Picture 2">
              <a:extLst>
                <a:ext uri="{FF2B5EF4-FFF2-40B4-BE49-F238E27FC236}">
                  <a16:creationId xmlns:a16="http://schemas.microsoft.com/office/drawing/2014/main" id="{0877EF35-72C4-A9D4-E6E4-990CEFB5C034}"/>
                </a:ext>
              </a:extLst>
            </p:cNvPr>
            <p:cNvPicPr>
              <a:picLocks noChangeAspect="1"/>
            </p:cNvPicPr>
            <p:nvPr/>
          </p:nvPicPr>
          <p:blipFill>
            <a:blip r:embed="rId6"/>
            <a:stretch>
              <a:fillRect/>
            </a:stretch>
          </p:blipFill>
          <p:spPr>
            <a:xfrm>
              <a:off x="3108506" y="1244546"/>
              <a:ext cx="4115707" cy="1610494"/>
            </a:xfrm>
            <a:prstGeom prst="rect">
              <a:avLst/>
            </a:prstGeom>
            <a:solidFill>
              <a:srgbClr val="002060"/>
            </a:solidFill>
            <a:ln>
              <a:solidFill>
                <a:srgbClr val="002060"/>
              </a:solidFill>
            </a:ln>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4C19E7C7-A94E-F601-CCA9-F402EF0D13A5}"/>
                </a:ext>
              </a:extLst>
            </p:cNvPr>
            <p:cNvSpPr/>
            <p:nvPr/>
          </p:nvSpPr>
          <p:spPr>
            <a:xfrm>
              <a:off x="6015789" y="2049793"/>
              <a:ext cx="1242090" cy="377037"/>
            </a:xfrm>
            <a:prstGeom prst="rect">
              <a:avLst/>
            </a:prstGeom>
            <a:noFill/>
            <a:ln w="603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Arial"/>
                <a:ea typeface="+mn-ea"/>
                <a:cs typeface="+mn-cs"/>
              </a:endParaRPr>
            </a:p>
          </p:txBody>
        </p:sp>
        <p:sp>
          <p:nvSpPr>
            <p:cNvPr id="5" name="Oval 4">
              <a:extLst>
                <a:ext uri="{FF2B5EF4-FFF2-40B4-BE49-F238E27FC236}">
                  <a16:creationId xmlns:a16="http://schemas.microsoft.com/office/drawing/2014/main" id="{2F7A3997-42C6-9C33-40F0-52D00B07D7B3}"/>
                </a:ext>
              </a:extLst>
            </p:cNvPr>
            <p:cNvSpPr/>
            <p:nvPr/>
          </p:nvSpPr>
          <p:spPr>
            <a:xfrm>
              <a:off x="6940118" y="1862508"/>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grpSp>
        <p:nvGrpSpPr>
          <p:cNvPr id="19" name="Group 18">
            <a:extLst>
              <a:ext uri="{FF2B5EF4-FFF2-40B4-BE49-F238E27FC236}">
                <a16:creationId xmlns:a16="http://schemas.microsoft.com/office/drawing/2014/main" id="{D247A862-4355-EECB-811F-BED54F5B4FD6}"/>
              </a:ext>
            </a:extLst>
          </p:cNvPr>
          <p:cNvGrpSpPr/>
          <p:nvPr/>
        </p:nvGrpSpPr>
        <p:grpSpPr>
          <a:xfrm>
            <a:off x="3284939" y="6691993"/>
            <a:ext cx="3853650" cy="3198255"/>
            <a:chOff x="3293935" y="6691993"/>
            <a:chExt cx="3853650" cy="3198255"/>
          </a:xfrm>
          <a:effectLst>
            <a:outerShdw blurRad="63500" sx="102000" sy="102000" algn="ctr" rotWithShape="0">
              <a:prstClr val="black">
                <a:alpha val="40000"/>
              </a:prstClr>
            </a:outerShdw>
          </a:effectLst>
        </p:grpSpPr>
        <p:grpSp>
          <p:nvGrpSpPr>
            <p:cNvPr id="9" name="Group 8">
              <a:extLst>
                <a:ext uri="{FF2B5EF4-FFF2-40B4-BE49-F238E27FC236}">
                  <a16:creationId xmlns:a16="http://schemas.microsoft.com/office/drawing/2014/main" id="{1232AF8B-08D0-9754-05C1-44F63B4F0792}"/>
                </a:ext>
              </a:extLst>
            </p:cNvPr>
            <p:cNvGrpSpPr/>
            <p:nvPr/>
          </p:nvGrpSpPr>
          <p:grpSpPr>
            <a:xfrm>
              <a:off x="3293935" y="6894786"/>
              <a:ext cx="3744848" cy="2963378"/>
              <a:chOff x="944924" y="3167328"/>
              <a:chExt cx="5425349" cy="5780324"/>
            </a:xfrm>
          </p:grpSpPr>
          <p:pic>
            <p:nvPicPr>
              <p:cNvPr id="10" name="Picture 9">
                <a:extLst>
                  <a:ext uri="{FF2B5EF4-FFF2-40B4-BE49-F238E27FC236}">
                    <a16:creationId xmlns:a16="http://schemas.microsoft.com/office/drawing/2014/main" id="{1273BC69-B30C-2D19-C0D1-FBE53A33FA95}"/>
                  </a:ext>
                </a:extLst>
              </p:cNvPr>
              <p:cNvPicPr>
                <a:picLocks noChangeAspect="1"/>
              </p:cNvPicPr>
              <p:nvPr/>
            </p:nvPicPr>
            <p:blipFill rotWithShape="1">
              <a:blip r:embed="rId7"/>
              <a:srcRect r="1012" b="32598"/>
              <a:stretch/>
            </p:blipFill>
            <p:spPr>
              <a:xfrm>
                <a:off x="944924" y="3167328"/>
                <a:ext cx="5370421" cy="2329777"/>
              </a:xfrm>
              <a:prstGeom prst="rect">
                <a:avLst/>
              </a:prstGeom>
            </p:spPr>
          </p:pic>
          <p:pic>
            <p:nvPicPr>
              <p:cNvPr id="11" name="Picture 10">
                <a:extLst>
                  <a:ext uri="{FF2B5EF4-FFF2-40B4-BE49-F238E27FC236}">
                    <a16:creationId xmlns:a16="http://schemas.microsoft.com/office/drawing/2014/main" id="{0535711B-FFE9-60D1-FC96-945909C272EF}"/>
                  </a:ext>
                </a:extLst>
              </p:cNvPr>
              <p:cNvPicPr>
                <a:picLocks noChangeAspect="1"/>
              </p:cNvPicPr>
              <p:nvPr/>
            </p:nvPicPr>
            <p:blipFill rotWithShape="1">
              <a:blip r:embed="rId8"/>
              <a:srcRect t="1464"/>
              <a:stretch/>
            </p:blipFill>
            <p:spPr>
              <a:xfrm>
                <a:off x="944924" y="5536409"/>
                <a:ext cx="5425349" cy="3411243"/>
              </a:xfrm>
              <a:prstGeom prst="rect">
                <a:avLst/>
              </a:prstGeom>
            </p:spPr>
          </p:pic>
        </p:grpSp>
        <p:sp>
          <p:nvSpPr>
            <p:cNvPr id="15" name="Rectangle 14">
              <a:extLst>
                <a:ext uri="{FF2B5EF4-FFF2-40B4-BE49-F238E27FC236}">
                  <a16:creationId xmlns:a16="http://schemas.microsoft.com/office/drawing/2014/main" id="{3431A9CD-5DD7-D0E9-ADB6-133E990FD6C8}"/>
                </a:ext>
              </a:extLst>
            </p:cNvPr>
            <p:cNvSpPr/>
            <p:nvPr/>
          </p:nvSpPr>
          <p:spPr>
            <a:xfrm>
              <a:off x="5166360" y="6845307"/>
              <a:ext cx="1782754" cy="3044941"/>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6" name="Oval 15">
              <a:extLst>
                <a:ext uri="{FF2B5EF4-FFF2-40B4-BE49-F238E27FC236}">
                  <a16:creationId xmlns:a16="http://schemas.microsoft.com/office/drawing/2014/main" id="{83640C40-EDC1-A395-6442-4DAD0C35EDC7}"/>
                </a:ext>
              </a:extLst>
            </p:cNvPr>
            <p:cNvSpPr/>
            <p:nvPr/>
          </p:nvSpPr>
          <p:spPr>
            <a:xfrm>
              <a:off x="6732651" y="6691993"/>
              <a:ext cx="414934" cy="405585"/>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3</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7" name="TextBox 16">
            <a:extLst>
              <a:ext uri="{FF2B5EF4-FFF2-40B4-BE49-F238E27FC236}">
                <a16:creationId xmlns:a16="http://schemas.microsoft.com/office/drawing/2014/main" id="{D704EE01-7542-1EB6-0C91-8CE03414CF21}"/>
              </a:ext>
            </a:extLst>
          </p:cNvPr>
          <p:cNvSpPr txBox="1"/>
          <p:nvPr/>
        </p:nvSpPr>
        <p:spPr>
          <a:xfrm>
            <a:off x="24319" y="6788548"/>
            <a:ext cx="2962656" cy="304698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3</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You will see all verification methods appear on the screen for selection.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Note</a:t>
            </a:r>
            <a:r>
              <a:rPr kumimoji="0" lang="en-US" sz="1600" b="0" i="1"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r>
              <a:rPr kumimoji="0" lang="en-US" sz="1600" b="0" i="1" u="none" strike="noStrike" kern="0" cap="none" spc="0" normalizeH="0" baseline="0" noProof="0">
                <a:ln>
                  <a:noFill/>
                </a:ln>
                <a:solidFill>
                  <a:sysClr val="windowText" lastClr="000000"/>
                </a:solidFill>
                <a:effectLst/>
                <a:uLnTx/>
                <a:uFillTx/>
                <a:latin typeface="Segoe UI" panose="020B0502040204020203" pitchFamily="34" charset="0"/>
                <a:cs typeface="Segoe UI" panose="020B0502040204020203" pitchFamily="34" charset="0"/>
              </a:rPr>
              <a:t>You will need to set up </a:t>
            </a:r>
            <a:r>
              <a:rPr kumimoji="0" lang="en-US" sz="1600" b="1" i="1" u="none" strike="noStrike" kern="0" cap="none" spc="0" normalizeH="0" baseline="0" noProof="0">
                <a:ln>
                  <a:noFill/>
                </a:ln>
                <a:solidFill>
                  <a:sysClr val="windowText" lastClr="000000"/>
                </a:solidFill>
                <a:effectLst/>
                <a:uLnTx/>
                <a:uFillTx/>
                <a:latin typeface="Segoe UI" panose="020B0502040204020203" pitchFamily="34" charset="0"/>
                <a:cs typeface="Segoe UI" panose="020B0502040204020203" pitchFamily="34" charset="0"/>
              </a:rPr>
              <a:t>2 methods </a:t>
            </a:r>
            <a:r>
              <a:rPr kumimoji="0" lang="en-US" sz="1600" b="0" i="1" u="none" strike="noStrike" kern="0" cap="none" spc="0" normalizeH="0" baseline="0" noProof="0">
                <a:ln>
                  <a:noFill/>
                </a:ln>
                <a:solidFill>
                  <a:sysClr val="windowText" lastClr="000000"/>
                </a:solidFill>
                <a:effectLst/>
                <a:uLnTx/>
                <a:uFillTx/>
                <a:latin typeface="Segoe UI" panose="020B0502040204020203" pitchFamily="34" charset="0"/>
                <a:cs typeface="Segoe UI" panose="020B0502040204020203" pitchFamily="34" charset="0"/>
              </a:rPr>
              <a:t>of verification. It is recommended that you select one phone-based option(Phone call or text) and one email option.</a:t>
            </a:r>
          </a:p>
          <a:p>
            <a:pPr defTabSz="914377">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0" name="object 3">
            <a:extLst>
              <a:ext uri="{FF2B5EF4-FFF2-40B4-BE49-F238E27FC236}">
                <a16:creationId xmlns:a16="http://schemas.microsoft.com/office/drawing/2014/main" id="{03F1EA71-2BC3-0038-6E9A-A5A06A416FC2}"/>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Enrollment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471352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9" y="3882699"/>
            <a:ext cx="7048501" cy="1146501"/>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TEXT MESSAGE</a:t>
            </a:r>
          </a:p>
          <a:p>
            <a:pPr marL="0" indent="0" algn="ctr">
              <a:buNone/>
            </a:pPr>
            <a:r>
              <a:rPr lang="en-US" sz="1800">
                <a:solidFill>
                  <a:srgbClr val="002060"/>
                </a:solidFill>
                <a:latin typeface="Segoe UI" panose="020B0502040204020203" pitchFamily="34" charset="0"/>
                <a:ea typeface="Source Sans Pro"/>
                <a:cs typeface="Segoe UI" panose="020B0502040204020203" pitchFamily="34" charset="0"/>
              </a:rPr>
              <a:t>Multifactor Authentication Enrollment Method</a:t>
            </a:r>
            <a:endParaRPr lang="en-US" sz="1800" b="1">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96D2F7CF-6654-8648-1701-A948E7A06BBB}"/>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25</a:t>
            </a:fld>
            <a:endParaRPr lang="en-US" spc="-25"/>
          </a:p>
        </p:txBody>
      </p:sp>
      <p:cxnSp>
        <p:nvCxnSpPr>
          <p:cNvPr id="7" name="Straight Connector 6">
            <a:extLst>
              <a:ext uri="{FF2B5EF4-FFF2-40B4-BE49-F238E27FC236}">
                <a16:creationId xmlns:a16="http://schemas.microsoft.com/office/drawing/2014/main" id="{27864FAA-2B8D-5577-D76B-F287AFD5C032}"/>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3A176872-675A-9D14-DD77-FC1E62E3C186}"/>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5730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26</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Text Message</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2054296"/>
            <a:ext cx="296265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a:t>
            </a:r>
            <a:r>
              <a:rPr lang="en-US" sz="1600" b="1">
                <a:solidFill>
                  <a:schemeClr val="bg2">
                    <a:lumMod val="10000"/>
                  </a:schemeClr>
                </a:solidFill>
                <a:latin typeface="Segoe UI" panose="020B0502040204020203" pitchFamily="34" charset="0"/>
                <a:cs typeface="Segoe UI" panose="020B0502040204020203" pitchFamily="34" charset="0"/>
              </a:rPr>
              <a:t> </a:t>
            </a:r>
            <a:r>
              <a:rPr kumimoji="0" lang="en-US" sz="160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Select “New number” highlighted in blue.</a:t>
            </a:r>
          </a:p>
          <a:p>
            <a:pPr defTabSz="914377">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45562" y="5339279"/>
            <a:ext cx="2962656" cy="2800767"/>
          </a:xfrm>
          <a:prstGeom prst="rect">
            <a:avLst/>
          </a:prstGeom>
          <a:noFill/>
        </p:spPr>
        <p:txBody>
          <a:bodyPr wrap="square" rtlCol="0">
            <a:spAutoFit/>
          </a:bodyPr>
          <a:lstStyle/>
          <a:p>
            <a:pPr defTabSz="914377">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Enter your Mobile number and select “Send access code”.</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noProof="0">
              <a:solidFill>
                <a:srgbClr val="000000"/>
              </a:solidFill>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Note</a:t>
            </a:r>
            <a:r>
              <a:rPr kumimoji="0" lang="en-US" sz="1600" b="0" i="1"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r>
              <a:rPr kumimoji="0" lang="en-US" sz="1600" b="0" i="0" u="none" strike="noStrike" kern="0" cap="none" spc="0" normalizeH="0" baseline="0" noProof="0">
                <a:ln>
                  <a:noFill/>
                </a:ln>
                <a:solidFill>
                  <a:sysClr val="windowText" lastClr="000000"/>
                </a:solidFill>
                <a:effectLst/>
                <a:uLnTx/>
                <a:uFillTx/>
                <a:latin typeface="Segoe UI" panose="020B0502040204020203" pitchFamily="34" charset="0"/>
                <a:cs typeface="Segoe UI" panose="020B0502040204020203" pitchFamily="34" charset="0"/>
              </a:rPr>
              <a:t>If the same phone number is entered for more than one 2-Step Verification option, you will be prompted to "Enroll another method”</a:t>
            </a:r>
            <a:endParaRPr kumimoji="0" lang="en-US" sz="1600" b="0" i="1"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20" name="Group 19">
            <a:extLst>
              <a:ext uri="{FF2B5EF4-FFF2-40B4-BE49-F238E27FC236}">
                <a16:creationId xmlns:a16="http://schemas.microsoft.com/office/drawing/2014/main" id="{E4BEDC9D-FA8E-3688-02B9-D4BB69048C29}"/>
              </a:ext>
            </a:extLst>
          </p:cNvPr>
          <p:cNvGrpSpPr/>
          <p:nvPr/>
        </p:nvGrpSpPr>
        <p:grpSpPr>
          <a:xfrm>
            <a:off x="3053780" y="1822147"/>
            <a:ext cx="4213508" cy="1295828"/>
            <a:chOff x="615387" y="2211589"/>
            <a:chExt cx="4837086" cy="1479878"/>
          </a:xfrm>
          <a:effectLst>
            <a:outerShdw blurRad="63500" sx="102000" sy="102000" algn="ctr" rotWithShape="0">
              <a:prstClr val="black">
                <a:alpha val="40000"/>
              </a:prstClr>
            </a:outerShdw>
          </a:effectLst>
        </p:grpSpPr>
        <p:pic>
          <p:nvPicPr>
            <p:cNvPr id="21" name="Picture 20">
              <a:extLst>
                <a:ext uri="{FF2B5EF4-FFF2-40B4-BE49-F238E27FC236}">
                  <a16:creationId xmlns:a16="http://schemas.microsoft.com/office/drawing/2014/main" id="{CF01FE3A-85F0-34B9-02B4-35B00C38AB1E}"/>
                </a:ext>
              </a:extLst>
            </p:cNvPr>
            <p:cNvPicPr>
              <a:picLocks noChangeAspect="1"/>
            </p:cNvPicPr>
            <p:nvPr/>
          </p:nvPicPr>
          <p:blipFill>
            <a:blip r:embed="rId3"/>
            <a:stretch>
              <a:fillRect/>
            </a:stretch>
          </p:blipFill>
          <p:spPr>
            <a:xfrm>
              <a:off x="615387" y="2211589"/>
              <a:ext cx="4837086" cy="1479878"/>
            </a:xfrm>
            <a:prstGeom prst="rect">
              <a:avLst/>
            </a:prstGeom>
            <a:ln>
              <a:solidFill>
                <a:srgbClr val="002060"/>
              </a:solidFill>
            </a:ln>
          </p:spPr>
        </p:pic>
        <p:sp>
          <p:nvSpPr>
            <p:cNvPr id="22" name="Rectangle 21">
              <a:extLst>
                <a:ext uri="{FF2B5EF4-FFF2-40B4-BE49-F238E27FC236}">
                  <a16:creationId xmlns:a16="http://schemas.microsoft.com/office/drawing/2014/main" id="{4E4F6D55-77EE-6667-78DC-6013AEC5105F}"/>
                </a:ext>
              </a:extLst>
            </p:cNvPr>
            <p:cNvSpPr/>
            <p:nvPr/>
          </p:nvSpPr>
          <p:spPr>
            <a:xfrm>
              <a:off x="3771900" y="2643061"/>
              <a:ext cx="1233246" cy="359855"/>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29" name="Group 28">
            <a:extLst>
              <a:ext uri="{FF2B5EF4-FFF2-40B4-BE49-F238E27FC236}">
                <a16:creationId xmlns:a16="http://schemas.microsoft.com/office/drawing/2014/main" id="{062A0769-0027-4512-AB5F-83F5B915F6B8}"/>
              </a:ext>
            </a:extLst>
          </p:cNvPr>
          <p:cNvGrpSpPr/>
          <p:nvPr/>
        </p:nvGrpSpPr>
        <p:grpSpPr>
          <a:xfrm>
            <a:off x="3126469" y="5258684"/>
            <a:ext cx="4068131" cy="2332389"/>
            <a:chOff x="1464142" y="3417087"/>
            <a:chExt cx="4386916" cy="2627692"/>
          </a:xfrm>
          <a:effectLst>
            <a:outerShdw blurRad="63500" sx="102000" sy="102000" algn="ctr" rotWithShape="0">
              <a:prstClr val="black">
                <a:alpha val="40000"/>
              </a:prstClr>
            </a:outerShdw>
          </a:effectLst>
        </p:grpSpPr>
        <p:pic>
          <p:nvPicPr>
            <p:cNvPr id="30" name="Picture 29">
              <a:extLst>
                <a:ext uri="{FF2B5EF4-FFF2-40B4-BE49-F238E27FC236}">
                  <a16:creationId xmlns:a16="http://schemas.microsoft.com/office/drawing/2014/main" id="{ECA65819-BA25-7480-10F6-793D33E52533}"/>
                </a:ext>
              </a:extLst>
            </p:cNvPr>
            <p:cNvPicPr>
              <a:picLocks noChangeAspect="1"/>
            </p:cNvPicPr>
            <p:nvPr/>
          </p:nvPicPr>
          <p:blipFill>
            <a:blip r:embed="rId4"/>
            <a:stretch>
              <a:fillRect/>
            </a:stretch>
          </p:blipFill>
          <p:spPr>
            <a:xfrm>
              <a:off x="1464142" y="3417087"/>
              <a:ext cx="4386916" cy="2575167"/>
            </a:xfrm>
            <a:prstGeom prst="rect">
              <a:avLst/>
            </a:prstGeom>
            <a:ln>
              <a:solidFill>
                <a:srgbClr val="002060"/>
              </a:solidFill>
            </a:ln>
          </p:spPr>
        </p:pic>
        <p:sp>
          <p:nvSpPr>
            <p:cNvPr id="31" name="Rectangle 30">
              <a:extLst>
                <a:ext uri="{FF2B5EF4-FFF2-40B4-BE49-F238E27FC236}">
                  <a16:creationId xmlns:a16="http://schemas.microsoft.com/office/drawing/2014/main" id="{999F62F4-C968-3F78-F4B9-C03AA63ECBA8}"/>
                </a:ext>
              </a:extLst>
            </p:cNvPr>
            <p:cNvSpPr/>
            <p:nvPr/>
          </p:nvSpPr>
          <p:spPr>
            <a:xfrm>
              <a:off x="3634338" y="5581067"/>
              <a:ext cx="1274727" cy="463712"/>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33" name="Oval 32">
            <a:extLst>
              <a:ext uri="{FF2B5EF4-FFF2-40B4-BE49-F238E27FC236}">
                <a16:creationId xmlns:a16="http://schemas.microsoft.com/office/drawing/2014/main" id="{EB727606-2108-AA45-383F-1476450BB1DC}"/>
              </a:ext>
            </a:extLst>
          </p:cNvPr>
          <p:cNvSpPr/>
          <p:nvPr/>
        </p:nvSpPr>
        <p:spPr>
          <a:xfrm>
            <a:off x="6688846" y="1966051"/>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sp>
        <p:nvSpPr>
          <p:cNvPr id="34" name="Oval 33">
            <a:extLst>
              <a:ext uri="{FF2B5EF4-FFF2-40B4-BE49-F238E27FC236}">
                <a16:creationId xmlns:a16="http://schemas.microsoft.com/office/drawing/2014/main" id="{FF08EB44-19D3-EB0E-17F4-659AC7A48F03}"/>
              </a:ext>
            </a:extLst>
          </p:cNvPr>
          <p:cNvSpPr/>
          <p:nvPr/>
        </p:nvSpPr>
        <p:spPr>
          <a:xfrm>
            <a:off x="6919286" y="5044236"/>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2</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7545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27</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Text Message</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10" name="Group 9">
            <a:extLst>
              <a:ext uri="{FF2B5EF4-FFF2-40B4-BE49-F238E27FC236}">
                <a16:creationId xmlns:a16="http://schemas.microsoft.com/office/drawing/2014/main" id="{DBF5B732-5131-447B-8C8C-98ED186356B6}"/>
              </a:ext>
            </a:extLst>
          </p:cNvPr>
          <p:cNvGrpSpPr/>
          <p:nvPr/>
        </p:nvGrpSpPr>
        <p:grpSpPr>
          <a:xfrm>
            <a:off x="24319" y="5375010"/>
            <a:ext cx="7179592" cy="2800767"/>
            <a:chOff x="24319" y="2150548"/>
            <a:chExt cx="7179592" cy="2800767"/>
          </a:xfrm>
        </p:grpSpPr>
        <p:sp>
          <p:nvSpPr>
            <p:cNvPr id="36" name="TextBox 35">
              <a:extLst>
                <a:ext uri="{FF2B5EF4-FFF2-40B4-BE49-F238E27FC236}">
                  <a16:creationId xmlns:a16="http://schemas.microsoft.com/office/drawing/2014/main" id="{8A2008D0-438D-3318-B471-E3BA7434FD78}"/>
                </a:ext>
              </a:extLst>
            </p:cNvPr>
            <p:cNvSpPr txBox="1"/>
            <p:nvPr/>
          </p:nvSpPr>
          <p:spPr>
            <a:xfrm>
              <a:off x="24319" y="2150548"/>
              <a:ext cx="2962656" cy="280076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4.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Once you enter and verify your access code, you will see this page showing that you have successfully added the text message method of verification. You may select “Add additional method” if you have not yet enrolled in two methods or select “Done” if you have already done so.</a:t>
              </a: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B27F2906-61F5-7075-2B5C-64CB0159C8B7}"/>
                </a:ext>
              </a:extLst>
            </p:cNvPr>
            <p:cNvGrpSpPr/>
            <p:nvPr/>
          </p:nvGrpSpPr>
          <p:grpSpPr>
            <a:xfrm>
              <a:off x="3102502" y="2271853"/>
              <a:ext cx="4101409" cy="2523406"/>
              <a:chOff x="3115374" y="1946732"/>
              <a:chExt cx="4101409" cy="2523406"/>
            </a:xfrm>
          </p:grpSpPr>
          <p:pic>
            <p:nvPicPr>
              <p:cNvPr id="4" name="Picture 3">
                <a:extLst>
                  <a:ext uri="{FF2B5EF4-FFF2-40B4-BE49-F238E27FC236}">
                    <a16:creationId xmlns:a16="http://schemas.microsoft.com/office/drawing/2014/main" id="{D0407CE2-194B-6C0F-273E-A26F7A6819C5}"/>
                  </a:ext>
                </a:extLst>
              </p:cNvPr>
              <p:cNvPicPr>
                <a:picLocks noChangeAspect="1"/>
              </p:cNvPicPr>
              <p:nvPr/>
            </p:nvPicPr>
            <p:blipFill>
              <a:blip r:embed="rId3"/>
              <a:stretch>
                <a:fillRect/>
              </a:stretch>
            </p:blipFill>
            <p:spPr>
              <a:xfrm>
                <a:off x="3141681" y="1946732"/>
                <a:ext cx="4075102" cy="2377143"/>
              </a:xfrm>
              <a:prstGeom prst="rect">
                <a:avLst/>
              </a:prstGeom>
              <a:ln>
                <a:solidFill>
                  <a:srgbClr val="002060"/>
                </a:solidFill>
              </a:ln>
              <a:effectLst>
                <a:outerShdw blurRad="63500" sx="102000" sy="102000" algn="ctr" rotWithShape="0">
                  <a:prstClr val="black">
                    <a:alpha val="40000"/>
                  </a:prstClr>
                </a:outerShdw>
              </a:effectLst>
            </p:spPr>
          </p:pic>
          <p:sp>
            <p:nvSpPr>
              <p:cNvPr id="5" name="Rectangle 4">
                <a:extLst>
                  <a:ext uri="{FF2B5EF4-FFF2-40B4-BE49-F238E27FC236}">
                    <a16:creationId xmlns:a16="http://schemas.microsoft.com/office/drawing/2014/main" id="{D91EEAE0-E342-093D-4DF1-EA1DEFAA7344}"/>
                  </a:ext>
                </a:extLst>
              </p:cNvPr>
              <p:cNvSpPr/>
              <p:nvPr/>
            </p:nvSpPr>
            <p:spPr>
              <a:xfrm>
                <a:off x="3115374" y="3854378"/>
                <a:ext cx="4101409" cy="615760"/>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sp>
        <p:nvSpPr>
          <p:cNvPr id="9" name="Oval 8">
            <a:extLst>
              <a:ext uri="{FF2B5EF4-FFF2-40B4-BE49-F238E27FC236}">
                <a16:creationId xmlns:a16="http://schemas.microsoft.com/office/drawing/2014/main" id="{7EEA384C-F7B1-BB23-8DF6-050F6F0AAE48}"/>
              </a:ext>
            </a:extLst>
          </p:cNvPr>
          <p:cNvSpPr/>
          <p:nvPr/>
        </p:nvSpPr>
        <p:spPr>
          <a:xfrm>
            <a:off x="6924737" y="5309030"/>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4</a:t>
            </a:r>
          </a:p>
        </p:txBody>
      </p:sp>
      <p:grpSp>
        <p:nvGrpSpPr>
          <p:cNvPr id="14" name="Group 13">
            <a:extLst>
              <a:ext uri="{FF2B5EF4-FFF2-40B4-BE49-F238E27FC236}">
                <a16:creationId xmlns:a16="http://schemas.microsoft.com/office/drawing/2014/main" id="{B03B7C54-43DF-2089-5845-E021C70BCD6F}"/>
              </a:ext>
            </a:extLst>
          </p:cNvPr>
          <p:cNvGrpSpPr/>
          <p:nvPr/>
        </p:nvGrpSpPr>
        <p:grpSpPr>
          <a:xfrm>
            <a:off x="45562" y="1521433"/>
            <a:ext cx="7240523" cy="2444083"/>
            <a:chOff x="45562" y="1986653"/>
            <a:chExt cx="7240523" cy="2444083"/>
          </a:xfrm>
        </p:grpSpPr>
        <p:sp>
          <p:nvSpPr>
            <p:cNvPr id="11" name="TextBox 10">
              <a:extLst>
                <a:ext uri="{FF2B5EF4-FFF2-40B4-BE49-F238E27FC236}">
                  <a16:creationId xmlns:a16="http://schemas.microsoft.com/office/drawing/2014/main" id="{269B53B1-9DFF-640B-B14A-437B88A33C02}"/>
                </a:ext>
              </a:extLst>
            </p:cNvPr>
            <p:cNvSpPr txBox="1"/>
            <p:nvPr/>
          </p:nvSpPr>
          <p:spPr>
            <a:xfrm>
              <a:off x="45562" y="2425097"/>
              <a:ext cx="2962656" cy="132343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Enter the access code that appears in the text message sent to you and select “Verify.”</a:t>
              </a:r>
              <a:endParaRPr kumimoji="0" lang="en-US" sz="1600" b="0" i="1"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12" name="Picture 11" descr="Graphical user interface, application&#10;&#10;Description automatically generated">
              <a:extLst>
                <a:ext uri="{FF2B5EF4-FFF2-40B4-BE49-F238E27FC236}">
                  <a16:creationId xmlns:a16="http://schemas.microsoft.com/office/drawing/2014/main" id="{E2B453D9-F96A-4306-0CA2-5F5E06644E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8536" y="2144321"/>
              <a:ext cx="3883996" cy="2286415"/>
            </a:xfrm>
            <a:prstGeom prst="rect">
              <a:avLst/>
            </a:prstGeom>
            <a:ln>
              <a:solidFill>
                <a:srgbClr val="002060"/>
              </a:solidFill>
            </a:ln>
            <a:effectLst>
              <a:outerShdw blurRad="63500" sx="102000" sy="102000" algn="ctr" rotWithShape="0">
                <a:prstClr val="black">
                  <a:alpha val="40000"/>
                </a:prstClr>
              </a:outerShdw>
            </a:effectLst>
          </p:spPr>
        </p:pic>
        <p:sp>
          <p:nvSpPr>
            <p:cNvPr id="13" name="Oval 12">
              <a:extLst>
                <a:ext uri="{FF2B5EF4-FFF2-40B4-BE49-F238E27FC236}">
                  <a16:creationId xmlns:a16="http://schemas.microsoft.com/office/drawing/2014/main" id="{64838A0E-9190-D6FA-15C4-90C72813D5AB}"/>
                </a:ext>
              </a:extLst>
            </p:cNvPr>
            <p:cNvSpPr/>
            <p:nvPr/>
          </p:nvSpPr>
          <p:spPr>
            <a:xfrm>
              <a:off x="6911181" y="1986653"/>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grpSp>
    </p:spTree>
    <p:extLst>
      <p:ext uri="{BB962C8B-B14F-4D97-AF65-F5344CB8AC3E}">
        <p14:creationId xmlns:p14="http://schemas.microsoft.com/office/powerpoint/2010/main" val="2873050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785165"/>
            <a:ext cx="7048501" cy="3530711"/>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EMAIL</a:t>
            </a:r>
          </a:p>
          <a:p>
            <a:pPr marL="0" indent="0" algn="ctr">
              <a:buNone/>
            </a:pPr>
            <a:r>
              <a:rPr lang="en-US" sz="1800">
                <a:solidFill>
                  <a:srgbClr val="002060"/>
                </a:solidFill>
                <a:latin typeface="Segoe UI" panose="020B0502040204020203" pitchFamily="34" charset="0"/>
                <a:ea typeface="Source Sans Pro"/>
                <a:cs typeface="Segoe UI" panose="020B0502040204020203" pitchFamily="34" charset="0"/>
              </a:rPr>
              <a:t>Multifactor Authentication Enrollment Method</a:t>
            </a:r>
            <a:endParaRPr lang="en-US" sz="1800" b="1">
              <a:solidFill>
                <a:srgbClr val="002060"/>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5FF78A41-5F04-31C5-08CE-BE8ECFDB442C}"/>
              </a:ext>
            </a:extLst>
          </p:cNvPr>
          <p:cNvCxnSpPr/>
          <p:nvPr/>
        </p:nvCxnSpPr>
        <p:spPr>
          <a:xfrm>
            <a:off x="705852" y="3180886"/>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B910FABB-B0B8-E4D4-5C5C-6FA02762602A}"/>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28</a:t>
            </a:fld>
            <a:endParaRPr lang="en-US" spc="-25"/>
          </a:p>
        </p:txBody>
      </p:sp>
      <p:cxnSp>
        <p:nvCxnSpPr>
          <p:cNvPr id="12" name="Straight Connector 11">
            <a:extLst>
              <a:ext uri="{FF2B5EF4-FFF2-40B4-BE49-F238E27FC236}">
                <a16:creationId xmlns:a16="http://schemas.microsoft.com/office/drawing/2014/main" id="{FCBF84E4-0647-CCE9-581A-9F7B42DEE03D}"/>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7295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29</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Email</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2054296"/>
            <a:ext cx="2962656"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Select “New email” highlighted in blue. </a:t>
            </a:r>
          </a:p>
          <a:p>
            <a:pPr defTabSz="914377">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45562" y="5339279"/>
            <a:ext cx="2962656" cy="132343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Enter your email address and select “Send access code”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1838B3FE-8E4A-9984-D4EA-262ED511AB5B}"/>
              </a:ext>
            </a:extLst>
          </p:cNvPr>
          <p:cNvGrpSpPr/>
          <p:nvPr/>
        </p:nvGrpSpPr>
        <p:grpSpPr>
          <a:xfrm>
            <a:off x="2960669" y="1797516"/>
            <a:ext cx="4306468" cy="1265558"/>
            <a:chOff x="1183971" y="1831453"/>
            <a:chExt cx="4857227" cy="1524844"/>
          </a:xfrm>
          <a:effectLst>
            <a:outerShdw blurRad="63500" sx="102000" sy="102000" algn="ctr" rotWithShape="0">
              <a:prstClr val="black">
                <a:alpha val="40000"/>
              </a:prstClr>
            </a:outerShdw>
          </a:effectLst>
        </p:grpSpPr>
        <p:pic>
          <p:nvPicPr>
            <p:cNvPr id="4" name="Picture 3">
              <a:extLst>
                <a:ext uri="{FF2B5EF4-FFF2-40B4-BE49-F238E27FC236}">
                  <a16:creationId xmlns:a16="http://schemas.microsoft.com/office/drawing/2014/main" id="{E25E740E-3BD6-9301-F3E0-7023217716CA}"/>
                </a:ext>
              </a:extLst>
            </p:cNvPr>
            <p:cNvPicPr>
              <a:picLocks noChangeAspect="1"/>
            </p:cNvPicPr>
            <p:nvPr/>
          </p:nvPicPr>
          <p:blipFill>
            <a:blip r:embed="rId3"/>
            <a:stretch>
              <a:fillRect/>
            </a:stretch>
          </p:blipFill>
          <p:spPr>
            <a:xfrm>
              <a:off x="1183971" y="1831453"/>
              <a:ext cx="4857227" cy="1524844"/>
            </a:xfrm>
            <a:prstGeom prst="rect">
              <a:avLst/>
            </a:prstGeom>
            <a:ln>
              <a:solidFill>
                <a:srgbClr val="002060"/>
              </a:solidFill>
            </a:ln>
          </p:spPr>
        </p:pic>
        <p:sp>
          <p:nvSpPr>
            <p:cNvPr id="5" name="Rectangle 4">
              <a:extLst>
                <a:ext uri="{FF2B5EF4-FFF2-40B4-BE49-F238E27FC236}">
                  <a16:creationId xmlns:a16="http://schemas.microsoft.com/office/drawing/2014/main" id="{3AA6F8D6-AC37-E097-49B2-589B480BDD71}"/>
                </a:ext>
              </a:extLst>
            </p:cNvPr>
            <p:cNvSpPr/>
            <p:nvPr/>
          </p:nvSpPr>
          <p:spPr>
            <a:xfrm>
              <a:off x="4364968" y="2098539"/>
              <a:ext cx="1514845" cy="631409"/>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33" name="Oval 32">
            <a:extLst>
              <a:ext uri="{FF2B5EF4-FFF2-40B4-BE49-F238E27FC236}">
                <a16:creationId xmlns:a16="http://schemas.microsoft.com/office/drawing/2014/main" id="{EB727606-2108-AA45-383F-1476450BB1DC}"/>
              </a:ext>
            </a:extLst>
          </p:cNvPr>
          <p:cNvSpPr/>
          <p:nvPr/>
        </p:nvSpPr>
        <p:spPr>
          <a:xfrm>
            <a:off x="6896984" y="1586844"/>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nvGrpSpPr>
          <p:cNvPr id="6" name="Group 5">
            <a:extLst>
              <a:ext uri="{FF2B5EF4-FFF2-40B4-BE49-F238E27FC236}">
                <a16:creationId xmlns:a16="http://schemas.microsoft.com/office/drawing/2014/main" id="{14411575-7A7C-8C1B-7E54-AC20596FBE13}"/>
              </a:ext>
            </a:extLst>
          </p:cNvPr>
          <p:cNvGrpSpPr/>
          <p:nvPr/>
        </p:nvGrpSpPr>
        <p:grpSpPr>
          <a:xfrm>
            <a:off x="3006820" y="4571915"/>
            <a:ext cx="4214167" cy="2354972"/>
            <a:chOff x="920673" y="4022305"/>
            <a:chExt cx="5621868" cy="3276000"/>
          </a:xfrm>
          <a:effectLst>
            <a:outerShdw blurRad="63500" sx="102000" sy="102000" algn="ctr" rotWithShape="0">
              <a:prstClr val="black">
                <a:alpha val="40000"/>
              </a:prstClr>
            </a:outerShdw>
          </a:effectLst>
        </p:grpSpPr>
        <p:grpSp>
          <p:nvGrpSpPr>
            <p:cNvPr id="9" name="Group 8">
              <a:extLst>
                <a:ext uri="{FF2B5EF4-FFF2-40B4-BE49-F238E27FC236}">
                  <a16:creationId xmlns:a16="http://schemas.microsoft.com/office/drawing/2014/main" id="{FB70781C-23C6-9FD0-A165-BA0F90287C2F}"/>
                </a:ext>
              </a:extLst>
            </p:cNvPr>
            <p:cNvGrpSpPr/>
            <p:nvPr/>
          </p:nvGrpSpPr>
          <p:grpSpPr>
            <a:xfrm>
              <a:off x="920673" y="4022305"/>
              <a:ext cx="5621868" cy="3214088"/>
              <a:chOff x="300949" y="4690000"/>
              <a:chExt cx="6621491" cy="3857499"/>
            </a:xfrm>
          </p:grpSpPr>
          <p:pic>
            <p:nvPicPr>
              <p:cNvPr id="12" name="Picture 11" descr="Graphical user interface, application&#10;&#10;Description automatically generated">
                <a:extLst>
                  <a:ext uri="{FF2B5EF4-FFF2-40B4-BE49-F238E27FC236}">
                    <a16:creationId xmlns:a16="http://schemas.microsoft.com/office/drawing/2014/main" id="{787BE444-2417-06CC-2D69-B1AB9B7783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949" y="4690000"/>
                <a:ext cx="6621491" cy="3857499"/>
              </a:xfrm>
              <a:prstGeom prst="rect">
                <a:avLst/>
              </a:prstGeom>
              <a:ln>
                <a:solidFill>
                  <a:srgbClr val="002060"/>
                </a:solidFill>
              </a:ln>
            </p:spPr>
          </p:pic>
          <p:pic>
            <p:nvPicPr>
              <p:cNvPr id="13" name="Picture 12">
                <a:extLst>
                  <a:ext uri="{FF2B5EF4-FFF2-40B4-BE49-F238E27FC236}">
                    <a16:creationId xmlns:a16="http://schemas.microsoft.com/office/drawing/2014/main" id="{8EACC41A-4122-BFFD-9341-5CE7E8951F95}"/>
                  </a:ext>
                </a:extLst>
              </p:cNvPr>
              <p:cNvPicPr>
                <a:picLocks noChangeAspect="1"/>
              </p:cNvPicPr>
              <p:nvPr/>
            </p:nvPicPr>
            <p:blipFill rotWithShape="1">
              <a:blip r:embed="rId5"/>
              <a:srcRect l="52062" t="31791" r="12331" b="59341"/>
              <a:stretch/>
            </p:blipFill>
            <p:spPr>
              <a:xfrm>
                <a:off x="3731607" y="5911274"/>
                <a:ext cx="2410265" cy="350981"/>
              </a:xfrm>
              <a:prstGeom prst="rect">
                <a:avLst/>
              </a:prstGeom>
              <a:ln>
                <a:solidFill>
                  <a:srgbClr val="002060"/>
                </a:solidFill>
              </a:ln>
            </p:spPr>
          </p:pic>
        </p:grpSp>
        <p:sp>
          <p:nvSpPr>
            <p:cNvPr id="10" name="Rectangle 9">
              <a:extLst>
                <a:ext uri="{FF2B5EF4-FFF2-40B4-BE49-F238E27FC236}">
                  <a16:creationId xmlns:a16="http://schemas.microsoft.com/office/drawing/2014/main" id="{1AA6C169-0123-4ED2-58F7-F5B0253DFD09}"/>
                </a:ext>
              </a:extLst>
            </p:cNvPr>
            <p:cNvSpPr/>
            <p:nvPr/>
          </p:nvSpPr>
          <p:spPr>
            <a:xfrm>
              <a:off x="3703152" y="4824732"/>
              <a:ext cx="2338046" cy="631409"/>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EB7528FC-BB77-5EC0-8F1A-F494CF68A021}"/>
                </a:ext>
              </a:extLst>
            </p:cNvPr>
            <p:cNvSpPr/>
            <p:nvPr/>
          </p:nvSpPr>
          <p:spPr>
            <a:xfrm>
              <a:off x="3612584" y="6666896"/>
              <a:ext cx="2338046" cy="631409"/>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5" name="Oval 14">
            <a:extLst>
              <a:ext uri="{FF2B5EF4-FFF2-40B4-BE49-F238E27FC236}">
                <a16:creationId xmlns:a16="http://schemas.microsoft.com/office/drawing/2014/main" id="{EB07F1E9-6ECF-CFCF-447A-33180FA97AA1}"/>
              </a:ext>
            </a:extLst>
          </p:cNvPr>
          <p:cNvSpPr/>
          <p:nvPr/>
        </p:nvSpPr>
        <p:spPr>
          <a:xfrm>
            <a:off x="6906843" y="4384630"/>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2</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4809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9BCFA3FB-4498-43D9-3347-4BFDEFAF9454}"/>
              </a:ext>
            </a:extLst>
          </p:cNvPr>
          <p:cNvPicPr/>
          <p:nvPr/>
        </p:nvPicPr>
        <p:blipFill>
          <a:blip r:embed="rId2" cstate="print">
            <a:alphaModFix amt="50000"/>
          </a:blip>
          <a:stretch>
            <a:fillRect/>
          </a:stretch>
        </p:blipFill>
        <p:spPr>
          <a:xfrm>
            <a:off x="4857750" y="1162050"/>
            <a:ext cx="2415033" cy="7312242"/>
          </a:xfrm>
          <a:prstGeom prst="rect">
            <a:avLst/>
          </a:prstGeom>
        </p:spPr>
      </p:pic>
      <p:sp>
        <p:nvSpPr>
          <p:cNvPr id="3" name="Slide Number Placeholder 2">
            <a:extLst>
              <a:ext uri="{FF2B5EF4-FFF2-40B4-BE49-F238E27FC236}">
                <a16:creationId xmlns:a16="http://schemas.microsoft.com/office/drawing/2014/main" id="{2B99A7CD-7BF0-9B4A-62C0-D3ED8B8137F5}"/>
              </a:ext>
            </a:extLst>
          </p:cNvPr>
          <p:cNvSpPr>
            <a:spLocks noGrp="1"/>
          </p:cNvSpPr>
          <p:nvPr>
            <p:ph type="sldNum" sz="quarter" idx="12"/>
          </p:nvPr>
        </p:nvSpPr>
        <p:spPr/>
        <p:txBody>
          <a:bodyPr/>
          <a:lstStyle/>
          <a:p>
            <a:pPr marL="38100" marR="0" lvl="0" indent="0" algn="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720" b="0" i="0" u="none" strike="noStrike" kern="1200" cap="none" spc="-25" normalizeH="0" baseline="0" noProof="0" smtClean="0">
                <a:ln>
                  <a:noFill/>
                </a:ln>
                <a:solidFill>
                  <a:srgbClr val="0E3F75">
                    <a:tint val="75000"/>
                  </a:srgbClr>
                </a:solidFill>
                <a:effectLst/>
                <a:uLnTx/>
                <a:uFillTx/>
                <a:latin typeface="Arial" panose="020B0604020202020204"/>
                <a:ea typeface="+mn-ea"/>
                <a:cs typeface="+mn-cs"/>
              </a:rPr>
              <a:pPr marL="38100" marR="0" lvl="0" indent="0" algn="r" defTabSz="914400" rtl="0" eaLnBrk="1" fontAlgn="auto" latinLnBrk="0" hangingPunct="1">
                <a:lnSpc>
                  <a:spcPct val="100000"/>
                </a:lnSpc>
                <a:spcBef>
                  <a:spcPts val="240"/>
                </a:spcBef>
                <a:spcAft>
                  <a:spcPts val="0"/>
                </a:spcAft>
                <a:buClrTx/>
                <a:buSzTx/>
                <a:buFontTx/>
                <a:buNone/>
                <a:tabLst/>
                <a:defRPr/>
              </a:pPr>
              <a:t>3</a:t>
            </a:fld>
            <a:endParaRPr kumimoji="0" lang="en-US" sz="720" b="0" i="0" u="none" strike="noStrike" kern="1200" cap="none" spc="-25" normalizeH="0" baseline="0" noProof="0">
              <a:ln>
                <a:noFill/>
              </a:ln>
              <a:solidFill>
                <a:srgbClr val="0E3F75">
                  <a:tint val="75000"/>
                </a:srgbClr>
              </a:solidFill>
              <a:effectLst/>
              <a:uLnTx/>
              <a:uFillTx/>
              <a:latin typeface="Arial" panose="020B0604020202020204"/>
              <a:ea typeface="+mn-ea"/>
              <a:cs typeface="+mn-cs"/>
            </a:endParaRPr>
          </a:p>
        </p:txBody>
      </p:sp>
      <p:sp>
        <p:nvSpPr>
          <p:cNvPr id="13" name="Content Placeholder 3">
            <a:extLst>
              <a:ext uri="{FF2B5EF4-FFF2-40B4-BE49-F238E27FC236}">
                <a16:creationId xmlns:a16="http://schemas.microsoft.com/office/drawing/2014/main" id="{F3E0570E-5023-6D3C-E215-FEE60F961D18}"/>
              </a:ext>
            </a:extLst>
          </p:cNvPr>
          <p:cNvSpPr txBox="1">
            <a:spLocks/>
          </p:cNvSpPr>
          <p:nvPr/>
        </p:nvSpPr>
        <p:spPr>
          <a:xfrm>
            <a:off x="502920" y="2714411"/>
            <a:ext cx="6309359" cy="3277532"/>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106083" marR="0" lvl="0" indent="-106083" algn="l" defTabSz="424329" rtl="0" eaLnBrk="1" fontAlgn="auto" latinLnBrk="0" hangingPunct="1">
              <a:lnSpc>
                <a:spcPct val="100000"/>
              </a:lnSpc>
              <a:spcBef>
                <a:spcPts val="464"/>
              </a:spcBef>
              <a:spcAft>
                <a:spcPts val="0"/>
              </a:spcAft>
              <a:buClrTx/>
              <a:buSzTx/>
              <a:buFont typeface="Arial"/>
              <a:buChar char="•"/>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9070" lvl="0" indent="0" algn="ctr" defTabSz="424329" rtl="0" eaLnBrk="1" fontAlgn="auto" latinLnBrk="0" hangingPunct="1">
              <a:lnSpc>
                <a:spcPct val="100000"/>
              </a:lnSpc>
              <a:spcBef>
                <a:spcPts val="464"/>
              </a:spcBef>
              <a:spcAft>
                <a:spcPts val="0"/>
              </a:spcAft>
              <a:buClrTx/>
              <a:buSzTx/>
              <a:buFont typeface="Arial"/>
              <a:buNone/>
              <a:tabLst/>
              <a:defRPr/>
            </a:pPr>
            <a:r>
              <a:rPr kumimoji="0" lang="en-US" sz="3600" b="1" i="0" u="none" strike="noStrike" kern="1200" cap="none" spc="0" normalizeH="0" baseline="0" noProof="0">
                <a:ln>
                  <a:noFill/>
                </a:ln>
                <a:solidFill>
                  <a:srgbClr val="002060"/>
                </a:solidFill>
                <a:effectLst/>
                <a:uLnTx/>
                <a:uFillTx/>
                <a:latin typeface="Segoe UI" panose="020B0502040204020203" pitchFamily="34" charset="0"/>
                <a:ea typeface="Open Sans" panose="020B0606030504020204" pitchFamily="34" charset="0"/>
                <a:cs typeface="Segoe UI" panose="020B0502040204020203" pitchFamily="34" charset="0"/>
              </a:rPr>
              <a:t>CREATING AN OHID </a:t>
            </a:r>
            <a:endParaRPr kumimoji="0" lang="en-US" sz="3600" b="0" i="0" u="none" strike="noStrike" kern="1200" cap="none" spc="0" normalizeH="0" baseline="0" noProof="0">
              <a:ln>
                <a:noFill/>
              </a:ln>
              <a:solidFill>
                <a:srgbClr val="002060"/>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6050" lvl="0" indent="0" algn="l" defTabSz="424329" rtl="0" eaLnBrk="1" fontAlgn="auto" latinLnBrk="0" hangingPunct="1">
              <a:lnSpc>
                <a:spcPct val="100000"/>
              </a:lnSpc>
              <a:spcBef>
                <a:spcPts val="464"/>
              </a:spcBef>
              <a:spcAft>
                <a:spcPts val="0"/>
              </a:spcAft>
              <a:buClrTx/>
              <a:buSzTx/>
              <a:buFont typeface="Arial"/>
              <a:buNone/>
              <a:tabLst/>
              <a:defRPr/>
            </a:pPr>
            <a:r>
              <a:rPr kumimoji="0" lang="en-US" sz="1800" b="1" i="1" u="none" strike="noStrike" kern="1200" cap="none" spc="0" normalizeH="0" baseline="0" noProof="0">
                <a:ln>
                  <a:noFill/>
                </a:ln>
                <a:solidFill>
                  <a:srgbClr val="2A2E36"/>
                </a:solidFill>
                <a:effectLst/>
                <a:uLnTx/>
                <a:uFillTx/>
                <a:latin typeface="Segoe UI" panose="020B0502040204020203" pitchFamily="34" charset="0"/>
                <a:ea typeface="Open Sans" panose="020B0606030504020204" pitchFamily="34" charset="0"/>
                <a:cs typeface="Segoe UI" panose="020B0502040204020203" pitchFamily="34" charset="0"/>
              </a:rPr>
              <a:t>		Please note: </a:t>
            </a:r>
            <a:r>
              <a:rPr kumimoji="0" lang="en-US" sz="1800" b="0" i="1" u="none" strike="noStrike" kern="1200" cap="none" spc="0" normalizeH="0" baseline="0" noProof="0">
                <a:ln>
                  <a:noFill/>
                </a:ln>
                <a:solidFill>
                  <a:srgbClr val="2A2E36"/>
                </a:solidFill>
                <a:effectLst/>
                <a:uLnTx/>
                <a:uFillTx/>
                <a:latin typeface="Segoe UI" panose="020B0502040204020203" pitchFamily="34" charset="0"/>
                <a:ea typeface="Open Sans" panose="020B0606030504020204" pitchFamily="34" charset="0"/>
                <a:cs typeface="Segoe UI" panose="020B0502040204020203" pitchFamily="34" charset="0"/>
              </a:rPr>
              <a:t>OHIDs are required </a:t>
            </a:r>
            <a:r>
              <a:rPr kumimoji="0" lang="en-US" sz="1800" b="1" i="1" u="none" strike="noStrike" kern="1200" cap="none" spc="0" normalizeH="0" baseline="0" noProof="0">
                <a:ln>
                  <a:noFill/>
                </a:ln>
                <a:solidFill>
                  <a:srgbClr val="2A2E36"/>
                </a:solidFill>
                <a:effectLst/>
                <a:uLnTx/>
                <a:uFillTx/>
                <a:latin typeface="Segoe UI" panose="020B0502040204020203" pitchFamily="34" charset="0"/>
                <a:ea typeface="Open Sans" panose="020B0606030504020204" pitchFamily="34" charset="0"/>
                <a:cs typeface="Segoe UI" panose="020B0502040204020203" pitchFamily="34" charset="0"/>
              </a:rPr>
              <a:t>by person</a:t>
            </a:r>
            <a:r>
              <a:rPr kumimoji="0" lang="en-US" sz="1800" b="0" i="1" u="none" strike="noStrike" kern="1200" cap="none" spc="0" normalizeH="0" baseline="0" noProof="0">
                <a:ln>
                  <a:noFill/>
                </a:ln>
                <a:solidFill>
                  <a:srgbClr val="2A2E36"/>
                </a:solidFill>
                <a:effectLst/>
                <a:uLnTx/>
                <a:uFillTx/>
                <a:latin typeface="Segoe UI" panose="020B0502040204020203" pitchFamily="34" charset="0"/>
                <a:ea typeface="Open Sans" panose="020B0606030504020204" pitchFamily="34" charset="0"/>
                <a:cs typeface="Segoe UI" panose="020B0502040204020203" pitchFamily="34" charset="0"/>
              </a:rPr>
              <a:t>. </a:t>
            </a:r>
            <a:r>
              <a:rPr kumimoji="0" lang="en-US" sz="1800" b="1" i="1" u="none" strike="noStrike" kern="1200" cap="none" spc="0" normalizeH="0" baseline="0" noProof="0">
                <a:ln>
                  <a:noFill/>
                </a:ln>
                <a:solidFill>
                  <a:srgbClr val="2A2E36"/>
                </a:solidFill>
                <a:effectLst/>
                <a:uLnTx/>
                <a:uFillTx/>
                <a:latin typeface="Segoe UI" panose="020B0502040204020203" pitchFamily="34" charset="0"/>
                <a:ea typeface="Open Sans" panose="020B0606030504020204" pitchFamily="34" charset="0"/>
                <a:cs typeface="Segoe UI" panose="020B0502040204020203" pitchFamily="34" charset="0"/>
              </a:rPr>
              <a:t>Each 			individual user </a:t>
            </a:r>
            <a:r>
              <a:rPr kumimoji="0" lang="en-US" sz="1800" b="0" i="1" u="none" strike="noStrike" kern="1200" cap="none" spc="0" normalizeH="0" baseline="0" noProof="0">
                <a:ln>
                  <a:noFill/>
                </a:ln>
                <a:solidFill>
                  <a:srgbClr val="2A2E36"/>
                </a:solidFill>
                <a:effectLst/>
                <a:uLnTx/>
                <a:uFillTx/>
                <a:latin typeface="Segoe UI" panose="020B0502040204020203" pitchFamily="34" charset="0"/>
                <a:ea typeface="Open Sans" panose="020B0606030504020204" pitchFamily="34" charset="0"/>
                <a:cs typeface="Segoe UI" panose="020B0502040204020203" pitchFamily="34" charset="0"/>
              </a:rPr>
              <a:t>should create their own OHID and 				register for MFA</a:t>
            </a:r>
            <a:endParaRPr kumimoji="0" lang="en-US" sz="928" b="0" i="0" u="none" strike="noStrike" kern="1200" cap="none" spc="0" normalizeH="0" baseline="0" noProof="0">
              <a:ln>
                <a:noFill/>
              </a:ln>
              <a:solidFill>
                <a:srgbClr val="0E3F75">
                  <a:lumMod val="65000"/>
                  <a:lumOff val="35000"/>
                </a:srgbClr>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cxnSp>
        <p:nvCxnSpPr>
          <p:cNvPr id="14" name="Straight Connector 13">
            <a:extLst>
              <a:ext uri="{FF2B5EF4-FFF2-40B4-BE49-F238E27FC236}">
                <a16:creationId xmlns:a16="http://schemas.microsoft.com/office/drawing/2014/main" id="{4103C436-6087-7C9B-D454-0B39C82463D5}"/>
              </a:ext>
            </a:extLst>
          </p:cNvPr>
          <p:cNvCxnSpPr>
            <a:cxnSpLocks/>
          </p:cNvCxnSpPr>
          <p:nvPr/>
        </p:nvCxnSpPr>
        <p:spPr>
          <a:xfrm>
            <a:off x="1113760" y="2763559"/>
            <a:ext cx="50876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76CB81-11B5-2899-9E2A-98A7994583A9}"/>
              </a:ext>
            </a:extLst>
          </p:cNvPr>
          <p:cNvCxnSpPr>
            <a:cxnSpLocks/>
          </p:cNvCxnSpPr>
          <p:nvPr/>
        </p:nvCxnSpPr>
        <p:spPr>
          <a:xfrm>
            <a:off x="1113760" y="4818171"/>
            <a:ext cx="50876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287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30</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Email</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2054296"/>
            <a:ext cx="2962656"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3.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Enter the access code that appears in the email that was sent to you and select “Verify.”</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45562" y="5339279"/>
            <a:ext cx="2962656" cy="255454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4</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Once you enter and verify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your access code</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you will see this page showing that you have successfully added the email method of verification. You may select “Add additional method” if you have not yet enrolled in two methods or select “Done” if you have already done so.</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20" name="Group 19">
            <a:extLst>
              <a:ext uri="{FF2B5EF4-FFF2-40B4-BE49-F238E27FC236}">
                <a16:creationId xmlns:a16="http://schemas.microsoft.com/office/drawing/2014/main" id="{19F68C2B-0322-042E-2927-9D683085C73A}"/>
              </a:ext>
            </a:extLst>
          </p:cNvPr>
          <p:cNvGrpSpPr/>
          <p:nvPr/>
        </p:nvGrpSpPr>
        <p:grpSpPr>
          <a:xfrm>
            <a:off x="3008218" y="5081608"/>
            <a:ext cx="4206799" cy="3445186"/>
            <a:chOff x="3008218" y="4643198"/>
            <a:chExt cx="4206799" cy="3445186"/>
          </a:xfrm>
          <a:effectLst>
            <a:outerShdw blurRad="63500" sx="102000" sy="102000" algn="ctr" rotWithShape="0">
              <a:prstClr val="black">
                <a:alpha val="40000"/>
              </a:prstClr>
            </a:outerShdw>
          </a:effectLst>
        </p:grpSpPr>
        <p:grpSp>
          <p:nvGrpSpPr>
            <p:cNvPr id="14" name="Group 13">
              <a:extLst>
                <a:ext uri="{FF2B5EF4-FFF2-40B4-BE49-F238E27FC236}">
                  <a16:creationId xmlns:a16="http://schemas.microsoft.com/office/drawing/2014/main" id="{D7D862D2-CD74-EA7A-0D56-78073D6F4180}"/>
                </a:ext>
              </a:extLst>
            </p:cNvPr>
            <p:cNvGrpSpPr/>
            <p:nvPr/>
          </p:nvGrpSpPr>
          <p:grpSpPr>
            <a:xfrm>
              <a:off x="3008218" y="4643198"/>
              <a:ext cx="4206799" cy="3445186"/>
              <a:chOff x="567341" y="2855334"/>
              <a:chExt cx="6404960" cy="3833405"/>
            </a:xfrm>
          </p:grpSpPr>
          <p:pic>
            <p:nvPicPr>
              <p:cNvPr id="16" name="Picture 15">
                <a:extLst>
                  <a:ext uri="{FF2B5EF4-FFF2-40B4-BE49-F238E27FC236}">
                    <a16:creationId xmlns:a16="http://schemas.microsoft.com/office/drawing/2014/main" id="{6727A22A-D147-64CA-EC97-1B6A60B6FB19}"/>
                  </a:ext>
                </a:extLst>
              </p:cNvPr>
              <p:cNvPicPr>
                <a:picLocks noChangeAspect="1"/>
              </p:cNvPicPr>
              <p:nvPr/>
            </p:nvPicPr>
            <p:blipFill>
              <a:blip r:embed="rId3"/>
              <a:stretch>
                <a:fillRect/>
              </a:stretch>
            </p:blipFill>
            <p:spPr>
              <a:xfrm>
                <a:off x="661307" y="2855334"/>
                <a:ext cx="6221186" cy="3629025"/>
              </a:xfrm>
              <a:prstGeom prst="rect">
                <a:avLst/>
              </a:prstGeom>
              <a:ln>
                <a:solidFill>
                  <a:srgbClr val="002060"/>
                </a:solidFill>
              </a:ln>
            </p:spPr>
          </p:pic>
          <p:sp>
            <p:nvSpPr>
              <p:cNvPr id="17" name="Rectangle 16">
                <a:extLst>
                  <a:ext uri="{FF2B5EF4-FFF2-40B4-BE49-F238E27FC236}">
                    <a16:creationId xmlns:a16="http://schemas.microsoft.com/office/drawing/2014/main" id="{394BB758-CF61-EE54-E449-A14CA182E016}"/>
                  </a:ext>
                </a:extLst>
              </p:cNvPr>
              <p:cNvSpPr/>
              <p:nvPr/>
            </p:nvSpPr>
            <p:spPr>
              <a:xfrm>
                <a:off x="567341" y="5819094"/>
                <a:ext cx="6404960" cy="869645"/>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9" name="Rectangle 18">
              <a:extLst>
                <a:ext uri="{FF2B5EF4-FFF2-40B4-BE49-F238E27FC236}">
                  <a16:creationId xmlns:a16="http://schemas.microsoft.com/office/drawing/2014/main" id="{EF8D6EC8-B717-B05D-233E-294138BAC378}"/>
                </a:ext>
              </a:extLst>
            </p:cNvPr>
            <p:cNvSpPr/>
            <p:nvPr/>
          </p:nvSpPr>
          <p:spPr>
            <a:xfrm>
              <a:off x="5111617" y="5212161"/>
              <a:ext cx="1878361" cy="21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E3F75"/>
                  </a:solidFill>
                  <a:effectLst/>
                  <a:uLnTx/>
                  <a:uFillTx/>
                  <a:latin typeface="Segoe UI" panose="020B0502040204020203" pitchFamily="34" charset="0"/>
                  <a:cs typeface="Segoe UI" panose="020B0502040204020203" pitchFamily="34" charset="0"/>
                </a:rPr>
                <a:t>Test@Gmail.com</a:t>
              </a:r>
            </a:p>
          </p:txBody>
        </p:sp>
      </p:grpSp>
      <p:sp>
        <p:nvSpPr>
          <p:cNvPr id="15" name="Oval 14">
            <a:extLst>
              <a:ext uri="{FF2B5EF4-FFF2-40B4-BE49-F238E27FC236}">
                <a16:creationId xmlns:a16="http://schemas.microsoft.com/office/drawing/2014/main" id="{EB07F1E9-6ECF-CFCF-447A-33180FA97AA1}"/>
              </a:ext>
            </a:extLst>
          </p:cNvPr>
          <p:cNvSpPr/>
          <p:nvPr/>
        </p:nvSpPr>
        <p:spPr>
          <a:xfrm>
            <a:off x="6919368" y="4864348"/>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4</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nvGrpSpPr>
          <p:cNvPr id="25" name="Group 24">
            <a:extLst>
              <a:ext uri="{FF2B5EF4-FFF2-40B4-BE49-F238E27FC236}">
                <a16:creationId xmlns:a16="http://schemas.microsoft.com/office/drawing/2014/main" id="{A16093B6-198F-DFBA-1E8B-72D602857CED}"/>
              </a:ext>
            </a:extLst>
          </p:cNvPr>
          <p:cNvGrpSpPr/>
          <p:nvPr/>
        </p:nvGrpSpPr>
        <p:grpSpPr>
          <a:xfrm>
            <a:off x="3051967" y="1536393"/>
            <a:ext cx="4119301" cy="2535514"/>
            <a:chOff x="2006422" y="1536393"/>
            <a:chExt cx="5172075" cy="3080756"/>
          </a:xfrm>
          <a:effectLst>
            <a:outerShdw blurRad="63500" sx="102000" sy="102000" algn="ctr" rotWithShape="0">
              <a:prstClr val="black">
                <a:alpha val="40000"/>
              </a:prstClr>
            </a:outerShdw>
          </a:effectLst>
        </p:grpSpPr>
        <p:pic>
          <p:nvPicPr>
            <p:cNvPr id="21" name="Picture 20" descr="Graphical user interface, application&#10;&#10;Description automatically generated">
              <a:extLst>
                <a:ext uri="{FF2B5EF4-FFF2-40B4-BE49-F238E27FC236}">
                  <a16:creationId xmlns:a16="http://schemas.microsoft.com/office/drawing/2014/main" id="{3EF1CFBF-78E0-7C05-15B9-D2A1E30981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6422" y="1536393"/>
              <a:ext cx="5172075" cy="3024933"/>
            </a:xfrm>
            <a:prstGeom prst="rect">
              <a:avLst/>
            </a:prstGeom>
            <a:ln>
              <a:solidFill>
                <a:srgbClr val="002060"/>
              </a:solidFill>
            </a:ln>
          </p:spPr>
        </p:pic>
        <p:sp>
          <p:nvSpPr>
            <p:cNvPr id="22" name="Rectangle 21">
              <a:extLst>
                <a:ext uri="{FF2B5EF4-FFF2-40B4-BE49-F238E27FC236}">
                  <a16:creationId xmlns:a16="http://schemas.microsoft.com/office/drawing/2014/main" id="{9B03DAA5-C140-6EF0-7834-367E15FA80CF}"/>
                </a:ext>
              </a:extLst>
            </p:cNvPr>
            <p:cNvSpPr/>
            <p:nvPr/>
          </p:nvSpPr>
          <p:spPr>
            <a:xfrm>
              <a:off x="4642403" y="2475548"/>
              <a:ext cx="1961471" cy="535517"/>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542DFCFD-769F-8B2E-846E-CE8508245AC3}"/>
                </a:ext>
              </a:extLst>
            </p:cNvPr>
            <p:cNvSpPr/>
            <p:nvPr/>
          </p:nvSpPr>
          <p:spPr>
            <a:xfrm>
              <a:off x="4572386" y="4081633"/>
              <a:ext cx="1961471" cy="535516"/>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D085CCF4-F172-F3A8-F006-85BA052BBD55}"/>
                </a:ext>
              </a:extLst>
            </p:cNvPr>
            <p:cNvSpPr/>
            <p:nvPr/>
          </p:nvSpPr>
          <p:spPr>
            <a:xfrm>
              <a:off x="4591074" y="2256077"/>
              <a:ext cx="1924096" cy="163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E3F75"/>
                  </a:solidFill>
                  <a:effectLst/>
                  <a:uLnTx/>
                  <a:uFillTx/>
                  <a:latin typeface="Segoe UI" panose="020B0502040204020203" pitchFamily="34" charset="0"/>
                  <a:cs typeface="Segoe UI" panose="020B0502040204020203" pitchFamily="34" charset="0"/>
                </a:rPr>
                <a:t>Test@Gmail.com</a:t>
              </a:r>
            </a:p>
          </p:txBody>
        </p:sp>
      </p:grpSp>
      <p:sp>
        <p:nvSpPr>
          <p:cNvPr id="33" name="Oval 32">
            <a:extLst>
              <a:ext uri="{FF2B5EF4-FFF2-40B4-BE49-F238E27FC236}">
                <a16:creationId xmlns:a16="http://schemas.microsoft.com/office/drawing/2014/main" id="{EB727606-2108-AA45-383F-1476450BB1DC}"/>
              </a:ext>
            </a:extLst>
          </p:cNvPr>
          <p:cNvSpPr/>
          <p:nvPr/>
        </p:nvSpPr>
        <p:spPr>
          <a:xfrm>
            <a:off x="6919368" y="1347383"/>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2859863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785165"/>
            <a:ext cx="7048501" cy="3530711"/>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PHONE CALL</a:t>
            </a:r>
          </a:p>
          <a:p>
            <a:pPr marL="0" indent="0" algn="ctr">
              <a:buNone/>
            </a:pPr>
            <a:r>
              <a:rPr lang="en-US" sz="1800">
                <a:solidFill>
                  <a:srgbClr val="002060"/>
                </a:solidFill>
                <a:latin typeface="Segoe UI" panose="020B0502040204020203" pitchFamily="34" charset="0"/>
                <a:ea typeface="Source Sans Pro"/>
                <a:cs typeface="Segoe UI" panose="020B0502040204020203" pitchFamily="34" charset="0"/>
              </a:rPr>
              <a:t>Multifactor Authentication Enrollment Method</a:t>
            </a:r>
            <a:endParaRPr lang="en-US" sz="1800" b="1">
              <a:solidFill>
                <a:srgbClr val="002060"/>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31</a:t>
            </a:fld>
            <a:endParaRPr lang="en-US" spc="-25"/>
          </a:p>
        </p:txBody>
      </p:sp>
    </p:spTree>
    <p:extLst>
      <p:ext uri="{BB962C8B-B14F-4D97-AF65-F5344CB8AC3E}">
        <p14:creationId xmlns:p14="http://schemas.microsoft.com/office/powerpoint/2010/main" val="576398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32</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Phone Call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2054296"/>
            <a:ext cx="2962656"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r>
              <a:rPr kumimoji="0" lang="en-US" sz="1600" b="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Select “New number” highlighted in blue.</a:t>
            </a: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45562" y="5339279"/>
            <a:ext cx="2962656" cy="230832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Enter your phone number and select “Call me”.</a:t>
            </a:r>
          </a:p>
          <a:p>
            <a:pPr defTabSz="914377">
              <a:defRPr/>
            </a:pPr>
            <a:r>
              <a:rPr kumimoji="0" lang="en-US" sz="1600" b="1" i="1"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Note</a:t>
            </a:r>
            <a:r>
              <a:rPr kumimoji="0" lang="en-US" sz="1600" b="0" i="1"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r>
              <a:rPr kumimoji="0" lang="en-US" sz="1600" b="0" i="0" u="none" strike="noStrike" kern="0" cap="none" spc="0" normalizeH="0" baseline="0" noProof="0">
                <a:ln>
                  <a:noFill/>
                </a:ln>
                <a:solidFill>
                  <a:sysClr val="windowText" lastClr="000000"/>
                </a:solidFill>
                <a:effectLst/>
                <a:uLnTx/>
                <a:uFillTx/>
                <a:latin typeface="Segoe UI" panose="020B0502040204020203" pitchFamily="34" charset="0"/>
                <a:cs typeface="Segoe UI" panose="020B0502040204020203" pitchFamily="34" charset="0"/>
              </a:rPr>
              <a:t>If the same phone number is entered for more than one 2-Step Verification option, you will be prompted to "Enroll another method”</a:t>
            </a:r>
            <a:endParaRPr kumimoji="0" lang="en-US" sz="1600" b="0" i="1"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19" name="Group 18">
            <a:extLst>
              <a:ext uri="{FF2B5EF4-FFF2-40B4-BE49-F238E27FC236}">
                <a16:creationId xmlns:a16="http://schemas.microsoft.com/office/drawing/2014/main" id="{67854821-0F09-F09D-CA8E-7399A67A7C79}"/>
              </a:ext>
            </a:extLst>
          </p:cNvPr>
          <p:cNvGrpSpPr/>
          <p:nvPr/>
        </p:nvGrpSpPr>
        <p:grpSpPr>
          <a:xfrm>
            <a:off x="3153015" y="1852110"/>
            <a:ext cx="3879117" cy="987386"/>
            <a:chOff x="1051560" y="2052988"/>
            <a:chExt cx="5219700" cy="1466850"/>
          </a:xfrm>
          <a:effectLst>
            <a:outerShdw blurRad="63500" sx="102000" sy="102000" algn="ctr" rotWithShape="0">
              <a:prstClr val="black">
                <a:alpha val="40000"/>
              </a:prstClr>
            </a:outerShdw>
          </a:effectLst>
        </p:grpSpPr>
        <p:pic>
          <p:nvPicPr>
            <p:cNvPr id="20" name="Picture 19">
              <a:extLst>
                <a:ext uri="{FF2B5EF4-FFF2-40B4-BE49-F238E27FC236}">
                  <a16:creationId xmlns:a16="http://schemas.microsoft.com/office/drawing/2014/main" id="{590DA5DD-6AF6-9A48-8844-2914502FA402}"/>
                </a:ext>
              </a:extLst>
            </p:cNvPr>
            <p:cNvPicPr>
              <a:picLocks noChangeAspect="1"/>
            </p:cNvPicPr>
            <p:nvPr/>
          </p:nvPicPr>
          <p:blipFill>
            <a:blip r:embed="rId3"/>
            <a:stretch>
              <a:fillRect/>
            </a:stretch>
          </p:blipFill>
          <p:spPr>
            <a:xfrm>
              <a:off x="1051560" y="2052988"/>
              <a:ext cx="5219700" cy="1466850"/>
            </a:xfrm>
            <a:prstGeom prst="rect">
              <a:avLst/>
            </a:prstGeom>
            <a:ln>
              <a:solidFill>
                <a:srgbClr val="002060"/>
              </a:solidFill>
            </a:ln>
          </p:spPr>
        </p:pic>
        <p:sp>
          <p:nvSpPr>
            <p:cNvPr id="21" name="Rectangle 20">
              <a:extLst>
                <a:ext uri="{FF2B5EF4-FFF2-40B4-BE49-F238E27FC236}">
                  <a16:creationId xmlns:a16="http://schemas.microsoft.com/office/drawing/2014/main" id="{9127B516-A771-6C38-DF0F-10588FF2E998}"/>
                </a:ext>
              </a:extLst>
            </p:cNvPr>
            <p:cNvSpPr/>
            <p:nvPr/>
          </p:nvSpPr>
          <p:spPr>
            <a:xfrm>
              <a:off x="4425862" y="2473228"/>
              <a:ext cx="1643911" cy="557201"/>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23" name="Oval 22">
            <a:extLst>
              <a:ext uri="{FF2B5EF4-FFF2-40B4-BE49-F238E27FC236}">
                <a16:creationId xmlns:a16="http://schemas.microsoft.com/office/drawing/2014/main" id="{5A11E00E-D36E-AAD3-5573-4234E424D8C6}"/>
              </a:ext>
            </a:extLst>
          </p:cNvPr>
          <p:cNvSpPr/>
          <p:nvPr/>
        </p:nvSpPr>
        <p:spPr>
          <a:xfrm>
            <a:off x="6824690" y="1686490"/>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nvGrpSpPr>
          <p:cNvPr id="28" name="Group 27">
            <a:extLst>
              <a:ext uri="{FF2B5EF4-FFF2-40B4-BE49-F238E27FC236}">
                <a16:creationId xmlns:a16="http://schemas.microsoft.com/office/drawing/2014/main" id="{DC82405B-F4B1-B9C1-2CB2-B7F723ED252F}"/>
              </a:ext>
            </a:extLst>
          </p:cNvPr>
          <p:cNvGrpSpPr/>
          <p:nvPr/>
        </p:nvGrpSpPr>
        <p:grpSpPr>
          <a:xfrm>
            <a:off x="3059196" y="4824541"/>
            <a:ext cx="4150966" cy="2417193"/>
            <a:chOff x="2960669" y="4384440"/>
            <a:chExt cx="4343312" cy="2608751"/>
          </a:xfrm>
          <a:effectLst>
            <a:outerShdw blurRad="63500" sx="102000" sy="102000" algn="ctr" rotWithShape="0">
              <a:prstClr val="black">
                <a:alpha val="40000"/>
              </a:prstClr>
            </a:outerShdw>
          </a:effectLst>
        </p:grpSpPr>
        <p:pic>
          <p:nvPicPr>
            <p:cNvPr id="24" name="Picture 23">
              <a:extLst>
                <a:ext uri="{FF2B5EF4-FFF2-40B4-BE49-F238E27FC236}">
                  <a16:creationId xmlns:a16="http://schemas.microsoft.com/office/drawing/2014/main" id="{D06663B6-A64B-A004-4479-FC4B80BA3485}"/>
                </a:ext>
              </a:extLst>
            </p:cNvPr>
            <p:cNvPicPr>
              <a:picLocks noChangeAspect="1"/>
            </p:cNvPicPr>
            <p:nvPr/>
          </p:nvPicPr>
          <p:blipFill>
            <a:blip r:embed="rId4"/>
            <a:stretch>
              <a:fillRect/>
            </a:stretch>
          </p:blipFill>
          <p:spPr>
            <a:xfrm>
              <a:off x="2960669" y="4384440"/>
              <a:ext cx="4343312" cy="2540837"/>
            </a:xfrm>
            <a:prstGeom prst="rect">
              <a:avLst/>
            </a:prstGeom>
            <a:ln>
              <a:solidFill>
                <a:srgbClr val="002060"/>
              </a:solidFill>
            </a:ln>
          </p:spPr>
        </p:pic>
        <p:sp>
          <p:nvSpPr>
            <p:cNvPr id="26" name="Rectangle 25">
              <a:extLst>
                <a:ext uri="{FF2B5EF4-FFF2-40B4-BE49-F238E27FC236}">
                  <a16:creationId xmlns:a16="http://schemas.microsoft.com/office/drawing/2014/main" id="{AD681BB4-427F-9125-752D-838DF9ED81DB}"/>
                </a:ext>
              </a:extLst>
            </p:cNvPr>
            <p:cNvSpPr/>
            <p:nvPr/>
          </p:nvSpPr>
          <p:spPr>
            <a:xfrm>
              <a:off x="5129007" y="6480946"/>
              <a:ext cx="1804111" cy="512245"/>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F94C39B3-ACBA-AA6B-1F83-3AB9CA07543C}"/>
                </a:ext>
              </a:extLst>
            </p:cNvPr>
            <p:cNvSpPr/>
            <p:nvPr/>
          </p:nvSpPr>
          <p:spPr>
            <a:xfrm>
              <a:off x="5140253" y="5535693"/>
              <a:ext cx="1768607" cy="447216"/>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25" name="Oval 24">
            <a:extLst>
              <a:ext uri="{FF2B5EF4-FFF2-40B4-BE49-F238E27FC236}">
                <a16:creationId xmlns:a16="http://schemas.microsoft.com/office/drawing/2014/main" id="{070B25EC-4153-29FD-EF6F-587A83E6D8D3}"/>
              </a:ext>
            </a:extLst>
          </p:cNvPr>
          <p:cNvSpPr/>
          <p:nvPr/>
        </p:nvSpPr>
        <p:spPr>
          <a:xfrm>
            <a:off x="6920317" y="4654129"/>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2442094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33</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Phone Call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2054296"/>
            <a:ext cx="2962656" cy="1815882"/>
          </a:xfrm>
          <a:prstGeom prst="rect">
            <a:avLst/>
          </a:prstGeom>
          <a:noFill/>
        </p:spPr>
        <p:txBody>
          <a:bodyPr wrap="square" rtlCol="0">
            <a:spAutoFit/>
          </a:bodyPr>
          <a:lstStyle/>
          <a:p>
            <a:pPr defTabSz="914377">
              <a:defRPr/>
            </a:pP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3.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Pick up the phone call you receive and enter the access code that the automated messenger </a:t>
            </a:r>
            <a:r>
              <a:rPr lang="en-US" sz="1600" dirty="0">
                <a:solidFill>
                  <a:srgbClr val="000000"/>
                </a:solidFill>
                <a:latin typeface="Segoe UI" panose="020B0502040204020203" pitchFamily="34" charset="0"/>
                <a:cs typeface="Segoe UI" panose="020B0502040204020203" pitchFamily="34" charset="0"/>
              </a:rPr>
              <a:t>reads</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to you and select “Verify.”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45562" y="5339279"/>
            <a:ext cx="2962656" cy="280076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4.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Once you enter and verify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your access code</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you will see this page showing that you have successfully added the phone call method of verification. You may select “Add additional method” if you have not yet enrolled in two methods or select “Done” if you have already done so.</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13" name="Group 12">
            <a:extLst>
              <a:ext uri="{FF2B5EF4-FFF2-40B4-BE49-F238E27FC236}">
                <a16:creationId xmlns:a16="http://schemas.microsoft.com/office/drawing/2014/main" id="{FC28C547-A5D0-A865-7F19-240929FB6399}"/>
              </a:ext>
            </a:extLst>
          </p:cNvPr>
          <p:cNvGrpSpPr/>
          <p:nvPr/>
        </p:nvGrpSpPr>
        <p:grpSpPr>
          <a:xfrm>
            <a:off x="3008218" y="1831031"/>
            <a:ext cx="4179167" cy="2420550"/>
            <a:chOff x="2960669" y="1449628"/>
            <a:chExt cx="4473033" cy="2672306"/>
          </a:xfrm>
          <a:effectLst>
            <a:outerShdw blurRad="63500" sx="102000" sy="102000" algn="ctr" rotWithShape="0">
              <a:prstClr val="black">
                <a:alpha val="40000"/>
              </a:prstClr>
            </a:outerShdw>
          </a:effectLst>
        </p:grpSpPr>
        <p:pic>
          <p:nvPicPr>
            <p:cNvPr id="9" name="Picture 8" descr="Graphical user interface, application&#10;&#10;Description automatically generated">
              <a:extLst>
                <a:ext uri="{FF2B5EF4-FFF2-40B4-BE49-F238E27FC236}">
                  <a16:creationId xmlns:a16="http://schemas.microsoft.com/office/drawing/2014/main" id="{A0D5B975-44CD-4561-B001-53E7A3D8EB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669" y="1449628"/>
              <a:ext cx="4473033" cy="2612072"/>
            </a:xfrm>
            <a:prstGeom prst="rect">
              <a:avLst/>
            </a:prstGeom>
            <a:ln>
              <a:solidFill>
                <a:srgbClr val="002060"/>
              </a:solidFill>
            </a:ln>
          </p:spPr>
        </p:pic>
        <p:sp>
          <p:nvSpPr>
            <p:cNvPr id="10" name="Rectangle 9">
              <a:extLst>
                <a:ext uri="{FF2B5EF4-FFF2-40B4-BE49-F238E27FC236}">
                  <a16:creationId xmlns:a16="http://schemas.microsoft.com/office/drawing/2014/main" id="{C0D62FEF-21FB-69E3-0B05-1CCA9C1AACE4}"/>
                </a:ext>
              </a:extLst>
            </p:cNvPr>
            <p:cNvSpPr/>
            <p:nvPr/>
          </p:nvSpPr>
          <p:spPr>
            <a:xfrm>
              <a:off x="5154653" y="3609689"/>
              <a:ext cx="1804111" cy="512245"/>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6B981FA9-CFE8-37DF-5F1E-331C2898E37D}"/>
                </a:ext>
              </a:extLst>
            </p:cNvPr>
            <p:cNvSpPr/>
            <p:nvPr/>
          </p:nvSpPr>
          <p:spPr>
            <a:xfrm>
              <a:off x="5080507" y="2098398"/>
              <a:ext cx="1804111" cy="512245"/>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65B69F89-604C-BE1D-FE78-FFDDE37B6D53}"/>
                </a:ext>
              </a:extLst>
            </p:cNvPr>
            <p:cNvSpPr/>
            <p:nvPr/>
          </p:nvSpPr>
          <p:spPr>
            <a:xfrm>
              <a:off x="5043381" y="1914304"/>
              <a:ext cx="1878361" cy="14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E3F75"/>
                  </a:solidFill>
                  <a:effectLst/>
                  <a:uLnTx/>
                  <a:uFillTx/>
                  <a:latin typeface="Segoe UI" panose="020B0502040204020203" pitchFamily="34" charset="0"/>
                  <a:cs typeface="Segoe UI" panose="020B0502040204020203" pitchFamily="34" charset="0"/>
                </a:rPr>
                <a:t>1-000-000-0000</a:t>
              </a:r>
            </a:p>
          </p:txBody>
        </p:sp>
      </p:grpSp>
      <p:sp>
        <p:nvSpPr>
          <p:cNvPr id="23" name="Oval 22">
            <a:extLst>
              <a:ext uri="{FF2B5EF4-FFF2-40B4-BE49-F238E27FC236}">
                <a16:creationId xmlns:a16="http://schemas.microsoft.com/office/drawing/2014/main" id="{5A11E00E-D36E-AAD3-5573-4234E424D8C6}"/>
              </a:ext>
            </a:extLst>
          </p:cNvPr>
          <p:cNvSpPr/>
          <p:nvPr/>
        </p:nvSpPr>
        <p:spPr>
          <a:xfrm>
            <a:off x="6920317" y="1643747"/>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3</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497931E2-A342-D3E4-541F-50A588CE50A7}"/>
              </a:ext>
            </a:extLst>
          </p:cNvPr>
          <p:cNvGrpSpPr/>
          <p:nvPr/>
        </p:nvGrpSpPr>
        <p:grpSpPr>
          <a:xfrm>
            <a:off x="3059196" y="5452059"/>
            <a:ext cx="4043842" cy="2499471"/>
            <a:chOff x="469321" y="2899883"/>
            <a:chExt cx="6373091" cy="3705657"/>
          </a:xfrm>
          <a:effectLst>
            <a:outerShdw blurRad="63500" sx="102000" sy="102000" algn="ctr" rotWithShape="0">
              <a:prstClr val="black">
                <a:alpha val="40000"/>
              </a:prstClr>
            </a:outerShdw>
          </a:effectLst>
        </p:grpSpPr>
        <p:pic>
          <p:nvPicPr>
            <p:cNvPr id="15" name="Picture 14" descr="Graphical user interface, application&#10;&#10;Description automatically generated">
              <a:extLst>
                <a:ext uri="{FF2B5EF4-FFF2-40B4-BE49-F238E27FC236}">
                  <a16:creationId xmlns:a16="http://schemas.microsoft.com/office/drawing/2014/main" id="{4594AF29-1A4E-9F8A-4A12-536A1B2EA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321" y="2899883"/>
              <a:ext cx="6373091" cy="3705657"/>
            </a:xfrm>
            <a:prstGeom prst="rect">
              <a:avLst/>
            </a:prstGeom>
            <a:ln>
              <a:solidFill>
                <a:srgbClr val="002060"/>
              </a:solidFill>
            </a:ln>
          </p:spPr>
        </p:pic>
        <p:sp>
          <p:nvSpPr>
            <p:cNvPr id="17" name="Rectangle 16">
              <a:extLst>
                <a:ext uri="{FF2B5EF4-FFF2-40B4-BE49-F238E27FC236}">
                  <a16:creationId xmlns:a16="http://schemas.microsoft.com/office/drawing/2014/main" id="{1B8B5C8E-8307-4F68-B67C-713308F9F3E4}"/>
                </a:ext>
              </a:extLst>
            </p:cNvPr>
            <p:cNvSpPr/>
            <p:nvPr/>
          </p:nvSpPr>
          <p:spPr>
            <a:xfrm>
              <a:off x="3725430" y="3522884"/>
              <a:ext cx="1865746" cy="29114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E3F75"/>
                  </a:solidFill>
                  <a:effectLst/>
                  <a:uLnTx/>
                  <a:uFillTx/>
                  <a:latin typeface="Segoe UI" panose="020B0502040204020203" pitchFamily="34" charset="0"/>
                  <a:cs typeface="Segoe UI" panose="020B0502040204020203" pitchFamily="34" charset="0"/>
                </a:rPr>
                <a:t>1-000-000-0000</a:t>
              </a:r>
            </a:p>
          </p:txBody>
        </p:sp>
      </p:grpSp>
      <p:sp>
        <p:nvSpPr>
          <p:cNvPr id="25" name="Oval 24">
            <a:extLst>
              <a:ext uri="{FF2B5EF4-FFF2-40B4-BE49-F238E27FC236}">
                <a16:creationId xmlns:a16="http://schemas.microsoft.com/office/drawing/2014/main" id="{070B25EC-4153-29FD-EF6F-587A83E6D8D3}"/>
              </a:ext>
            </a:extLst>
          </p:cNvPr>
          <p:cNvSpPr/>
          <p:nvPr/>
        </p:nvSpPr>
        <p:spPr>
          <a:xfrm>
            <a:off x="6932626" y="5281647"/>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4</a:t>
            </a:r>
          </a:p>
        </p:txBody>
      </p:sp>
      <p:sp>
        <p:nvSpPr>
          <p:cNvPr id="18" name="Rectangle 17">
            <a:extLst>
              <a:ext uri="{FF2B5EF4-FFF2-40B4-BE49-F238E27FC236}">
                <a16:creationId xmlns:a16="http://schemas.microsoft.com/office/drawing/2014/main" id="{E334BB9E-C31B-4684-CCAE-9FBB7C4CAEB9}"/>
              </a:ext>
            </a:extLst>
          </p:cNvPr>
          <p:cNvSpPr/>
          <p:nvPr/>
        </p:nvSpPr>
        <p:spPr>
          <a:xfrm>
            <a:off x="3008218" y="7439771"/>
            <a:ext cx="4128189" cy="624465"/>
          </a:xfrm>
          <a:prstGeom prst="rect">
            <a:avLst/>
          </a:prstGeom>
          <a:noFill/>
          <a:ln w="60325" cap="flat" cmpd="sng" algn="ctr">
            <a:solidFill>
              <a:srgbClr val="012B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60549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785165"/>
            <a:ext cx="7048501" cy="3530711"/>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IBM Verify </a:t>
            </a:r>
          </a:p>
          <a:p>
            <a:pPr marL="0" indent="0" algn="ctr">
              <a:buNone/>
            </a:pPr>
            <a:r>
              <a:rPr lang="en-US" sz="1800">
                <a:solidFill>
                  <a:srgbClr val="002060"/>
                </a:solidFill>
                <a:latin typeface="Segoe UI" panose="020B0502040204020203" pitchFamily="34" charset="0"/>
                <a:ea typeface="Source Sans Pro"/>
                <a:cs typeface="Segoe UI" panose="020B0502040204020203" pitchFamily="34" charset="0"/>
              </a:rPr>
              <a:t>Multifactor Authentication Enrollment Method</a:t>
            </a:r>
            <a:endParaRPr lang="en-US" sz="1800" b="1">
              <a:solidFill>
                <a:srgbClr val="002060"/>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34</a:t>
            </a:fld>
            <a:endParaRPr lang="en-US" spc="-25"/>
          </a:p>
        </p:txBody>
      </p:sp>
    </p:spTree>
    <p:extLst>
      <p:ext uri="{BB962C8B-B14F-4D97-AF65-F5344CB8AC3E}">
        <p14:creationId xmlns:p14="http://schemas.microsoft.com/office/powerpoint/2010/main" val="3609038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CE84-6BC4-D62E-90A4-C1A6A01F0E49}"/>
              </a:ext>
            </a:extLst>
          </p:cNvPr>
          <p:cNvSpPr>
            <a:spLocks noGrp="1"/>
          </p:cNvSpPr>
          <p:nvPr>
            <p:ph type="title"/>
          </p:nvPr>
        </p:nvSpPr>
        <p:spPr>
          <a:xfrm>
            <a:off x="-6236" y="0"/>
            <a:ext cx="7331530" cy="1944159"/>
          </a:xfrm>
        </p:spPr>
        <p:txBody>
          <a:bodyPr>
            <a:normAutofit/>
          </a:bodyPr>
          <a:lstStyle/>
          <a:p>
            <a:r>
              <a:rPr lang="en-US" sz="3000">
                <a:solidFill>
                  <a:srgbClr val="002060"/>
                </a:solidFill>
                <a:latin typeface="Segoe UI" panose="020B0502040204020203" pitchFamily="34" charset="0"/>
                <a:cs typeface="Segoe UI" panose="020B0502040204020203" pitchFamily="34" charset="0"/>
              </a:rPr>
              <a:t>Multifactor Authentication Enrollment: IBM VERIFY BEST PRACTICES</a:t>
            </a:r>
            <a:endParaRPr lang="en-US" sz="300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EEFE21FE-A82D-949A-5A1F-E8E26574152F}"/>
              </a:ext>
            </a:extLst>
          </p:cNvPr>
          <p:cNvSpPr>
            <a:spLocks noGrp="1"/>
          </p:cNvSpPr>
          <p:nvPr>
            <p:ph idx="1"/>
          </p:nvPr>
        </p:nvSpPr>
        <p:spPr>
          <a:xfrm>
            <a:off x="228599" y="1840688"/>
            <a:ext cx="6980583" cy="6746721"/>
          </a:xfrm>
          <a:solidFill>
            <a:schemeClr val="bg1"/>
          </a:solidFill>
        </p:spPr>
        <p:txBody>
          <a:bodyPr>
            <a:normAutofit lnSpcReduction="10000"/>
          </a:bodyPr>
          <a:lstStyle/>
          <a:p>
            <a:pPr marL="470916" indent="-342900">
              <a:lnSpc>
                <a:spcPct val="107000"/>
              </a:lnSpc>
              <a:spcAft>
                <a:spcPts val="800"/>
              </a:spcAft>
              <a:buClrTx/>
              <a:buFont typeface="+mj-lt"/>
              <a:buAutoNum type="arabicPeriod"/>
              <a:tabLst>
                <a:tab pos="914400" algn="l"/>
              </a:tabLst>
            </a:pPr>
            <a:r>
              <a:rPr lang="en-US" sz="182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Before enrolling in the IBM Verify option, please download the IBM Verify application from the Apple App Store or the Google Play store.</a:t>
            </a:r>
            <a:r>
              <a:rPr lang="en-US" sz="1820">
                <a:solidFill>
                  <a:srgbClr val="000000"/>
                </a:solidFill>
                <a:latin typeface="Segoe UI" panose="020B0502040204020203" pitchFamily="34" charset="0"/>
                <a:ea typeface="Times New Roman" panose="02020603050405020304" pitchFamily="18" charset="0"/>
                <a:cs typeface="Segoe UI" panose="020B0502040204020203" pitchFamily="34" charset="0"/>
              </a:rPr>
              <a:t> </a:t>
            </a:r>
          </a:p>
          <a:p>
            <a:pPr marL="470916" indent="-342900">
              <a:lnSpc>
                <a:spcPct val="107000"/>
              </a:lnSpc>
              <a:spcAft>
                <a:spcPts val="800"/>
              </a:spcAft>
              <a:buClrTx/>
              <a:buFont typeface="+mj-lt"/>
              <a:buAutoNum type="arabicPeriod"/>
              <a:tabLst>
                <a:tab pos="914400" algn="l"/>
              </a:tabLst>
            </a:pPr>
            <a:r>
              <a:rPr lang="en-US" sz="182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The QR code provided to link your MFA option to your device/application is for one-time use only. If you fail to connect the application the first time, you will need to return to the initial MFA enrollment page, select add device, select “IBM Verify” and begin the process again.</a:t>
            </a:r>
            <a:r>
              <a:rPr lang="en-US" sz="1820">
                <a:solidFill>
                  <a:srgbClr val="000000"/>
                </a:solidFill>
                <a:latin typeface="Segoe UI" panose="020B0502040204020203" pitchFamily="34" charset="0"/>
                <a:ea typeface="Times New Roman" panose="02020603050405020304" pitchFamily="18" charset="0"/>
                <a:cs typeface="Segoe UI" panose="020B0502040204020203" pitchFamily="34" charset="0"/>
              </a:rPr>
              <a:t> </a:t>
            </a:r>
          </a:p>
          <a:p>
            <a:pPr marL="470916" indent="-342900">
              <a:lnSpc>
                <a:spcPct val="107000"/>
              </a:lnSpc>
              <a:spcAft>
                <a:spcPts val="800"/>
              </a:spcAft>
              <a:buClrTx/>
              <a:buFont typeface="+mj-lt"/>
              <a:buAutoNum type="arabicPeriod"/>
              <a:tabLst>
                <a:tab pos="914400" algn="l"/>
              </a:tabLst>
            </a:pPr>
            <a:r>
              <a:rPr lang="en-US" sz="182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The option for biometric login is dependent on your device capability.</a:t>
            </a:r>
          </a:p>
          <a:p>
            <a:pPr marL="457200" lvl="1" indent="0">
              <a:lnSpc>
                <a:spcPct val="107000"/>
              </a:lnSpc>
              <a:spcAft>
                <a:spcPts val="800"/>
              </a:spcAft>
              <a:buClrTx/>
              <a:buNone/>
              <a:tabLst>
                <a:tab pos="914400" algn="l"/>
              </a:tabLst>
            </a:pPr>
            <a:r>
              <a:rPr lang="en-US" sz="1700" i="1">
                <a:effectLst/>
                <a:latin typeface="Segoe UI" panose="020B0502040204020203" pitchFamily="34" charset="0"/>
                <a:ea typeface="Times New Roman" panose="02020603050405020304" pitchFamily="18" charset="0"/>
                <a:cs typeface="Segoe UI" panose="020B0502040204020203" pitchFamily="34" charset="0"/>
              </a:rPr>
              <a:t>E.g., If you have an iPhone with a “home” button (iPhone 8/8s) with </a:t>
            </a:r>
            <a:r>
              <a:rPr lang="en-US" sz="1700" i="1" dirty="0" err="1">
                <a:effectLst/>
                <a:latin typeface="Segoe UI" panose="020B0502040204020203" pitchFamily="34" charset="0"/>
                <a:ea typeface="Times New Roman" panose="02020603050405020304" pitchFamily="18" charset="0"/>
                <a:cs typeface="Segoe UI" panose="020B0502040204020203" pitchFamily="34" charset="0"/>
              </a:rPr>
              <a:t>TouchID</a:t>
            </a:r>
            <a:r>
              <a:rPr lang="en-US" sz="1700" i="1">
                <a:effectLst/>
                <a:latin typeface="Segoe UI" panose="020B0502040204020203" pitchFamily="34" charset="0"/>
                <a:ea typeface="Times New Roman" panose="02020603050405020304" pitchFamily="18" charset="0"/>
                <a:cs typeface="Segoe UI" panose="020B0502040204020203" pitchFamily="34" charset="0"/>
              </a:rPr>
              <a:t> activated, you can use the biometric confirmation. Any models without a “home” button and </a:t>
            </a:r>
            <a:r>
              <a:rPr lang="en-US" sz="1700" i="1" dirty="0" err="1">
                <a:effectLst/>
                <a:latin typeface="Segoe UI" panose="020B0502040204020203" pitchFamily="34" charset="0"/>
                <a:ea typeface="Times New Roman" panose="02020603050405020304" pitchFamily="18" charset="0"/>
                <a:cs typeface="Segoe UI" panose="020B0502040204020203" pitchFamily="34" charset="0"/>
              </a:rPr>
              <a:t>TouchID</a:t>
            </a:r>
            <a:r>
              <a:rPr lang="en-US" sz="1700" i="1">
                <a:effectLst/>
                <a:latin typeface="Segoe UI" panose="020B0502040204020203" pitchFamily="34" charset="0"/>
                <a:ea typeface="Times New Roman" panose="02020603050405020304" pitchFamily="18" charset="0"/>
                <a:cs typeface="Segoe UI" panose="020B0502040204020203" pitchFamily="34" charset="0"/>
              </a:rPr>
              <a:t> will be unable to confirm identity with biometrics.</a:t>
            </a:r>
            <a:r>
              <a:rPr lang="en-US" sz="1700" i="1">
                <a:latin typeface="Segoe UI" panose="020B0502040204020203" pitchFamily="34" charset="0"/>
                <a:ea typeface="Times New Roman" panose="02020603050405020304" pitchFamily="18" charset="0"/>
                <a:cs typeface="Segoe UI" panose="020B0502040204020203" pitchFamily="34" charset="0"/>
              </a:rPr>
              <a:t> </a:t>
            </a:r>
            <a:r>
              <a:rPr lang="en-US" sz="1700" i="1">
                <a:effectLst/>
                <a:latin typeface="Segoe UI" panose="020B0502040204020203" pitchFamily="34" charset="0"/>
                <a:ea typeface="Times New Roman" panose="02020603050405020304" pitchFamily="18" charset="0"/>
                <a:cs typeface="Segoe UI" panose="020B0502040204020203" pitchFamily="34" charset="0"/>
              </a:rPr>
              <a:t> However, if you hav</a:t>
            </a:r>
            <a:r>
              <a:rPr lang="en-US" sz="1700" i="1">
                <a:latin typeface="Segoe UI" panose="020B0502040204020203" pitchFamily="34" charset="0"/>
                <a:ea typeface="Times New Roman" panose="02020603050405020304" pitchFamily="18" charset="0"/>
                <a:cs typeface="Segoe UI" panose="020B0502040204020203" pitchFamily="34" charset="0"/>
              </a:rPr>
              <a:t>e </a:t>
            </a:r>
            <a:r>
              <a:rPr lang="en-US" sz="1700" i="1" dirty="0" err="1">
                <a:latin typeface="Segoe UI" panose="020B0502040204020203" pitchFamily="34" charset="0"/>
                <a:ea typeface="Times New Roman" panose="02020603050405020304" pitchFamily="18" charset="0"/>
                <a:cs typeface="Segoe UI" panose="020B0502040204020203" pitchFamily="34" charset="0"/>
              </a:rPr>
              <a:t>FaceID</a:t>
            </a:r>
            <a:r>
              <a:rPr lang="en-US" sz="1700" i="1">
                <a:latin typeface="Segoe UI" panose="020B0502040204020203" pitchFamily="34" charset="0"/>
                <a:ea typeface="Times New Roman" panose="02020603050405020304" pitchFamily="18" charset="0"/>
                <a:cs typeface="Segoe UI" panose="020B0502040204020203" pitchFamily="34" charset="0"/>
              </a:rPr>
              <a:t> enabled, you can select that option for biometric confirmation.</a:t>
            </a:r>
            <a:endParaRPr lang="en-US" sz="1700" i="1" dirty="0">
              <a:latin typeface="Segoe UI" panose="020B0502040204020203" pitchFamily="34" charset="0"/>
              <a:ea typeface="Times New Roman" panose="02020603050405020304" pitchFamily="18" charset="0"/>
              <a:cs typeface="Segoe UI" panose="020B0502040204020203" pitchFamily="34" charset="0"/>
            </a:endParaRPr>
          </a:p>
          <a:p>
            <a:pPr marL="470916" indent="-342900">
              <a:lnSpc>
                <a:spcPct val="107000"/>
              </a:lnSpc>
              <a:spcAft>
                <a:spcPts val="800"/>
              </a:spcAft>
              <a:buClrTx/>
              <a:buFont typeface="+mj-lt"/>
              <a:buAutoNum type="arabicPeriod"/>
              <a:tabLst>
                <a:tab pos="914400" algn="l"/>
              </a:tabLst>
            </a:pPr>
            <a:r>
              <a:rPr lang="en-US" sz="182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Although IBM Verify is not a “phone-based option” like SMS Text and Phone Call, we still recommend choosing an email-based backup as your secondary MFA option. If you do not have access to your registered phone number(s), you will not be able to complete MFA with IBM Verify, SMS Text or Phone </a:t>
            </a:r>
            <a:r>
              <a:rPr lang="en-US" sz="182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Call</a:t>
            </a:r>
            <a:r>
              <a:rPr lang="en-US" sz="182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but will be able to complete MFA via email.</a:t>
            </a:r>
            <a:endParaRPr lang="en-US" sz="182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6" name="Slide Number Placeholder 5">
            <a:extLst>
              <a:ext uri="{FF2B5EF4-FFF2-40B4-BE49-F238E27FC236}">
                <a16:creationId xmlns:a16="http://schemas.microsoft.com/office/drawing/2014/main" id="{83CE3770-8E57-31C4-848B-FA9D92C8594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35</a:t>
            </a:fld>
            <a:endParaRPr lang="en-US" spc="-25"/>
          </a:p>
        </p:txBody>
      </p:sp>
    </p:spTree>
    <p:extLst>
      <p:ext uri="{BB962C8B-B14F-4D97-AF65-F5344CB8AC3E}">
        <p14:creationId xmlns:p14="http://schemas.microsoft.com/office/powerpoint/2010/main" val="1282235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36</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IBM Verify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383112"/>
            <a:ext cx="2962656" cy="181588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After selecting “Add Device” on the initial MFA enrollment page, you will download the IBM Verify App to your device and press “Connect Your Account”.</a:t>
            </a: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4021115"/>
            <a:ext cx="2962656" cy="181588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After pressing “Connect your account” you will be met with the following screen and will need to scan the QR code to continue the registration.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6255A846-4C3A-FB51-23C0-B9CB1DE17076}"/>
              </a:ext>
            </a:extLst>
          </p:cNvPr>
          <p:cNvGrpSpPr/>
          <p:nvPr/>
        </p:nvGrpSpPr>
        <p:grpSpPr>
          <a:xfrm>
            <a:off x="3218121" y="1002112"/>
            <a:ext cx="3725532" cy="2564784"/>
            <a:chOff x="2656609" y="1363730"/>
            <a:chExt cx="4851811" cy="3169009"/>
          </a:xfrm>
        </p:grpSpPr>
        <p:pic>
          <p:nvPicPr>
            <p:cNvPr id="3" name="Picture 2">
              <a:extLst>
                <a:ext uri="{FF2B5EF4-FFF2-40B4-BE49-F238E27FC236}">
                  <a16:creationId xmlns:a16="http://schemas.microsoft.com/office/drawing/2014/main" id="{49A63D7B-AE83-E8FD-2F51-5AB517A9D908}"/>
                </a:ext>
              </a:extLst>
            </p:cNvPr>
            <p:cNvPicPr>
              <a:picLocks noChangeAspect="1"/>
            </p:cNvPicPr>
            <p:nvPr/>
          </p:nvPicPr>
          <p:blipFill>
            <a:blip r:embed="rId3"/>
            <a:stretch>
              <a:fillRect/>
            </a:stretch>
          </p:blipFill>
          <p:spPr>
            <a:xfrm>
              <a:off x="2884338" y="1363730"/>
              <a:ext cx="4429563" cy="3162342"/>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1E64851D-5E0D-C17F-EC02-CE85D298602E}"/>
                </a:ext>
              </a:extLst>
            </p:cNvPr>
            <p:cNvSpPr/>
            <p:nvPr/>
          </p:nvSpPr>
          <p:spPr>
            <a:xfrm>
              <a:off x="2656609" y="3173210"/>
              <a:ext cx="4851811" cy="1359529"/>
            </a:xfrm>
            <a:prstGeom prst="rect">
              <a:avLst/>
            </a:prstGeom>
            <a:noFill/>
            <a:ln w="60325" cap="flat" cmpd="sng" algn="ctr">
              <a:solidFill>
                <a:srgbClr val="012B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7B76CC32-D92C-D991-2F4F-F8E6179E8B5E}"/>
              </a:ext>
            </a:extLst>
          </p:cNvPr>
          <p:cNvGrpSpPr/>
          <p:nvPr/>
        </p:nvGrpSpPr>
        <p:grpSpPr>
          <a:xfrm>
            <a:off x="3187637" y="3763517"/>
            <a:ext cx="3786501" cy="2727988"/>
            <a:chOff x="3107471" y="5131851"/>
            <a:chExt cx="4031774" cy="2949989"/>
          </a:xfrm>
          <a:effectLst>
            <a:outerShdw blurRad="63500" sx="102000" sy="102000" algn="ctr" rotWithShape="0">
              <a:prstClr val="black">
                <a:alpha val="40000"/>
              </a:prstClr>
            </a:outerShdw>
          </a:effectLst>
        </p:grpSpPr>
        <p:pic>
          <p:nvPicPr>
            <p:cNvPr id="10" name="Picture 9">
              <a:extLst>
                <a:ext uri="{FF2B5EF4-FFF2-40B4-BE49-F238E27FC236}">
                  <a16:creationId xmlns:a16="http://schemas.microsoft.com/office/drawing/2014/main" id="{BB6FF2EB-2353-B2B7-F2CD-64CDF8DF05E9}"/>
                </a:ext>
              </a:extLst>
            </p:cNvPr>
            <p:cNvPicPr>
              <a:picLocks noChangeAspect="1"/>
            </p:cNvPicPr>
            <p:nvPr/>
          </p:nvPicPr>
          <p:blipFill>
            <a:blip r:embed="rId4"/>
            <a:stretch>
              <a:fillRect/>
            </a:stretch>
          </p:blipFill>
          <p:spPr>
            <a:xfrm>
              <a:off x="3107471" y="5131851"/>
              <a:ext cx="4031774" cy="2949989"/>
            </a:xfrm>
            <a:prstGeom prst="rect">
              <a:avLst/>
            </a:prstGeom>
          </p:spPr>
        </p:pic>
        <p:sp>
          <p:nvSpPr>
            <p:cNvPr id="11" name="Rectangle 10">
              <a:extLst>
                <a:ext uri="{FF2B5EF4-FFF2-40B4-BE49-F238E27FC236}">
                  <a16:creationId xmlns:a16="http://schemas.microsoft.com/office/drawing/2014/main" id="{5B3F47AC-5C07-2D71-BB63-BCF4882DAB94}"/>
                </a:ext>
              </a:extLst>
            </p:cNvPr>
            <p:cNvSpPr/>
            <p:nvPr/>
          </p:nvSpPr>
          <p:spPr>
            <a:xfrm>
              <a:off x="3305183" y="6134435"/>
              <a:ext cx="1143259" cy="1131270"/>
            </a:xfrm>
            <a:prstGeom prst="rect">
              <a:avLst/>
            </a:prstGeom>
            <a:noFill/>
            <a:ln w="60325" cap="flat" cmpd="sng" algn="ctr">
              <a:solidFill>
                <a:srgbClr val="012B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2" name="Oval 11">
              <a:extLst>
                <a:ext uri="{FF2B5EF4-FFF2-40B4-BE49-F238E27FC236}">
                  <a16:creationId xmlns:a16="http://schemas.microsoft.com/office/drawing/2014/main" id="{3172AD34-0EFF-FBDC-F02D-1A22E1CB24D4}"/>
                </a:ext>
              </a:extLst>
            </p:cNvPr>
            <p:cNvSpPr/>
            <p:nvPr/>
          </p:nvSpPr>
          <p:spPr>
            <a:xfrm>
              <a:off x="4278030" y="5930911"/>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2</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8" name="Oval 17">
            <a:extLst>
              <a:ext uri="{FF2B5EF4-FFF2-40B4-BE49-F238E27FC236}">
                <a16:creationId xmlns:a16="http://schemas.microsoft.com/office/drawing/2014/main" id="{F05EC633-1212-E261-18AF-14DD5102B990}"/>
              </a:ext>
            </a:extLst>
          </p:cNvPr>
          <p:cNvSpPr/>
          <p:nvPr/>
        </p:nvSpPr>
        <p:spPr>
          <a:xfrm>
            <a:off x="6570022" y="825511"/>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sp>
        <p:nvSpPr>
          <p:cNvPr id="34" name="TextBox 33">
            <a:extLst>
              <a:ext uri="{FF2B5EF4-FFF2-40B4-BE49-F238E27FC236}">
                <a16:creationId xmlns:a16="http://schemas.microsoft.com/office/drawing/2014/main" id="{B2271CFD-C91F-F5D8-BD93-F4EC1320413C}"/>
              </a:ext>
            </a:extLst>
          </p:cNvPr>
          <p:cNvSpPr txBox="1"/>
          <p:nvPr/>
        </p:nvSpPr>
        <p:spPr>
          <a:xfrm>
            <a:off x="51599" y="6659118"/>
            <a:ext cx="2962656"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3</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Scan the QR Code using the IBM app by opening the App’s Camera.</a:t>
            </a: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42" name="Group 41">
            <a:extLst>
              <a:ext uri="{FF2B5EF4-FFF2-40B4-BE49-F238E27FC236}">
                <a16:creationId xmlns:a16="http://schemas.microsoft.com/office/drawing/2014/main" id="{170ACF0E-8614-3FBA-5290-9007CF89F27A}"/>
              </a:ext>
            </a:extLst>
          </p:cNvPr>
          <p:cNvGrpSpPr/>
          <p:nvPr/>
        </p:nvGrpSpPr>
        <p:grpSpPr>
          <a:xfrm>
            <a:off x="4122749" y="6544422"/>
            <a:ext cx="1916277" cy="3420137"/>
            <a:chOff x="4028155" y="4861750"/>
            <a:chExt cx="2311916" cy="5001399"/>
          </a:xfrm>
          <a:effectLst>
            <a:outerShdw blurRad="63500" sx="102000" sy="102000" algn="ctr" rotWithShape="0">
              <a:prstClr val="black">
                <a:alpha val="40000"/>
              </a:prstClr>
            </a:outerShdw>
          </a:effectLst>
        </p:grpSpPr>
        <p:pic>
          <p:nvPicPr>
            <p:cNvPr id="39" name="Picture 38">
              <a:extLst>
                <a:ext uri="{FF2B5EF4-FFF2-40B4-BE49-F238E27FC236}">
                  <a16:creationId xmlns:a16="http://schemas.microsoft.com/office/drawing/2014/main" id="{ACB2B800-F0ED-6B66-CF9B-00B1F91949D1}"/>
                </a:ext>
              </a:extLst>
            </p:cNvPr>
            <p:cNvPicPr>
              <a:picLocks noChangeAspect="1"/>
            </p:cNvPicPr>
            <p:nvPr/>
          </p:nvPicPr>
          <p:blipFill>
            <a:blip r:embed="rId5"/>
            <a:stretch>
              <a:fillRect/>
            </a:stretch>
          </p:blipFill>
          <p:spPr>
            <a:xfrm>
              <a:off x="4028155" y="4861750"/>
              <a:ext cx="2250629" cy="5001399"/>
            </a:xfrm>
            <a:prstGeom prst="rect">
              <a:avLst/>
            </a:prstGeom>
            <a:ln>
              <a:solidFill>
                <a:srgbClr val="002060"/>
              </a:solidFill>
            </a:ln>
          </p:spPr>
        </p:pic>
        <p:sp>
          <p:nvSpPr>
            <p:cNvPr id="41" name="Rectangle 40">
              <a:extLst>
                <a:ext uri="{FF2B5EF4-FFF2-40B4-BE49-F238E27FC236}">
                  <a16:creationId xmlns:a16="http://schemas.microsoft.com/office/drawing/2014/main" id="{3D3CCF22-93B1-106B-0F6A-B9DC5A4B92CA}"/>
                </a:ext>
              </a:extLst>
            </p:cNvPr>
            <p:cNvSpPr/>
            <p:nvPr/>
          </p:nvSpPr>
          <p:spPr>
            <a:xfrm>
              <a:off x="5910625" y="5064284"/>
              <a:ext cx="429446" cy="463849"/>
            </a:xfrm>
            <a:prstGeom prst="rect">
              <a:avLst/>
            </a:prstGeom>
            <a:noFill/>
            <a:ln w="60325" cap="flat" cmpd="sng" algn="ctr">
              <a:solidFill>
                <a:srgbClr val="00206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grpSp>
      <p:sp>
        <p:nvSpPr>
          <p:cNvPr id="43" name="Oval 42">
            <a:extLst>
              <a:ext uri="{FF2B5EF4-FFF2-40B4-BE49-F238E27FC236}">
                <a16:creationId xmlns:a16="http://schemas.microsoft.com/office/drawing/2014/main" id="{4ADD4D73-8E6C-8DEB-872A-B5ABEE054BF7}"/>
              </a:ext>
            </a:extLst>
          </p:cNvPr>
          <p:cNvSpPr/>
          <p:nvPr/>
        </p:nvSpPr>
        <p:spPr>
          <a:xfrm>
            <a:off x="5936085" y="6526346"/>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3</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0747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37</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IBM Verify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2272112"/>
            <a:ext cx="2962656" cy="2062103"/>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4. </a:t>
            </a:r>
            <a:r>
              <a:rPr kumimoji="0" lang="en-US" sz="160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Choose Biometrics or </a:t>
            </a:r>
            <a:r>
              <a:rPr kumimoji="0" lang="en-US" sz="1600" i="0" u="none" strike="noStrike" kern="1200" cap="none" spc="0" normalizeH="0" baseline="0" noProof="0" err="1">
                <a:ln>
                  <a:noFill/>
                </a:ln>
                <a:solidFill>
                  <a:schemeClr val="bg2">
                    <a:lumMod val="10000"/>
                  </a:schemeClr>
                </a:solidFill>
                <a:effectLst/>
                <a:uLnTx/>
                <a:uFillTx/>
                <a:latin typeface="Segoe UI" panose="020B0502040204020203" pitchFamily="34" charset="0"/>
                <a:cs typeface="Segoe UI" panose="020B0502040204020203" pitchFamily="34" charset="0"/>
              </a:rPr>
              <a:t>FaceID</a:t>
            </a:r>
            <a:r>
              <a:rPr kumimoji="0" lang="en-US" sz="160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 (based on your phone settings.) This has no bearing on linking the account to MFA so you can click “Not now/No thanks.” if you do not want to utilize this feature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7636" y="5015208"/>
            <a:ext cx="2962656"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5. </a:t>
            </a:r>
            <a:r>
              <a:rPr kumimoji="0" lang="en-US" sz="160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Approve the connection after scanning the QR code (only for biometrics.)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30" name="Group 29">
            <a:extLst>
              <a:ext uri="{FF2B5EF4-FFF2-40B4-BE49-F238E27FC236}">
                <a16:creationId xmlns:a16="http://schemas.microsoft.com/office/drawing/2014/main" id="{ACA03EE9-B4E7-43F8-F0C8-DC2A07330563}"/>
              </a:ext>
            </a:extLst>
          </p:cNvPr>
          <p:cNvGrpSpPr/>
          <p:nvPr/>
        </p:nvGrpSpPr>
        <p:grpSpPr>
          <a:xfrm>
            <a:off x="3345677" y="5653650"/>
            <a:ext cx="1830567" cy="3743869"/>
            <a:chOff x="3385077" y="5599608"/>
            <a:chExt cx="1830567" cy="3743869"/>
          </a:xfrm>
          <a:effectLst>
            <a:outerShdw blurRad="63500" sx="102000" sy="102000" algn="ctr" rotWithShape="0">
              <a:prstClr val="black">
                <a:alpha val="40000"/>
              </a:prstClr>
            </a:outerShdw>
          </a:effectLst>
        </p:grpSpPr>
        <p:grpSp>
          <p:nvGrpSpPr>
            <p:cNvPr id="28" name="Group 27">
              <a:extLst>
                <a:ext uri="{FF2B5EF4-FFF2-40B4-BE49-F238E27FC236}">
                  <a16:creationId xmlns:a16="http://schemas.microsoft.com/office/drawing/2014/main" id="{639B6C6A-3C5F-26EE-EA6D-F53DB280E629}"/>
                </a:ext>
              </a:extLst>
            </p:cNvPr>
            <p:cNvGrpSpPr/>
            <p:nvPr/>
          </p:nvGrpSpPr>
          <p:grpSpPr>
            <a:xfrm>
              <a:off x="3385077" y="5599608"/>
              <a:ext cx="1733605" cy="3743869"/>
              <a:chOff x="3379531" y="5599608"/>
              <a:chExt cx="1493110" cy="3250612"/>
            </a:xfrm>
          </p:grpSpPr>
          <p:pic>
            <p:nvPicPr>
              <p:cNvPr id="15" name="Picture 14">
                <a:extLst>
                  <a:ext uri="{FF2B5EF4-FFF2-40B4-BE49-F238E27FC236}">
                    <a16:creationId xmlns:a16="http://schemas.microsoft.com/office/drawing/2014/main" id="{ACF85C75-DFEC-BD34-2A29-842ACA1C3334}"/>
                  </a:ext>
                </a:extLst>
              </p:cNvPr>
              <p:cNvPicPr>
                <a:picLocks noChangeAspect="1"/>
              </p:cNvPicPr>
              <p:nvPr/>
            </p:nvPicPr>
            <p:blipFill>
              <a:blip r:embed="rId3"/>
              <a:stretch>
                <a:fillRect/>
              </a:stretch>
            </p:blipFill>
            <p:spPr>
              <a:xfrm>
                <a:off x="3379531" y="5599608"/>
                <a:ext cx="1417589" cy="3250612"/>
              </a:xfrm>
              <a:prstGeom prst="rect">
                <a:avLst/>
              </a:prstGeom>
              <a:ln>
                <a:solidFill>
                  <a:srgbClr val="002060"/>
                </a:solidFill>
              </a:ln>
            </p:spPr>
          </p:pic>
          <p:sp>
            <p:nvSpPr>
              <p:cNvPr id="16" name="Rectangle 15">
                <a:extLst>
                  <a:ext uri="{FF2B5EF4-FFF2-40B4-BE49-F238E27FC236}">
                    <a16:creationId xmlns:a16="http://schemas.microsoft.com/office/drawing/2014/main" id="{E4781E48-EAEB-362A-2F8F-A6F395922335}"/>
                  </a:ext>
                </a:extLst>
              </p:cNvPr>
              <p:cNvSpPr/>
              <p:nvPr/>
            </p:nvSpPr>
            <p:spPr>
              <a:xfrm>
                <a:off x="3945715" y="8444170"/>
                <a:ext cx="926926" cy="385142"/>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32" name="Oval 31">
              <a:extLst>
                <a:ext uri="{FF2B5EF4-FFF2-40B4-BE49-F238E27FC236}">
                  <a16:creationId xmlns:a16="http://schemas.microsoft.com/office/drawing/2014/main" id="{E04E6DA2-D6CE-7A2B-6A76-AF00C87BFD03}"/>
                </a:ext>
              </a:extLst>
            </p:cNvPr>
            <p:cNvSpPr/>
            <p:nvPr/>
          </p:nvSpPr>
          <p:spPr>
            <a:xfrm>
              <a:off x="4895555" y="8721224"/>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5</a:t>
              </a:r>
            </a:p>
          </p:txBody>
        </p:sp>
      </p:grpSp>
      <p:grpSp>
        <p:nvGrpSpPr>
          <p:cNvPr id="39" name="Group 38">
            <a:extLst>
              <a:ext uri="{FF2B5EF4-FFF2-40B4-BE49-F238E27FC236}">
                <a16:creationId xmlns:a16="http://schemas.microsoft.com/office/drawing/2014/main" id="{7BA771E9-A75E-06CE-06D9-46D921F6B80F}"/>
              </a:ext>
            </a:extLst>
          </p:cNvPr>
          <p:cNvGrpSpPr/>
          <p:nvPr/>
        </p:nvGrpSpPr>
        <p:grpSpPr>
          <a:xfrm>
            <a:off x="5347596" y="5599608"/>
            <a:ext cx="1896073" cy="3851952"/>
            <a:chOff x="5259226" y="5599608"/>
            <a:chExt cx="1896073" cy="3851952"/>
          </a:xfrm>
          <a:effectLst>
            <a:outerShdw blurRad="63500" sx="102000" sy="102000" algn="ctr" rotWithShape="0">
              <a:prstClr val="black">
                <a:alpha val="40000"/>
              </a:prstClr>
            </a:outerShdw>
          </a:effectLst>
        </p:grpSpPr>
        <p:grpSp>
          <p:nvGrpSpPr>
            <p:cNvPr id="31" name="Group 30">
              <a:extLst>
                <a:ext uri="{FF2B5EF4-FFF2-40B4-BE49-F238E27FC236}">
                  <a16:creationId xmlns:a16="http://schemas.microsoft.com/office/drawing/2014/main" id="{DEC32FA3-DFBD-A6AF-4FFA-E1EED721BE31}"/>
                </a:ext>
              </a:extLst>
            </p:cNvPr>
            <p:cNvGrpSpPr/>
            <p:nvPr/>
          </p:nvGrpSpPr>
          <p:grpSpPr>
            <a:xfrm>
              <a:off x="5259226" y="5599608"/>
              <a:ext cx="1754811" cy="3851952"/>
              <a:chOff x="4595579" y="4263951"/>
              <a:chExt cx="2479593" cy="5046985"/>
            </a:xfrm>
          </p:grpSpPr>
          <p:pic>
            <p:nvPicPr>
              <p:cNvPr id="22" name="Picture 21">
                <a:extLst>
                  <a:ext uri="{FF2B5EF4-FFF2-40B4-BE49-F238E27FC236}">
                    <a16:creationId xmlns:a16="http://schemas.microsoft.com/office/drawing/2014/main" id="{DD3D9467-E428-4A58-C75E-07B4D92CF0B4}"/>
                  </a:ext>
                </a:extLst>
              </p:cNvPr>
              <p:cNvPicPr>
                <a:picLocks noChangeAspect="1"/>
              </p:cNvPicPr>
              <p:nvPr/>
            </p:nvPicPr>
            <p:blipFill>
              <a:blip r:embed="rId4"/>
              <a:stretch>
                <a:fillRect/>
              </a:stretch>
            </p:blipFill>
            <p:spPr>
              <a:xfrm>
                <a:off x="4701418" y="4263951"/>
                <a:ext cx="2274044" cy="5046985"/>
              </a:xfrm>
              <a:prstGeom prst="rect">
                <a:avLst/>
              </a:prstGeom>
              <a:ln>
                <a:solidFill>
                  <a:srgbClr val="002060"/>
                </a:solidFill>
              </a:ln>
            </p:spPr>
          </p:pic>
          <p:sp>
            <p:nvSpPr>
              <p:cNvPr id="29" name="Rectangle 28">
                <a:extLst>
                  <a:ext uri="{FF2B5EF4-FFF2-40B4-BE49-F238E27FC236}">
                    <a16:creationId xmlns:a16="http://schemas.microsoft.com/office/drawing/2014/main" id="{74444C71-464A-204D-C618-460024FFC08B}"/>
                  </a:ext>
                </a:extLst>
              </p:cNvPr>
              <p:cNvSpPr/>
              <p:nvPr/>
            </p:nvSpPr>
            <p:spPr>
              <a:xfrm>
                <a:off x="4595579" y="8157887"/>
                <a:ext cx="2479593" cy="1131270"/>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33" name="Oval 32">
              <a:extLst>
                <a:ext uri="{FF2B5EF4-FFF2-40B4-BE49-F238E27FC236}">
                  <a16:creationId xmlns:a16="http://schemas.microsoft.com/office/drawing/2014/main" id="{5D6CFC0C-CD4D-DAB6-D5B5-F609D0EC1BC5}"/>
                </a:ext>
              </a:extLst>
            </p:cNvPr>
            <p:cNvSpPr/>
            <p:nvPr/>
          </p:nvSpPr>
          <p:spPr>
            <a:xfrm>
              <a:off x="6835210" y="8418262"/>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6</a:t>
              </a:r>
            </a:p>
          </p:txBody>
        </p:sp>
      </p:grpSp>
      <p:sp>
        <p:nvSpPr>
          <p:cNvPr id="34" name="TextBox 33">
            <a:extLst>
              <a:ext uri="{FF2B5EF4-FFF2-40B4-BE49-F238E27FC236}">
                <a16:creationId xmlns:a16="http://schemas.microsoft.com/office/drawing/2014/main" id="{B2271CFD-C91F-F5D8-BD93-F4EC1320413C}"/>
              </a:ext>
            </a:extLst>
          </p:cNvPr>
          <p:cNvSpPr txBox="1"/>
          <p:nvPr/>
        </p:nvSpPr>
        <p:spPr>
          <a:xfrm>
            <a:off x="45562" y="6773418"/>
            <a:ext cx="2962656"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6</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Your account is now linked, press “Done”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1" name="Oval 20">
            <a:extLst>
              <a:ext uri="{FF2B5EF4-FFF2-40B4-BE49-F238E27FC236}">
                <a16:creationId xmlns:a16="http://schemas.microsoft.com/office/drawing/2014/main" id="{550C7F01-6E2D-9767-74EE-121F900B7E70}"/>
              </a:ext>
            </a:extLst>
          </p:cNvPr>
          <p:cNvSpPr/>
          <p:nvPr/>
        </p:nvSpPr>
        <p:spPr>
          <a:xfrm>
            <a:off x="4842950" y="3827171"/>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nvGrpSpPr>
          <p:cNvPr id="37" name="Group 36">
            <a:extLst>
              <a:ext uri="{FF2B5EF4-FFF2-40B4-BE49-F238E27FC236}">
                <a16:creationId xmlns:a16="http://schemas.microsoft.com/office/drawing/2014/main" id="{B6D76A43-5DFA-5151-E236-9F097D558323}"/>
              </a:ext>
            </a:extLst>
          </p:cNvPr>
          <p:cNvGrpSpPr/>
          <p:nvPr/>
        </p:nvGrpSpPr>
        <p:grpSpPr>
          <a:xfrm>
            <a:off x="3293764" y="1289212"/>
            <a:ext cx="1934393" cy="3653120"/>
            <a:chOff x="3291849" y="1286973"/>
            <a:chExt cx="1934393" cy="3653120"/>
          </a:xfrm>
          <a:effectLst>
            <a:outerShdw blurRad="63500" sx="102000" sy="102000" algn="ctr" rotWithShape="0">
              <a:prstClr val="black">
                <a:alpha val="40000"/>
              </a:prstClr>
            </a:outerShdw>
          </a:effectLst>
        </p:grpSpPr>
        <p:pic>
          <p:nvPicPr>
            <p:cNvPr id="14" name="Picture 13">
              <a:extLst>
                <a:ext uri="{FF2B5EF4-FFF2-40B4-BE49-F238E27FC236}">
                  <a16:creationId xmlns:a16="http://schemas.microsoft.com/office/drawing/2014/main" id="{720D2E7E-8116-1C43-E259-DFFC93FD4B9A}"/>
                </a:ext>
              </a:extLst>
            </p:cNvPr>
            <p:cNvPicPr>
              <a:picLocks noChangeAspect="1"/>
            </p:cNvPicPr>
            <p:nvPr/>
          </p:nvPicPr>
          <p:blipFill>
            <a:blip r:embed="rId5"/>
            <a:stretch>
              <a:fillRect/>
            </a:stretch>
          </p:blipFill>
          <p:spPr>
            <a:xfrm>
              <a:off x="3345096" y="1286973"/>
              <a:ext cx="1646004" cy="3653120"/>
            </a:xfrm>
            <a:prstGeom prst="rect">
              <a:avLst/>
            </a:prstGeom>
            <a:ln>
              <a:solidFill>
                <a:srgbClr val="002060"/>
              </a:solidFill>
            </a:ln>
          </p:spPr>
        </p:pic>
        <p:sp>
          <p:nvSpPr>
            <p:cNvPr id="19" name="Rectangle 18">
              <a:extLst>
                <a:ext uri="{FF2B5EF4-FFF2-40B4-BE49-F238E27FC236}">
                  <a16:creationId xmlns:a16="http://schemas.microsoft.com/office/drawing/2014/main" id="{7DF9CC78-8B44-06F7-DA2C-1E9103342817}"/>
                </a:ext>
              </a:extLst>
            </p:cNvPr>
            <p:cNvSpPr/>
            <p:nvPr/>
          </p:nvSpPr>
          <p:spPr>
            <a:xfrm>
              <a:off x="3291849" y="4000334"/>
              <a:ext cx="1741210" cy="817284"/>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12EF8F6-BB75-8361-926B-0EFDC3FB417A}"/>
                </a:ext>
              </a:extLst>
            </p:cNvPr>
            <p:cNvSpPr txBox="1"/>
            <p:nvPr/>
          </p:nvSpPr>
          <p:spPr>
            <a:xfrm>
              <a:off x="4812346" y="3790925"/>
              <a:ext cx="413896" cy="338554"/>
            </a:xfrm>
            <a:prstGeom prst="rect">
              <a:avLst/>
            </a:prstGeom>
            <a:noFill/>
            <a:ln>
              <a:noFill/>
            </a:ln>
          </p:spPr>
          <p:txBody>
            <a:bodyPr wrap="none" rtlCol="0">
              <a:spAutoFit/>
            </a:bodyPr>
            <a:lstStyle/>
            <a:p>
              <a:r>
                <a:rPr lang="en-US" sz="1600" b="1">
                  <a:solidFill>
                    <a:schemeClr val="bg2"/>
                  </a:solidFill>
                  <a:latin typeface="Segoe UI" panose="020B0502040204020203" pitchFamily="34" charset="0"/>
                  <a:cs typeface="Segoe UI" panose="020B0502040204020203" pitchFamily="34" charset="0"/>
                </a:rPr>
                <a:t>4a</a:t>
              </a:r>
            </a:p>
          </p:txBody>
        </p:sp>
      </p:grpSp>
      <p:sp>
        <p:nvSpPr>
          <p:cNvPr id="25" name="Oval 24">
            <a:extLst>
              <a:ext uri="{FF2B5EF4-FFF2-40B4-BE49-F238E27FC236}">
                <a16:creationId xmlns:a16="http://schemas.microsoft.com/office/drawing/2014/main" id="{5F3A94AF-5353-D095-B367-150956B83BBC}"/>
              </a:ext>
            </a:extLst>
          </p:cNvPr>
          <p:cNvSpPr/>
          <p:nvPr/>
        </p:nvSpPr>
        <p:spPr>
          <a:xfrm>
            <a:off x="6896152" y="3878283"/>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nvGrpSpPr>
          <p:cNvPr id="38" name="Group 37">
            <a:extLst>
              <a:ext uri="{FF2B5EF4-FFF2-40B4-BE49-F238E27FC236}">
                <a16:creationId xmlns:a16="http://schemas.microsoft.com/office/drawing/2014/main" id="{5FA82C2C-AD5C-2F27-504F-8DEF44B7B5A9}"/>
              </a:ext>
            </a:extLst>
          </p:cNvPr>
          <p:cNvGrpSpPr/>
          <p:nvPr/>
        </p:nvGrpSpPr>
        <p:grpSpPr>
          <a:xfrm>
            <a:off x="5254045" y="1286972"/>
            <a:ext cx="2083174" cy="3657600"/>
            <a:chOff x="5254045" y="1286972"/>
            <a:chExt cx="2083174" cy="3657600"/>
          </a:xfrm>
          <a:effectLst>
            <a:outerShdw blurRad="63500" sx="102000" sy="102000" algn="ctr" rotWithShape="0">
              <a:prstClr val="black">
                <a:alpha val="40000"/>
              </a:prstClr>
            </a:outerShdw>
          </a:effectLst>
        </p:grpSpPr>
        <p:pic>
          <p:nvPicPr>
            <p:cNvPr id="17" name="Picture 16">
              <a:extLst>
                <a:ext uri="{FF2B5EF4-FFF2-40B4-BE49-F238E27FC236}">
                  <a16:creationId xmlns:a16="http://schemas.microsoft.com/office/drawing/2014/main" id="{E56B0BE4-EE30-B3E2-4A0E-55BF44D40380}"/>
                </a:ext>
              </a:extLst>
            </p:cNvPr>
            <p:cNvPicPr>
              <a:picLocks noChangeAspect="1"/>
            </p:cNvPicPr>
            <p:nvPr/>
          </p:nvPicPr>
          <p:blipFill>
            <a:blip r:embed="rId6"/>
            <a:stretch>
              <a:fillRect/>
            </a:stretch>
          </p:blipFill>
          <p:spPr>
            <a:xfrm>
              <a:off x="5334979" y="1286972"/>
              <a:ext cx="1607994" cy="3657600"/>
            </a:xfrm>
            <a:prstGeom prst="rect">
              <a:avLst/>
            </a:prstGeom>
            <a:ln>
              <a:solidFill>
                <a:srgbClr val="002060"/>
              </a:solidFill>
            </a:ln>
          </p:spPr>
        </p:pic>
        <p:sp>
          <p:nvSpPr>
            <p:cNvPr id="20" name="Rectangle 19">
              <a:extLst>
                <a:ext uri="{FF2B5EF4-FFF2-40B4-BE49-F238E27FC236}">
                  <a16:creationId xmlns:a16="http://schemas.microsoft.com/office/drawing/2014/main" id="{E1CB8444-40C2-4B5D-234B-D67383237763}"/>
                </a:ext>
              </a:extLst>
            </p:cNvPr>
            <p:cNvSpPr/>
            <p:nvPr/>
          </p:nvSpPr>
          <p:spPr>
            <a:xfrm>
              <a:off x="5254045" y="4079339"/>
              <a:ext cx="1741210" cy="817284"/>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F0059F5C-C251-6909-3BD8-45F122068887}"/>
                </a:ext>
              </a:extLst>
            </p:cNvPr>
            <p:cNvSpPr txBox="1"/>
            <p:nvPr/>
          </p:nvSpPr>
          <p:spPr>
            <a:xfrm>
              <a:off x="6860068" y="3854903"/>
              <a:ext cx="477151" cy="338554"/>
            </a:xfrm>
            <a:prstGeom prst="rect">
              <a:avLst/>
            </a:prstGeom>
            <a:noFill/>
            <a:ln>
              <a:noFill/>
            </a:ln>
          </p:spPr>
          <p:txBody>
            <a:bodyPr wrap="square">
              <a:spAutoFit/>
            </a:bodyPr>
            <a:lstStyle/>
            <a:p>
              <a:r>
                <a:rPr lang="en-US" sz="1600" b="1">
                  <a:solidFill>
                    <a:schemeClr val="bg2"/>
                  </a:solidFill>
                  <a:latin typeface="Segoe UI" panose="020B0502040204020203" pitchFamily="34" charset="0"/>
                  <a:cs typeface="Segoe UI" panose="020B0502040204020203" pitchFamily="34" charset="0"/>
                </a:rPr>
                <a:t>4b</a:t>
              </a:r>
            </a:p>
          </p:txBody>
        </p:sp>
      </p:grpSp>
    </p:spTree>
    <p:extLst>
      <p:ext uri="{BB962C8B-B14F-4D97-AF65-F5344CB8AC3E}">
        <p14:creationId xmlns:p14="http://schemas.microsoft.com/office/powerpoint/2010/main" val="3350890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3">
            <a:extLst>
              <a:ext uri="{FF2B5EF4-FFF2-40B4-BE49-F238E27FC236}">
                <a16:creationId xmlns:a16="http://schemas.microsoft.com/office/drawing/2014/main" id="{C059680F-550A-F223-4BAB-0ECD604271DA}"/>
              </a:ext>
            </a:extLst>
          </p:cNvPr>
          <p:cNvSpPr/>
          <p:nvPr/>
        </p:nvSpPr>
        <p:spPr>
          <a:xfrm>
            <a:off x="-5416" y="979158"/>
            <a:ext cx="2966085" cy="8498671"/>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38</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IBM Verify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1395812"/>
            <a:ext cx="2962656"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a:solidFill>
                  <a:schemeClr val="bg2">
                    <a:lumMod val="10000"/>
                  </a:schemeClr>
                </a:solidFill>
                <a:latin typeface="Segoe UI" panose="020B0502040204020203" pitchFamily="34" charset="0"/>
                <a:cs typeface="Segoe UI" panose="020B0502040204020203" pitchFamily="34" charset="0"/>
              </a:rPr>
              <a:t>7</a:t>
            </a: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 </a:t>
            </a:r>
            <a:r>
              <a:rPr kumimoji="0" lang="en-US" sz="160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Select “Verify your device” to continue with IBM Verify Enrollment.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45562" y="2731769"/>
            <a:ext cx="2962656" cy="2554545"/>
          </a:xfrm>
          <a:prstGeom prst="rect">
            <a:avLst/>
          </a:prstGeom>
          <a:noFill/>
        </p:spPr>
        <p:txBody>
          <a:bodyPr wrap="square" rtlCol="0">
            <a:spAutoFit/>
          </a:bodyPr>
          <a:lstStyle/>
          <a:p>
            <a:pPr marL="0" marR="8450" indent="0" algn="l">
              <a:buNone/>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8</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b="0" i="0" u="none" strike="noStrike" baseline="0" dirty="0">
                <a:solidFill>
                  <a:srgbClr val="181818"/>
                </a:solidFill>
                <a:latin typeface="Segoe UI" panose="020B0502040204020203" pitchFamily="34" charset="0"/>
                <a:ea typeface="Open Sans" panose="020B0606030504020204" pitchFamily="34" charset="0"/>
                <a:cs typeface="Segoe UI" panose="020B0502040204020203" pitchFamily="34" charset="0"/>
              </a:rPr>
              <a:t>You will now receive an “authentication challenge” to the IBM Verify app. To complete this, open the app, click the challenge, and approve the connection.</a:t>
            </a:r>
          </a:p>
          <a:p>
            <a:pPr marL="0" marR="9680" indent="0" algn="l">
              <a:buNone/>
            </a:pPr>
            <a:r>
              <a:rPr lang="en-US" sz="1600" b="1" i="0" u="none" strike="noStrike" baseline="0" dirty="0">
                <a:solidFill>
                  <a:srgbClr val="181818"/>
                </a:solidFill>
                <a:latin typeface="Segoe UI" panose="020B0502040204020203" pitchFamily="34" charset="0"/>
                <a:ea typeface="Open Sans" panose="020B0606030504020204" pitchFamily="34" charset="0"/>
                <a:cs typeface="Segoe UI" panose="020B0502040204020203" pitchFamily="34" charset="0"/>
              </a:rPr>
              <a:t>Note: </a:t>
            </a:r>
            <a:r>
              <a:rPr lang="en-US" sz="1600" b="0" i="1" u="none" strike="noStrike" baseline="0" dirty="0">
                <a:solidFill>
                  <a:srgbClr val="181818"/>
                </a:solidFill>
                <a:latin typeface="Segoe UI" panose="020B0502040204020203" pitchFamily="34" charset="0"/>
                <a:ea typeface="Open Sans" panose="020B0606030504020204" pitchFamily="34" charset="0"/>
                <a:cs typeface="Segoe UI" panose="020B0502040204020203" pitchFamily="34" charset="0"/>
              </a:rPr>
              <a:t>The IBM Verify App does not allow screenshots for this step.</a:t>
            </a:r>
            <a:endParaRPr lang="en-US" sz="1600" i="1" dirty="0">
              <a:solidFill>
                <a:schemeClr val="tx1"/>
              </a:solidFill>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B2271CFD-C91F-F5D8-BD93-F4EC1320413C}"/>
              </a:ext>
            </a:extLst>
          </p:cNvPr>
          <p:cNvSpPr txBox="1"/>
          <p:nvPr/>
        </p:nvSpPr>
        <p:spPr>
          <a:xfrm>
            <a:off x="45562" y="5545053"/>
            <a:ext cx="2962656"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9. </a:t>
            </a:r>
            <a:r>
              <a:rPr kumimoji="0" lang="en-US" sz="160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Select “Approve” when the push notification is received.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42" name="Group 41">
            <a:extLst>
              <a:ext uri="{FF2B5EF4-FFF2-40B4-BE49-F238E27FC236}">
                <a16:creationId xmlns:a16="http://schemas.microsoft.com/office/drawing/2014/main" id="{24BA25BA-B138-F68F-4C30-D75CC1746461}"/>
              </a:ext>
            </a:extLst>
          </p:cNvPr>
          <p:cNvGrpSpPr/>
          <p:nvPr/>
        </p:nvGrpSpPr>
        <p:grpSpPr>
          <a:xfrm>
            <a:off x="3218274" y="1071623"/>
            <a:ext cx="3753372" cy="2471210"/>
            <a:chOff x="3516266" y="1036507"/>
            <a:chExt cx="3753372" cy="2471210"/>
          </a:xfrm>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60400574-5417-40C2-A5F9-10E5AC98C625}"/>
                </a:ext>
              </a:extLst>
            </p:cNvPr>
            <p:cNvGrpSpPr/>
            <p:nvPr/>
          </p:nvGrpSpPr>
          <p:grpSpPr>
            <a:xfrm>
              <a:off x="3516266" y="1036507"/>
              <a:ext cx="3753372" cy="2471210"/>
              <a:chOff x="3058908" y="1132179"/>
              <a:chExt cx="4038632" cy="2743935"/>
            </a:xfrm>
          </p:grpSpPr>
          <p:pic>
            <p:nvPicPr>
              <p:cNvPr id="3" name="Picture 2">
                <a:extLst>
                  <a:ext uri="{FF2B5EF4-FFF2-40B4-BE49-F238E27FC236}">
                    <a16:creationId xmlns:a16="http://schemas.microsoft.com/office/drawing/2014/main" id="{FB859E53-34FB-870E-41FD-B1A02BC28A3B}"/>
                  </a:ext>
                </a:extLst>
              </p:cNvPr>
              <p:cNvPicPr>
                <a:picLocks noChangeAspect="1"/>
              </p:cNvPicPr>
              <p:nvPr/>
            </p:nvPicPr>
            <p:blipFill>
              <a:blip r:embed="rId3"/>
              <a:stretch>
                <a:fillRect/>
              </a:stretch>
            </p:blipFill>
            <p:spPr>
              <a:xfrm>
                <a:off x="3058908" y="1132179"/>
                <a:ext cx="4038632" cy="2743935"/>
              </a:xfrm>
              <a:prstGeom prst="rect">
                <a:avLst/>
              </a:prstGeom>
              <a:ln>
                <a:solidFill>
                  <a:srgbClr val="002060"/>
                </a:solidFill>
              </a:ln>
            </p:spPr>
          </p:pic>
          <p:sp>
            <p:nvSpPr>
              <p:cNvPr id="4" name="Rectangle 3">
                <a:extLst>
                  <a:ext uri="{FF2B5EF4-FFF2-40B4-BE49-F238E27FC236}">
                    <a16:creationId xmlns:a16="http://schemas.microsoft.com/office/drawing/2014/main" id="{D9F02C0C-62C0-A53F-078A-849A821DD11D}"/>
                  </a:ext>
                </a:extLst>
              </p:cNvPr>
              <p:cNvSpPr/>
              <p:nvPr/>
            </p:nvSpPr>
            <p:spPr>
              <a:xfrm>
                <a:off x="4745142" y="3323929"/>
                <a:ext cx="1223858" cy="384471"/>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41" name="Oval 40">
              <a:extLst>
                <a:ext uri="{FF2B5EF4-FFF2-40B4-BE49-F238E27FC236}">
                  <a16:creationId xmlns:a16="http://schemas.microsoft.com/office/drawing/2014/main" id="{239C8281-543E-4FC6-D4D5-8F9538251D6C}"/>
                </a:ext>
              </a:extLst>
            </p:cNvPr>
            <p:cNvSpPr/>
            <p:nvPr/>
          </p:nvSpPr>
          <p:spPr>
            <a:xfrm>
              <a:off x="6060765" y="2820427"/>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7</a:t>
              </a:r>
            </a:p>
          </p:txBody>
        </p:sp>
      </p:grpSp>
      <p:grpSp>
        <p:nvGrpSpPr>
          <p:cNvPr id="52" name="Group 51">
            <a:extLst>
              <a:ext uri="{FF2B5EF4-FFF2-40B4-BE49-F238E27FC236}">
                <a16:creationId xmlns:a16="http://schemas.microsoft.com/office/drawing/2014/main" id="{B8C345F6-1A94-81A9-1B7A-636BCD248AD1}"/>
              </a:ext>
            </a:extLst>
          </p:cNvPr>
          <p:cNvGrpSpPr/>
          <p:nvPr/>
        </p:nvGrpSpPr>
        <p:grpSpPr>
          <a:xfrm>
            <a:off x="2987940" y="4321627"/>
            <a:ext cx="2452011" cy="1905724"/>
            <a:chOff x="2987940" y="4244273"/>
            <a:chExt cx="2452011" cy="1905724"/>
          </a:xfrm>
          <a:effectLst>
            <a:outerShdw blurRad="63500" sx="102000" sy="102000" algn="ctr" rotWithShape="0">
              <a:prstClr val="black">
                <a:alpha val="40000"/>
              </a:prstClr>
            </a:outerShdw>
          </a:effectLst>
        </p:grpSpPr>
        <p:pic>
          <p:nvPicPr>
            <p:cNvPr id="10" name="Picture 9">
              <a:extLst>
                <a:ext uri="{FF2B5EF4-FFF2-40B4-BE49-F238E27FC236}">
                  <a16:creationId xmlns:a16="http://schemas.microsoft.com/office/drawing/2014/main" id="{A3C5703E-3BF1-95F3-836B-9B541D032426}"/>
                </a:ext>
              </a:extLst>
            </p:cNvPr>
            <p:cNvPicPr>
              <a:picLocks noChangeAspect="1"/>
            </p:cNvPicPr>
            <p:nvPr/>
          </p:nvPicPr>
          <p:blipFill>
            <a:blip r:embed="rId4"/>
            <a:stretch>
              <a:fillRect/>
            </a:stretch>
          </p:blipFill>
          <p:spPr>
            <a:xfrm>
              <a:off x="2987940" y="4406975"/>
              <a:ext cx="2452011" cy="1743022"/>
            </a:xfrm>
            <a:prstGeom prst="rect">
              <a:avLst/>
            </a:prstGeom>
            <a:ln>
              <a:solidFill>
                <a:srgbClr val="002060"/>
              </a:solidFill>
            </a:ln>
            <a:effectLst>
              <a:outerShdw blurRad="63500" sx="102000" sy="102000" algn="ctr" rotWithShape="0">
                <a:prstClr val="black">
                  <a:alpha val="40000"/>
                </a:prstClr>
              </a:outerShdw>
            </a:effectLst>
          </p:spPr>
        </p:pic>
        <p:sp>
          <p:nvSpPr>
            <p:cNvPr id="48" name="Oval 47">
              <a:extLst>
                <a:ext uri="{FF2B5EF4-FFF2-40B4-BE49-F238E27FC236}">
                  <a16:creationId xmlns:a16="http://schemas.microsoft.com/office/drawing/2014/main" id="{A1C5BB44-7E8A-0D41-4F26-2D6B3D5BD7E4}"/>
                </a:ext>
              </a:extLst>
            </p:cNvPr>
            <p:cNvSpPr/>
            <p:nvPr/>
          </p:nvSpPr>
          <p:spPr>
            <a:xfrm>
              <a:off x="5119862" y="4244273"/>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8</a:t>
              </a:r>
            </a:p>
          </p:txBody>
        </p:sp>
      </p:grpSp>
      <p:grpSp>
        <p:nvGrpSpPr>
          <p:cNvPr id="51" name="Group 50">
            <a:extLst>
              <a:ext uri="{FF2B5EF4-FFF2-40B4-BE49-F238E27FC236}">
                <a16:creationId xmlns:a16="http://schemas.microsoft.com/office/drawing/2014/main" id="{2CEC11AD-3EEA-293D-923D-075CABF1ACB8}"/>
              </a:ext>
            </a:extLst>
          </p:cNvPr>
          <p:cNvGrpSpPr/>
          <p:nvPr/>
        </p:nvGrpSpPr>
        <p:grpSpPr>
          <a:xfrm>
            <a:off x="5517734" y="3635882"/>
            <a:ext cx="1753912" cy="3277214"/>
            <a:chOff x="5517734" y="3635882"/>
            <a:chExt cx="1753912" cy="3277214"/>
          </a:xfrm>
          <a:effectLst>
            <a:outerShdw blurRad="63500" sx="102000" sy="102000" algn="ctr" rotWithShape="0">
              <a:prstClr val="black">
                <a:alpha val="40000"/>
              </a:prstClr>
            </a:outerShdw>
          </a:effectLst>
        </p:grpSpPr>
        <p:pic>
          <p:nvPicPr>
            <p:cNvPr id="11" name="Picture 10">
              <a:extLst>
                <a:ext uri="{FF2B5EF4-FFF2-40B4-BE49-F238E27FC236}">
                  <a16:creationId xmlns:a16="http://schemas.microsoft.com/office/drawing/2014/main" id="{A140265F-DCEC-C912-0037-223D9653CF7E}"/>
                </a:ext>
              </a:extLst>
            </p:cNvPr>
            <p:cNvPicPr>
              <a:picLocks noChangeAspect="1"/>
            </p:cNvPicPr>
            <p:nvPr/>
          </p:nvPicPr>
          <p:blipFill>
            <a:blip r:embed="rId5"/>
            <a:stretch>
              <a:fillRect/>
            </a:stretch>
          </p:blipFill>
          <p:spPr>
            <a:xfrm>
              <a:off x="5517734" y="3766650"/>
              <a:ext cx="1651146" cy="3074546"/>
            </a:xfrm>
            <a:prstGeom prst="rect">
              <a:avLst/>
            </a:prstGeom>
            <a:ln>
              <a:solidFill>
                <a:srgbClr val="002060"/>
              </a:solidFill>
            </a:ln>
            <a:effectLst>
              <a:outerShdw blurRad="63500" sx="102000" sy="102000" algn="ctr" rotWithShape="0">
                <a:prstClr val="black">
                  <a:alpha val="40000"/>
                </a:prstClr>
              </a:outerShdw>
            </a:effectLst>
          </p:spPr>
        </p:pic>
        <p:sp>
          <p:nvSpPr>
            <p:cNvPr id="49" name="Oval 48">
              <a:extLst>
                <a:ext uri="{FF2B5EF4-FFF2-40B4-BE49-F238E27FC236}">
                  <a16:creationId xmlns:a16="http://schemas.microsoft.com/office/drawing/2014/main" id="{B46D2EE1-3757-B123-2161-9BD201D89113}"/>
                </a:ext>
              </a:extLst>
            </p:cNvPr>
            <p:cNvSpPr/>
            <p:nvPr/>
          </p:nvSpPr>
          <p:spPr>
            <a:xfrm>
              <a:off x="6951557" y="3635882"/>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9</a:t>
              </a:r>
            </a:p>
          </p:txBody>
        </p:sp>
        <p:sp>
          <p:nvSpPr>
            <p:cNvPr id="50" name="Rectangle 49">
              <a:extLst>
                <a:ext uri="{FF2B5EF4-FFF2-40B4-BE49-F238E27FC236}">
                  <a16:creationId xmlns:a16="http://schemas.microsoft.com/office/drawing/2014/main" id="{DED3D385-69CE-EA5E-96A8-3BDA8C0AD791}"/>
                </a:ext>
              </a:extLst>
            </p:cNvPr>
            <p:cNvSpPr/>
            <p:nvPr/>
          </p:nvSpPr>
          <p:spPr>
            <a:xfrm>
              <a:off x="6235700" y="6419053"/>
              <a:ext cx="1007669" cy="494043"/>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54" name="TextBox 53">
            <a:extLst>
              <a:ext uri="{FF2B5EF4-FFF2-40B4-BE49-F238E27FC236}">
                <a16:creationId xmlns:a16="http://schemas.microsoft.com/office/drawing/2014/main" id="{951AC195-6F15-AC08-7812-4015D0262D43}"/>
              </a:ext>
            </a:extLst>
          </p:cNvPr>
          <p:cNvSpPr txBox="1"/>
          <p:nvPr/>
        </p:nvSpPr>
        <p:spPr>
          <a:xfrm>
            <a:off x="45562" y="6881010"/>
            <a:ext cx="2962656" cy="280076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10. </a:t>
            </a:r>
            <a:r>
              <a:rPr kumimoji="0" lang="en-US" sz="160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After successfully completing the authentication challenge, you will be met with the following screen. From here you can select “Add Additional Methods” if you need another MFA option or “Done” if you are finished enrolling. Pressing “Done” will redirect you to the Application.</a:t>
            </a: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55" name="Picture 54">
            <a:extLst>
              <a:ext uri="{FF2B5EF4-FFF2-40B4-BE49-F238E27FC236}">
                <a16:creationId xmlns:a16="http://schemas.microsoft.com/office/drawing/2014/main" id="{DF0423DB-006D-E0D9-5E50-CD3C781F976D}"/>
              </a:ext>
            </a:extLst>
          </p:cNvPr>
          <p:cNvPicPr>
            <a:picLocks noChangeAspect="1"/>
          </p:cNvPicPr>
          <p:nvPr/>
        </p:nvPicPr>
        <p:blipFill>
          <a:blip r:embed="rId6"/>
          <a:stretch>
            <a:fillRect/>
          </a:stretch>
        </p:blipFill>
        <p:spPr>
          <a:xfrm>
            <a:off x="3215868" y="7102144"/>
            <a:ext cx="3758184" cy="2780361"/>
          </a:xfrm>
          <a:prstGeom prst="rect">
            <a:avLst/>
          </a:prstGeom>
          <a:ln>
            <a:solidFill>
              <a:srgbClr val="002060"/>
            </a:solidFill>
          </a:ln>
          <a:effectLst>
            <a:outerShdw blurRad="63500" sx="102000" sy="102000" algn="ctr" rotWithShape="0">
              <a:prstClr val="black">
                <a:alpha val="40000"/>
              </a:prstClr>
            </a:outerShdw>
          </a:effectLst>
        </p:spPr>
      </p:pic>
      <p:sp>
        <p:nvSpPr>
          <p:cNvPr id="56" name="Rectangle 55">
            <a:extLst>
              <a:ext uri="{FF2B5EF4-FFF2-40B4-BE49-F238E27FC236}">
                <a16:creationId xmlns:a16="http://schemas.microsoft.com/office/drawing/2014/main" id="{7D435277-9F09-75F9-7DD9-8B34A18CFD3B}"/>
              </a:ext>
            </a:extLst>
          </p:cNvPr>
          <p:cNvSpPr/>
          <p:nvPr/>
        </p:nvSpPr>
        <p:spPr>
          <a:xfrm>
            <a:off x="3336209" y="8229097"/>
            <a:ext cx="3476071" cy="394204"/>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57" name="Oval 56">
            <a:extLst>
              <a:ext uri="{FF2B5EF4-FFF2-40B4-BE49-F238E27FC236}">
                <a16:creationId xmlns:a16="http://schemas.microsoft.com/office/drawing/2014/main" id="{BA39C3AB-D68B-449A-1F46-59226AC5CEB9}"/>
              </a:ext>
            </a:extLst>
          </p:cNvPr>
          <p:cNvSpPr/>
          <p:nvPr/>
        </p:nvSpPr>
        <p:spPr>
          <a:xfrm>
            <a:off x="6801234" y="6971204"/>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1" i="0" u="none" strike="noStrike" kern="1200" cap="none" spc="0" normalizeH="0" baseline="0" noProof="0">
              <a:ln>
                <a:solidFill>
                  <a:srgbClr val="002060"/>
                </a:solidFill>
              </a:ln>
              <a:solidFill>
                <a:srgbClr val="002060"/>
              </a:solidFill>
              <a:effectLst/>
              <a:uLnTx/>
              <a:uFillTx/>
              <a:latin typeface="Segoe UI" panose="020B0502040204020203" pitchFamily="34" charset="0"/>
              <a:cs typeface="Segoe UI" panose="020B0502040204020203" pitchFamily="34" charset="0"/>
            </a:endParaRPr>
          </a:p>
        </p:txBody>
      </p:sp>
      <p:sp>
        <p:nvSpPr>
          <p:cNvPr id="58" name="TextBox 57">
            <a:extLst>
              <a:ext uri="{FF2B5EF4-FFF2-40B4-BE49-F238E27FC236}">
                <a16:creationId xmlns:a16="http://schemas.microsoft.com/office/drawing/2014/main" id="{555EEE55-DA1F-7B46-13CC-5B77C50E6DCD}"/>
              </a:ext>
            </a:extLst>
          </p:cNvPr>
          <p:cNvSpPr txBox="1"/>
          <p:nvPr/>
        </p:nvSpPr>
        <p:spPr>
          <a:xfrm>
            <a:off x="6770469" y="6961177"/>
            <a:ext cx="421910" cy="338554"/>
          </a:xfrm>
          <a:prstGeom prst="rect">
            <a:avLst/>
          </a:prstGeom>
          <a:noFill/>
          <a:ln>
            <a:noFill/>
          </a:ln>
        </p:spPr>
        <p:txBody>
          <a:bodyPr wrap="none" rtlCol="0">
            <a:spAutoFit/>
          </a:bodyPr>
          <a:lstStyle/>
          <a:p>
            <a:r>
              <a:rPr lang="en-US" sz="1600" b="1">
                <a:solidFill>
                  <a:schemeClr val="bg2"/>
                </a:solidFill>
                <a:latin typeface="Segoe UI" panose="020B0502040204020203" pitchFamily="34" charset="0"/>
                <a:cs typeface="Segoe UI" panose="020B0502040204020203" pitchFamily="34" charset="0"/>
              </a:rPr>
              <a:t>10</a:t>
            </a:r>
          </a:p>
        </p:txBody>
      </p:sp>
    </p:spTree>
    <p:extLst>
      <p:ext uri="{BB962C8B-B14F-4D97-AF65-F5344CB8AC3E}">
        <p14:creationId xmlns:p14="http://schemas.microsoft.com/office/powerpoint/2010/main" val="723298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785165"/>
            <a:ext cx="7048501" cy="3530711"/>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Authenticator App</a:t>
            </a:r>
          </a:p>
          <a:p>
            <a:pPr marL="0" indent="0" algn="ctr">
              <a:buNone/>
            </a:pPr>
            <a:r>
              <a:rPr lang="en-US" sz="1800">
                <a:solidFill>
                  <a:srgbClr val="002060"/>
                </a:solidFill>
                <a:latin typeface="Segoe UI" panose="020B0502040204020203" pitchFamily="34" charset="0"/>
                <a:ea typeface="Source Sans Pro"/>
                <a:cs typeface="Segoe UI" panose="020B0502040204020203" pitchFamily="34" charset="0"/>
              </a:rPr>
              <a:t>Multifactor Authentication Enrollment Method</a:t>
            </a:r>
            <a:endParaRPr lang="en-US" sz="1800" b="1">
              <a:solidFill>
                <a:srgbClr val="002060"/>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39</a:t>
            </a:fld>
            <a:endParaRPr lang="en-US" spc="-25"/>
          </a:p>
        </p:txBody>
      </p:sp>
    </p:spTree>
    <p:extLst>
      <p:ext uri="{BB962C8B-B14F-4D97-AF65-F5344CB8AC3E}">
        <p14:creationId xmlns:p14="http://schemas.microsoft.com/office/powerpoint/2010/main" val="335374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9E84E5BF-4AD6-EF37-829B-DB51D4D25A73}"/>
              </a:ext>
            </a:extLst>
          </p:cNvPr>
          <p:cNvSpPr/>
          <p:nvPr/>
        </p:nvSpPr>
        <p:spPr>
          <a:xfrm>
            <a:off x="10191" y="1005576"/>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3F75"/>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C87631C1-59F9-4E8F-75BF-FEBE7FCC1BDE}"/>
              </a:ext>
            </a:extLst>
          </p:cNvPr>
          <p:cNvSpPr txBox="1"/>
          <p:nvPr/>
        </p:nvSpPr>
        <p:spPr>
          <a:xfrm>
            <a:off x="49062" y="1458386"/>
            <a:ext cx="2960669" cy="2062103"/>
          </a:xfrm>
          <a:prstGeom prst="rect">
            <a:avLst/>
          </a:prstGeom>
          <a:noFill/>
        </p:spPr>
        <p:txBody>
          <a:bodyPr wrap="square" rtlCol="0">
            <a:spAutoFit/>
          </a:bodyPr>
          <a:lstStyle/>
          <a:p>
            <a:pPr marL="0" marR="0" lvl="0" indent="0" algn="l" defTabSz="41563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1.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Navigate to the Adoption Grant website at the following URL: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hlinkClick r:id="rId3"/>
              </a:rPr>
              <a:t>https://fosterandadopt.jfs.ohio.gov/adoption/grant</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Click “Launch” to be redirected to the OHID login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marR="0" lvl="0" indent="0" algn="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720" b="0" i="0" u="none" strike="noStrike" kern="1200" cap="none" spc="-25" normalizeH="0" baseline="0" noProof="0" smtClean="0">
                <a:ln>
                  <a:noFill/>
                </a:ln>
                <a:solidFill>
                  <a:srgbClr val="0E3F75">
                    <a:tint val="75000"/>
                  </a:srgbClr>
                </a:solidFill>
                <a:effectLst/>
                <a:uLnTx/>
                <a:uFillTx/>
                <a:latin typeface="Arial" panose="020B0604020202020204"/>
                <a:ea typeface="+mn-ea"/>
                <a:cs typeface="+mn-cs"/>
              </a:rPr>
              <a:pPr marL="38100" marR="0" lvl="0" indent="0" algn="r" defTabSz="914400" rtl="0" eaLnBrk="1" fontAlgn="auto" latinLnBrk="0" hangingPunct="1">
                <a:lnSpc>
                  <a:spcPct val="100000"/>
                </a:lnSpc>
                <a:spcBef>
                  <a:spcPts val="240"/>
                </a:spcBef>
                <a:spcAft>
                  <a:spcPts val="0"/>
                </a:spcAft>
                <a:buClrTx/>
                <a:buSzTx/>
                <a:buFontTx/>
                <a:buNone/>
                <a:tabLst/>
                <a:defRPr/>
              </a:pPr>
              <a:t>4</a:t>
            </a:fld>
            <a:endParaRPr kumimoji="0" lang="en-US" sz="720" b="0" i="0" u="none" strike="noStrike" kern="1200" cap="none" spc="-25" normalizeH="0" baseline="0" noProof="0">
              <a:ln>
                <a:noFill/>
              </a:ln>
              <a:solidFill>
                <a:srgbClr val="0E3F75">
                  <a:tint val="75000"/>
                </a:srgbClr>
              </a:solidFill>
              <a:effectLst/>
              <a:uLnTx/>
              <a:uFillTx/>
              <a:latin typeface="Arial" panose="020B0604020202020204"/>
              <a:ea typeface="+mn-ea"/>
              <a:cs typeface="+mn-cs"/>
            </a:endParaRPr>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lvl="0" indent="0" algn="l" defTabSz="548640" rtl="0" eaLnBrk="1" fontAlgn="auto" latinLnBrk="0" hangingPunct="1">
              <a:lnSpc>
                <a:spcPct val="100000"/>
              </a:lnSpc>
              <a:spcBef>
                <a:spcPts val="95"/>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OHID Account Creation</a:t>
            </a:r>
            <a:endParaRPr kumimoji="0" lang="en-US" sz="3600" b="1" i="0" u="none" strike="noStrike" kern="1200" cap="none" spc="-150" normalizeH="0" baseline="0" noProof="0">
              <a:ln>
                <a:noFill/>
              </a:ln>
              <a:solidFill>
                <a:srgbClr val="00206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pic>
        <p:nvPicPr>
          <p:cNvPr id="6" name="Picture 5">
            <a:extLst>
              <a:ext uri="{FF2B5EF4-FFF2-40B4-BE49-F238E27FC236}">
                <a16:creationId xmlns:a16="http://schemas.microsoft.com/office/drawing/2014/main" id="{BF9038A5-EBFF-C12F-7DBA-187D4AA9DC44}"/>
              </a:ext>
            </a:extLst>
          </p:cNvPr>
          <p:cNvPicPr>
            <a:picLocks noChangeAspect="1"/>
          </p:cNvPicPr>
          <p:nvPr/>
        </p:nvPicPr>
        <p:blipFill>
          <a:blip r:embed="rId4"/>
          <a:stretch>
            <a:fillRect/>
          </a:stretch>
        </p:blipFill>
        <p:spPr>
          <a:xfrm>
            <a:off x="3075189" y="1653735"/>
            <a:ext cx="4058373" cy="1568280"/>
          </a:xfrm>
          <a:prstGeom prst="rect">
            <a:avLst/>
          </a:prstGeom>
          <a:ln>
            <a:solidFill>
              <a:schemeClr val="tx1"/>
            </a:solidFill>
          </a:ln>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7A8E817E-50DB-0BFA-CA41-3653763CF772}"/>
              </a:ext>
            </a:extLst>
          </p:cNvPr>
          <p:cNvSpPr/>
          <p:nvPr/>
        </p:nvSpPr>
        <p:spPr>
          <a:xfrm>
            <a:off x="5938097" y="2367527"/>
            <a:ext cx="1192215" cy="340823"/>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0" name="Oval 9">
            <a:extLst>
              <a:ext uri="{FF2B5EF4-FFF2-40B4-BE49-F238E27FC236}">
                <a16:creationId xmlns:a16="http://schemas.microsoft.com/office/drawing/2014/main" id="{2F7FEDD7-7AF2-C862-E8B0-CF9B54162500}"/>
              </a:ext>
            </a:extLst>
          </p:cNvPr>
          <p:cNvSpPr/>
          <p:nvPr/>
        </p:nvSpPr>
        <p:spPr>
          <a:xfrm>
            <a:off x="6963150" y="1475147"/>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1</a:t>
            </a:r>
          </a:p>
        </p:txBody>
      </p:sp>
      <p:pic>
        <p:nvPicPr>
          <p:cNvPr id="11" name="Picture 10">
            <a:extLst>
              <a:ext uri="{FF2B5EF4-FFF2-40B4-BE49-F238E27FC236}">
                <a16:creationId xmlns:a16="http://schemas.microsoft.com/office/drawing/2014/main" id="{8FA47C39-8B0D-CC6C-3433-07BC6E2213BA}"/>
              </a:ext>
            </a:extLst>
          </p:cNvPr>
          <p:cNvPicPr>
            <a:picLocks noChangeAspect="1"/>
          </p:cNvPicPr>
          <p:nvPr/>
        </p:nvPicPr>
        <p:blipFill>
          <a:blip r:embed="rId5"/>
          <a:stretch>
            <a:fillRect/>
          </a:stretch>
        </p:blipFill>
        <p:spPr>
          <a:xfrm>
            <a:off x="4106959" y="3450620"/>
            <a:ext cx="1994832" cy="3025166"/>
          </a:xfrm>
          <a:prstGeom prst="rect">
            <a:avLst/>
          </a:prstGeom>
          <a:ln>
            <a:solidFill>
              <a:srgbClr val="002060"/>
            </a:solidFill>
          </a:ln>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0E79ACD4-781D-DB31-EC2F-471E24E7BABB}"/>
              </a:ext>
            </a:extLst>
          </p:cNvPr>
          <p:cNvSpPr/>
          <p:nvPr/>
        </p:nvSpPr>
        <p:spPr>
          <a:xfrm>
            <a:off x="4629738" y="4330104"/>
            <a:ext cx="930112" cy="314371"/>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3" name="Oval 12">
            <a:extLst>
              <a:ext uri="{FF2B5EF4-FFF2-40B4-BE49-F238E27FC236}">
                <a16:creationId xmlns:a16="http://schemas.microsoft.com/office/drawing/2014/main" id="{D8BAA047-C40E-F30A-036C-8EE9D39C7D51}"/>
              </a:ext>
            </a:extLst>
          </p:cNvPr>
          <p:cNvSpPr/>
          <p:nvPr/>
        </p:nvSpPr>
        <p:spPr>
          <a:xfrm>
            <a:off x="5944576" y="3319066"/>
            <a:ext cx="314430" cy="312228"/>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2</a:t>
            </a:r>
          </a:p>
        </p:txBody>
      </p:sp>
      <p:grpSp>
        <p:nvGrpSpPr>
          <p:cNvPr id="17" name="Group 16">
            <a:extLst>
              <a:ext uri="{FF2B5EF4-FFF2-40B4-BE49-F238E27FC236}">
                <a16:creationId xmlns:a16="http://schemas.microsoft.com/office/drawing/2014/main" id="{AB3C3591-9E89-6579-A671-FCB69E0AEF07}"/>
              </a:ext>
            </a:extLst>
          </p:cNvPr>
          <p:cNvGrpSpPr/>
          <p:nvPr/>
        </p:nvGrpSpPr>
        <p:grpSpPr>
          <a:xfrm>
            <a:off x="3064376" y="6583588"/>
            <a:ext cx="4079998" cy="2344598"/>
            <a:chOff x="295892" y="5841181"/>
            <a:chExt cx="4440809" cy="2615220"/>
          </a:xfrm>
        </p:grpSpPr>
        <p:pic>
          <p:nvPicPr>
            <p:cNvPr id="18" name="Picture 17">
              <a:extLst>
                <a:ext uri="{FF2B5EF4-FFF2-40B4-BE49-F238E27FC236}">
                  <a16:creationId xmlns:a16="http://schemas.microsoft.com/office/drawing/2014/main" id="{4119734C-D03E-D2B5-87F3-309A6069B772}"/>
                </a:ext>
              </a:extLst>
            </p:cNvPr>
            <p:cNvPicPr>
              <a:picLocks noChangeAspect="1"/>
            </p:cNvPicPr>
            <p:nvPr/>
          </p:nvPicPr>
          <p:blipFill>
            <a:blip r:embed="rId6"/>
            <a:stretch>
              <a:fillRect/>
            </a:stretch>
          </p:blipFill>
          <p:spPr>
            <a:xfrm>
              <a:off x="295892" y="6007125"/>
              <a:ext cx="4267227" cy="2449276"/>
            </a:xfrm>
            <a:prstGeom prst="rect">
              <a:avLst/>
            </a:prstGeom>
            <a:ln>
              <a:solidFill>
                <a:srgbClr val="002060"/>
              </a:solidFill>
            </a:ln>
            <a:effectLst>
              <a:outerShdw blurRad="63500" sx="102000" sy="102000" algn="ctr" rotWithShape="0">
                <a:prstClr val="black">
                  <a:alpha val="40000"/>
                </a:prstClr>
              </a:outerShdw>
            </a:effectLst>
          </p:spPr>
        </p:pic>
        <p:sp>
          <p:nvSpPr>
            <p:cNvPr id="19" name="Oval 18">
              <a:extLst>
                <a:ext uri="{FF2B5EF4-FFF2-40B4-BE49-F238E27FC236}">
                  <a16:creationId xmlns:a16="http://schemas.microsoft.com/office/drawing/2014/main" id="{FB4AFCFE-CC7E-A330-B1A9-C5B2E9100353}"/>
                </a:ext>
              </a:extLst>
            </p:cNvPr>
            <p:cNvSpPr/>
            <p:nvPr/>
          </p:nvSpPr>
          <p:spPr>
            <a:xfrm>
              <a:off x="4389536" y="5841181"/>
              <a:ext cx="347165" cy="331887"/>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3</a:t>
              </a:r>
            </a:p>
          </p:txBody>
        </p:sp>
        <p:sp>
          <p:nvSpPr>
            <p:cNvPr id="20" name="Rectangle 19">
              <a:extLst>
                <a:ext uri="{FF2B5EF4-FFF2-40B4-BE49-F238E27FC236}">
                  <a16:creationId xmlns:a16="http://schemas.microsoft.com/office/drawing/2014/main" id="{36768649-4EE3-559D-6674-B685000ED894}"/>
                </a:ext>
              </a:extLst>
            </p:cNvPr>
            <p:cNvSpPr/>
            <p:nvPr/>
          </p:nvSpPr>
          <p:spPr>
            <a:xfrm>
              <a:off x="1568645" y="7409056"/>
              <a:ext cx="2886814" cy="104734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30" name="TextBox 29">
            <a:extLst>
              <a:ext uri="{FF2B5EF4-FFF2-40B4-BE49-F238E27FC236}">
                <a16:creationId xmlns:a16="http://schemas.microsoft.com/office/drawing/2014/main" id="{AD9DE210-8D53-BEA5-53C9-0D97C2336B92}"/>
              </a:ext>
            </a:extLst>
          </p:cNvPr>
          <p:cNvSpPr txBox="1"/>
          <p:nvPr/>
        </p:nvSpPr>
        <p:spPr>
          <a:xfrm>
            <a:off x="49062" y="4515600"/>
            <a:ext cx="296066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Click “Create Account” to begin the OHID account creation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31" name="TextBox 30">
            <a:extLst>
              <a:ext uri="{FF2B5EF4-FFF2-40B4-BE49-F238E27FC236}">
                <a16:creationId xmlns:a16="http://schemas.microsoft.com/office/drawing/2014/main" id="{EF365BFB-08BF-EF23-8884-D0F5B274D6E7}"/>
              </a:ext>
            </a:extLst>
          </p:cNvPr>
          <p:cNvSpPr txBox="1"/>
          <p:nvPr/>
        </p:nvSpPr>
        <p:spPr>
          <a:xfrm>
            <a:off x="49062" y="7085831"/>
            <a:ext cx="29606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3.</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Enter an active email address to continue creating your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912690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40</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Authenticator App</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383112"/>
            <a:ext cx="2962656" cy="1815882"/>
          </a:xfrm>
          <a:prstGeom prst="rect">
            <a:avLst/>
          </a:prstGeom>
          <a:noFill/>
        </p:spPr>
        <p:txBody>
          <a:bodyPr wrap="square" rtlCol="0">
            <a:spAutoFit/>
          </a:bodyPr>
          <a:lstStyle/>
          <a:p>
            <a:pPr defTabSz="914377">
              <a:defRPr/>
            </a:pPr>
            <a:r>
              <a:rPr lang="en-US" sz="1600" b="1">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After selecting “Set up” on the initial MFA enrollment page, you will name your “authenticator app” and will select “Proceed enrollment.”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4021115"/>
            <a:ext cx="2962656" cy="1323439"/>
          </a:xfrm>
          <a:prstGeom prst="rect">
            <a:avLst/>
          </a:prstGeom>
          <a:noFill/>
        </p:spPr>
        <p:txBody>
          <a:bodyPr wrap="square" rtlCol="0">
            <a:spAutoFit/>
          </a:bodyPr>
          <a:lstStyle/>
          <a:p>
            <a:pPr defTabSz="914377">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You will then download the authenticator app, follow the instructions and then select “Connect your authenticator.”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B2271CFD-C91F-F5D8-BD93-F4EC1320413C}"/>
              </a:ext>
            </a:extLst>
          </p:cNvPr>
          <p:cNvSpPr txBox="1"/>
          <p:nvPr/>
        </p:nvSpPr>
        <p:spPr>
          <a:xfrm>
            <a:off x="51599" y="6659118"/>
            <a:ext cx="2962656" cy="1323439"/>
          </a:xfrm>
          <a:prstGeom prst="rect">
            <a:avLst/>
          </a:prstGeom>
          <a:noFill/>
        </p:spPr>
        <p:txBody>
          <a:bodyPr wrap="square" rtlCol="0">
            <a:spAutoFit/>
          </a:bodyPr>
          <a:lstStyle/>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then scan the QR code to connect the account and will select “Test your authenticator.”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9" name="Group 8">
            <a:extLst>
              <a:ext uri="{FF2B5EF4-FFF2-40B4-BE49-F238E27FC236}">
                <a16:creationId xmlns:a16="http://schemas.microsoft.com/office/drawing/2014/main" id="{76457641-9E75-58A7-8A3C-ECD20191F495}"/>
              </a:ext>
            </a:extLst>
          </p:cNvPr>
          <p:cNvGrpSpPr/>
          <p:nvPr/>
        </p:nvGrpSpPr>
        <p:grpSpPr>
          <a:xfrm>
            <a:off x="3159133" y="1210214"/>
            <a:ext cx="4014454" cy="1988780"/>
            <a:chOff x="3090270" y="1474884"/>
            <a:chExt cx="4014454" cy="1988780"/>
          </a:xfrm>
          <a:effectLst>
            <a:outerShdw blurRad="63500" sx="102000" sy="102000" algn="ctr" rotWithShape="0">
              <a:prstClr val="black">
                <a:alpha val="40000"/>
              </a:prstClr>
            </a:outerShdw>
          </a:effectLst>
        </p:grpSpPr>
        <p:grpSp>
          <p:nvGrpSpPr>
            <p:cNvPr id="6" name="Group 5">
              <a:extLst>
                <a:ext uri="{FF2B5EF4-FFF2-40B4-BE49-F238E27FC236}">
                  <a16:creationId xmlns:a16="http://schemas.microsoft.com/office/drawing/2014/main" id="{FF6881A8-014B-811C-E118-62C3D4BA0265}"/>
                </a:ext>
              </a:extLst>
            </p:cNvPr>
            <p:cNvGrpSpPr/>
            <p:nvPr/>
          </p:nvGrpSpPr>
          <p:grpSpPr>
            <a:xfrm>
              <a:off x="3090270" y="1474884"/>
              <a:ext cx="4014454" cy="1988780"/>
              <a:chOff x="2729249" y="1368384"/>
              <a:chExt cx="4586545" cy="2263212"/>
            </a:xfrm>
          </p:grpSpPr>
          <p:pic>
            <p:nvPicPr>
              <p:cNvPr id="3" name="Picture 2">
                <a:extLst>
                  <a:ext uri="{FF2B5EF4-FFF2-40B4-BE49-F238E27FC236}">
                    <a16:creationId xmlns:a16="http://schemas.microsoft.com/office/drawing/2014/main" id="{AAE8BFE6-A0FC-87ED-D6C3-86023737E9CE}"/>
                  </a:ext>
                </a:extLst>
              </p:cNvPr>
              <p:cNvPicPr>
                <a:picLocks noChangeAspect="1"/>
              </p:cNvPicPr>
              <p:nvPr/>
            </p:nvPicPr>
            <p:blipFill>
              <a:blip r:embed="rId3"/>
              <a:stretch>
                <a:fillRect/>
              </a:stretch>
            </p:blipFill>
            <p:spPr>
              <a:xfrm>
                <a:off x="2729249" y="1368384"/>
                <a:ext cx="4586545" cy="2220129"/>
              </a:xfrm>
              <a:prstGeom prst="rect">
                <a:avLst/>
              </a:prstGeom>
              <a:ln>
                <a:solidFill>
                  <a:srgbClr val="002060"/>
                </a:solidFill>
              </a:ln>
            </p:spPr>
          </p:pic>
          <p:sp>
            <p:nvSpPr>
              <p:cNvPr id="4" name="Rectangle 3">
                <a:extLst>
                  <a:ext uri="{FF2B5EF4-FFF2-40B4-BE49-F238E27FC236}">
                    <a16:creationId xmlns:a16="http://schemas.microsoft.com/office/drawing/2014/main" id="{C25FFAE8-DBF7-8FF0-EF09-BCFB1542AB97}"/>
                  </a:ext>
                </a:extLst>
              </p:cNvPr>
              <p:cNvSpPr/>
              <p:nvPr/>
            </p:nvSpPr>
            <p:spPr>
              <a:xfrm>
                <a:off x="5693980" y="3186753"/>
                <a:ext cx="1297460" cy="444843"/>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5" name="Oval 4">
              <a:extLst>
                <a:ext uri="{FF2B5EF4-FFF2-40B4-BE49-F238E27FC236}">
                  <a16:creationId xmlns:a16="http://schemas.microsoft.com/office/drawing/2014/main" id="{209DAC4B-95F4-04E3-9A4A-21EB8A6ADAEE}"/>
                </a:ext>
              </a:extLst>
            </p:cNvPr>
            <p:cNvSpPr/>
            <p:nvPr/>
          </p:nvSpPr>
          <p:spPr>
            <a:xfrm>
              <a:off x="6650416" y="2902350"/>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grpSp>
        <p:nvGrpSpPr>
          <p:cNvPr id="12" name="Group 11">
            <a:extLst>
              <a:ext uri="{FF2B5EF4-FFF2-40B4-BE49-F238E27FC236}">
                <a16:creationId xmlns:a16="http://schemas.microsoft.com/office/drawing/2014/main" id="{FD6A6B85-6CBC-0254-9C13-E33769807D76}"/>
              </a:ext>
            </a:extLst>
          </p:cNvPr>
          <p:cNvGrpSpPr/>
          <p:nvPr/>
        </p:nvGrpSpPr>
        <p:grpSpPr>
          <a:xfrm>
            <a:off x="3767955" y="3534471"/>
            <a:ext cx="2796811" cy="3142652"/>
            <a:chOff x="3520862" y="3516466"/>
            <a:chExt cx="3198417" cy="3537643"/>
          </a:xfrm>
          <a:effectLst>
            <a:outerShdw blurRad="63500" sx="102000" sy="102000" algn="ctr" rotWithShape="0">
              <a:prstClr val="black">
                <a:alpha val="40000"/>
              </a:prstClr>
            </a:outerShdw>
          </a:effectLst>
        </p:grpSpPr>
        <p:pic>
          <p:nvPicPr>
            <p:cNvPr id="10" name="Picture 9">
              <a:extLst>
                <a:ext uri="{FF2B5EF4-FFF2-40B4-BE49-F238E27FC236}">
                  <a16:creationId xmlns:a16="http://schemas.microsoft.com/office/drawing/2014/main" id="{0E010F3B-188E-A3DB-4383-42D987CB8863}"/>
                </a:ext>
              </a:extLst>
            </p:cNvPr>
            <p:cNvPicPr>
              <a:picLocks noChangeAspect="1"/>
            </p:cNvPicPr>
            <p:nvPr/>
          </p:nvPicPr>
          <p:blipFill>
            <a:blip r:embed="rId4"/>
            <a:stretch>
              <a:fillRect/>
            </a:stretch>
          </p:blipFill>
          <p:spPr>
            <a:xfrm>
              <a:off x="3520862" y="3516466"/>
              <a:ext cx="3198417" cy="3537643"/>
            </a:xfrm>
            <a:prstGeom prst="rect">
              <a:avLst/>
            </a:prstGeom>
            <a:ln>
              <a:solidFill>
                <a:srgbClr val="002060"/>
              </a:solidFill>
            </a:ln>
          </p:spPr>
        </p:pic>
        <p:sp>
          <p:nvSpPr>
            <p:cNvPr id="11" name="Rectangle 10">
              <a:extLst>
                <a:ext uri="{FF2B5EF4-FFF2-40B4-BE49-F238E27FC236}">
                  <a16:creationId xmlns:a16="http://schemas.microsoft.com/office/drawing/2014/main" id="{DFEE9F94-5710-0B8C-3811-C1F21E34D801}"/>
                </a:ext>
              </a:extLst>
            </p:cNvPr>
            <p:cNvSpPr/>
            <p:nvPr/>
          </p:nvSpPr>
          <p:spPr>
            <a:xfrm>
              <a:off x="5327047" y="5219245"/>
              <a:ext cx="1297460" cy="444843"/>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5" name="Oval 14">
            <a:extLst>
              <a:ext uri="{FF2B5EF4-FFF2-40B4-BE49-F238E27FC236}">
                <a16:creationId xmlns:a16="http://schemas.microsoft.com/office/drawing/2014/main" id="{ED07BE48-3D96-5288-77D6-44227E426DE8}"/>
              </a:ext>
            </a:extLst>
          </p:cNvPr>
          <p:cNvSpPr/>
          <p:nvPr/>
        </p:nvSpPr>
        <p:spPr>
          <a:xfrm>
            <a:off x="6321878" y="4909149"/>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2</a:t>
            </a:r>
          </a:p>
        </p:txBody>
      </p:sp>
      <p:grpSp>
        <p:nvGrpSpPr>
          <p:cNvPr id="18" name="Group 17">
            <a:extLst>
              <a:ext uri="{FF2B5EF4-FFF2-40B4-BE49-F238E27FC236}">
                <a16:creationId xmlns:a16="http://schemas.microsoft.com/office/drawing/2014/main" id="{D88E3340-36EB-93AB-113B-7C459F948363}"/>
              </a:ext>
            </a:extLst>
          </p:cNvPr>
          <p:cNvGrpSpPr/>
          <p:nvPr/>
        </p:nvGrpSpPr>
        <p:grpSpPr>
          <a:xfrm>
            <a:off x="3737546" y="7012601"/>
            <a:ext cx="2857629" cy="2788337"/>
            <a:chOff x="3707137" y="6374716"/>
            <a:chExt cx="2774757" cy="3426222"/>
          </a:xfrm>
          <a:effectLst>
            <a:outerShdw blurRad="63500" sx="102000" sy="102000" algn="ctr" rotWithShape="0">
              <a:prstClr val="black">
                <a:alpha val="40000"/>
              </a:prstClr>
            </a:outerShdw>
          </a:effectLst>
        </p:grpSpPr>
        <p:pic>
          <p:nvPicPr>
            <p:cNvPr id="16" name="Picture 15">
              <a:extLst>
                <a:ext uri="{FF2B5EF4-FFF2-40B4-BE49-F238E27FC236}">
                  <a16:creationId xmlns:a16="http://schemas.microsoft.com/office/drawing/2014/main" id="{399C35CA-9CD8-D3A5-CCF5-0BA524A3566C}"/>
                </a:ext>
              </a:extLst>
            </p:cNvPr>
            <p:cNvPicPr>
              <a:picLocks noChangeAspect="1"/>
            </p:cNvPicPr>
            <p:nvPr/>
          </p:nvPicPr>
          <p:blipFill>
            <a:blip r:embed="rId5"/>
            <a:stretch>
              <a:fillRect/>
            </a:stretch>
          </p:blipFill>
          <p:spPr>
            <a:xfrm>
              <a:off x="3707137" y="6374716"/>
              <a:ext cx="2774757" cy="3426222"/>
            </a:xfrm>
            <a:prstGeom prst="rect">
              <a:avLst/>
            </a:prstGeom>
            <a:ln>
              <a:solidFill>
                <a:srgbClr val="002060"/>
              </a:solidFill>
            </a:ln>
          </p:spPr>
        </p:pic>
        <p:sp>
          <p:nvSpPr>
            <p:cNvPr id="17" name="Rectangle 16">
              <a:extLst>
                <a:ext uri="{FF2B5EF4-FFF2-40B4-BE49-F238E27FC236}">
                  <a16:creationId xmlns:a16="http://schemas.microsoft.com/office/drawing/2014/main" id="{DA09320A-9806-1857-40C7-5F8101630CCD}"/>
                </a:ext>
              </a:extLst>
            </p:cNvPr>
            <p:cNvSpPr/>
            <p:nvPr/>
          </p:nvSpPr>
          <p:spPr>
            <a:xfrm>
              <a:off x="4445785" y="8207906"/>
              <a:ext cx="1297460" cy="444843"/>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9" name="Oval 18">
            <a:extLst>
              <a:ext uri="{FF2B5EF4-FFF2-40B4-BE49-F238E27FC236}">
                <a16:creationId xmlns:a16="http://schemas.microsoft.com/office/drawing/2014/main" id="{B9B05EBD-73AD-8259-D9B7-B71C861CA23B}"/>
              </a:ext>
            </a:extLst>
          </p:cNvPr>
          <p:cNvSpPr/>
          <p:nvPr/>
        </p:nvSpPr>
        <p:spPr>
          <a:xfrm>
            <a:off x="5648497" y="8334081"/>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2926895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41</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Authenticator App</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598264"/>
            <a:ext cx="2962656" cy="1569660"/>
          </a:xfrm>
          <a:prstGeom prst="rect">
            <a:avLst/>
          </a:prstGeom>
          <a:noFill/>
        </p:spPr>
        <p:txBody>
          <a:bodyPr wrap="square" rtlCol="0">
            <a:spAutoFit/>
          </a:bodyPr>
          <a:lstStyle/>
          <a:p>
            <a:pPr defTabSz="914377">
              <a:defRPr/>
            </a:pPr>
            <a:r>
              <a:rPr lang="en-US" sz="1600" b="1" dirty="0">
                <a:solidFill>
                  <a:schemeClr val="bg2">
                    <a:lumMod val="10000"/>
                  </a:schemeClr>
                </a:solidFill>
                <a:latin typeface="Segoe UI" panose="020B0502040204020203" pitchFamily="34" charset="0"/>
                <a:cs typeface="Segoe UI" panose="020B0502040204020203" pitchFamily="34" charset="0"/>
              </a:rPr>
              <a:t>4</a:t>
            </a: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 </a:t>
            </a:r>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will enter the time-based one-time password that prompts on the authenticator app on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your</a:t>
            </a:r>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mobile device, and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select “Submit.”</a:t>
            </a:r>
          </a:p>
          <a:p>
            <a:pPr defTabSz="914377">
              <a:defRPr/>
            </a:pP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4693465"/>
            <a:ext cx="2962656" cy="2554545"/>
          </a:xfrm>
          <a:prstGeom prst="rect">
            <a:avLst/>
          </a:prstGeom>
          <a:noFill/>
        </p:spPr>
        <p:txBody>
          <a:bodyPr wrap="square" rtlCol="0">
            <a:spAutoFit/>
          </a:bodyPr>
          <a:lstStyle/>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5</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Once the security PIN is verified, Authenticator App enrollment will be successfully added.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then select “Add additional methods” if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need to set up a second MFA option or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select “Done” if both MFA options have been set up.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A3CD3D44-1757-6848-81D1-E34BB6EBA528}"/>
              </a:ext>
            </a:extLst>
          </p:cNvPr>
          <p:cNvGrpSpPr/>
          <p:nvPr/>
        </p:nvGrpSpPr>
        <p:grpSpPr>
          <a:xfrm>
            <a:off x="3140698" y="1336429"/>
            <a:ext cx="4051324" cy="3122896"/>
            <a:chOff x="1502311" y="6304412"/>
            <a:chExt cx="4539177" cy="3622696"/>
          </a:xfrm>
          <a:effectLst>
            <a:outerShdw blurRad="63500" sx="102000" sy="102000" algn="ctr" rotWithShape="0">
              <a:prstClr val="black">
                <a:alpha val="40000"/>
              </a:prstClr>
            </a:outerShdw>
          </a:effectLst>
        </p:grpSpPr>
        <p:pic>
          <p:nvPicPr>
            <p:cNvPr id="3" name="Picture 2">
              <a:extLst>
                <a:ext uri="{FF2B5EF4-FFF2-40B4-BE49-F238E27FC236}">
                  <a16:creationId xmlns:a16="http://schemas.microsoft.com/office/drawing/2014/main" id="{20F53E4C-FA09-0C72-62B8-A4D36A6B5040}"/>
                </a:ext>
              </a:extLst>
            </p:cNvPr>
            <p:cNvPicPr>
              <a:picLocks noChangeAspect="1"/>
            </p:cNvPicPr>
            <p:nvPr/>
          </p:nvPicPr>
          <p:blipFill>
            <a:blip r:embed="rId3"/>
            <a:stretch>
              <a:fillRect/>
            </a:stretch>
          </p:blipFill>
          <p:spPr>
            <a:xfrm>
              <a:off x="1502311" y="6304412"/>
              <a:ext cx="4539177" cy="3622696"/>
            </a:xfrm>
            <a:prstGeom prst="rect">
              <a:avLst/>
            </a:prstGeom>
            <a:ln>
              <a:solidFill>
                <a:srgbClr val="002060"/>
              </a:solidFill>
            </a:ln>
          </p:spPr>
        </p:pic>
        <p:sp>
          <p:nvSpPr>
            <p:cNvPr id="4" name="Rectangle 3">
              <a:extLst>
                <a:ext uri="{FF2B5EF4-FFF2-40B4-BE49-F238E27FC236}">
                  <a16:creationId xmlns:a16="http://schemas.microsoft.com/office/drawing/2014/main" id="{5BFD25B4-863F-13DC-9C58-FFBC8D962D10}"/>
                </a:ext>
              </a:extLst>
            </p:cNvPr>
            <p:cNvSpPr/>
            <p:nvPr/>
          </p:nvSpPr>
          <p:spPr>
            <a:xfrm>
              <a:off x="4694600" y="7351978"/>
              <a:ext cx="1297460" cy="444843"/>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10" name="Group 9">
            <a:extLst>
              <a:ext uri="{FF2B5EF4-FFF2-40B4-BE49-F238E27FC236}">
                <a16:creationId xmlns:a16="http://schemas.microsoft.com/office/drawing/2014/main" id="{A58728A6-F6D1-B647-382C-97FA19ABDFB1}"/>
              </a:ext>
            </a:extLst>
          </p:cNvPr>
          <p:cNvGrpSpPr/>
          <p:nvPr/>
        </p:nvGrpSpPr>
        <p:grpSpPr>
          <a:xfrm>
            <a:off x="3140698" y="5150902"/>
            <a:ext cx="4051324" cy="3701632"/>
            <a:chOff x="1382215" y="3180358"/>
            <a:chExt cx="4462171" cy="3750922"/>
          </a:xfrm>
          <a:effectLst>
            <a:outerShdw blurRad="63500" sx="102000" sy="102000" algn="ctr" rotWithShape="0">
              <a:prstClr val="black">
                <a:alpha val="40000"/>
              </a:prstClr>
            </a:outerShdw>
          </a:effectLst>
        </p:grpSpPr>
        <p:pic>
          <p:nvPicPr>
            <p:cNvPr id="6" name="Picture 5">
              <a:extLst>
                <a:ext uri="{FF2B5EF4-FFF2-40B4-BE49-F238E27FC236}">
                  <a16:creationId xmlns:a16="http://schemas.microsoft.com/office/drawing/2014/main" id="{C5527806-16F6-2355-74A4-51F0D6A3B781}"/>
                </a:ext>
              </a:extLst>
            </p:cNvPr>
            <p:cNvPicPr>
              <a:picLocks noChangeAspect="1"/>
            </p:cNvPicPr>
            <p:nvPr/>
          </p:nvPicPr>
          <p:blipFill>
            <a:blip r:embed="rId4"/>
            <a:stretch>
              <a:fillRect/>
            </a:stretch>
          </p:blipFill>
          <p:spPr>
            <a:xfrm>
              <a:off x="1382215" y="3180358"/>
              <a:ext cx="4363317" cy="3750922"/>
            </a:xfrm>
            <a:prstGeom prst="rect">
              <a:avLst/>
            </a:prstGeom>
            <a:ln>
              <a:solidFill>
                <a:srgbClr val="002060"/>
              </a:solidFill>
            </a:ln>
          </p:spPr>
        </p:pic>
        <p:sp>
          <p:nvSpPr>
            <p:cNvPr id="9" name="Rectangle 8">
              <a:extLst>
                <a:ext uri="{FF2B5EF4-FFF2-40B4-BE49-F238E27FC236}">
                  <a16:creationId xmlns:a16="http://schemas.microsoft.com/office/drawing/2014/main" id="{7F17C81D-CC8D-B404-8D52-BADB705670B9}"/>
                </a:ext>
              </a:extLst>
            </p:cNvPr>
            <p:cNvSpPr/>
            <p:nvPr/>
          </p:nvSpPr>
          <p:spPr>
            <a:xfrm>
              <a:off x="4546926" y="4460497"/>
              <a:ext cx="1297460" cy="444843"/>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1" name="Oval 10">
            <a:extLst>
              <a:ext uri="{FF2B5EF4-FFF2-40B4-BE49-F238E27FC236}">
                <a16:creationId xmlns:a16="http://schemas.microsoft.com/office/drawing/2014/main" id="{8A621AD4-9CBA-3928-5614-FA46341C2D3A}"/>
              </a:ext>
            </a:extLst>
          </p:cNvPr>
          <p:cNvSpPr/>
          <p:nvPr/>
        </p:nvSpPr>
        <p:spPr>
          <a:xfrm>
            <a:off x="6931858" y="2042271"/>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4</a:t>
            </a:r>
          </a:p>
        </p:txBody>
      </p:sp>
      <p:sp>
        <p:nvSpPr>
          <p:cNvPr id="12" name="Oval 11">
            <a:extLst>
              <a:ext uri="{FF2B5EF4-FFF2-40B4-BE49-F238E27FC236}">
                <a16:creationId xmlns:a16="http://schemas.microsoft.com/office/drawing/2014/main" id="{039390F9-6DDD-21F8-56F2-7A0E08186871}"/>
              </a:ext>
            </a:extLst>
          </p:cNvPr>
          <p:cNvSpPr/>
          <p:nvPr/>
        </p:nvSpPr>
        <p:spPr>
          <a:xfrm>
            <a:off x="6931858" y="6258743"/>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5</a:t>
            </a:r>
          </a:p>
        </p:txBody>
      </p:sp>
    </p:spTree>
    <p:extLst>
      <p:ext uri="{BB962C8B-B14F-4D97-AF65-F5344CB8AC3E}">
        <p14:creationId xmlns:p14="http://schemas.microsoft.com/office/powerpoint/2010/main" val="1840424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785165"/>
            <a:ext cx="7048501" cy="3530711"/>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Fido Device</a:t>
            </a:r>
          </a:p>
          <a:p>
            <a:pPr marL="0" indent="0" algn="ctr">
              <a:buNone/>
            </a:pPr>
            <a:r>
              <a:rPr lang="en-US" sz="1800">
                <a:solidFill>
                  <a:srgbClr val="002060"/>
                </a:solidFill>
                <a:latin typeface="Segoe UI" panose="020B0502040204020203" pitchFamily="34" charset="0"/>
                <a:ea typeface="Source Sans Pro"/>
                <a:cs typeface="Segoe UI" panose="020B0502040204020203" pitchFamily="34" charset="0"/>
              </a:rPr>
              <a:t>Multifactor Authentication Enrollment Method</a:t>
            </a:r>
            <a:endParaRPr lang="en-US" sz="1800" b="1">
              <a:solidFill>
                <a:srgbClr val="002060"/>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42</a:t>
            </a:fld>
            <a:endParaRPr lang="en-US" spc="-25"/>
          </a:p>
        </p:txBody>
      </p:sp>
    </p:spTree>
    <p:extLst>
      <p:ext uri="{BB962C8B-B14F-4D97-AF65-F5344CB8AC3E}">
        <p14:creationId xmlns:p14="http://schemas.microsoft.com/office/powerpoint/2010/main" val="1810813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43</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Fido Device</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383112"/>
            <a:ext cx="2962656" cy="2372444"/>
          </a:xfrm>
          <a:prstGeom prst="rect">
            <a:avLst/>
          </a:prstGeom>
          <a:noFill/>
        </p:spPr>
        <p:txBody>
          <a:bodyPr wrap="square" rtlCol="0">
            <a:spAutoFit/>
          </a:bodyPr>
          <a:lstStyle/>
          <a:p>
            <a:pPr marL="0" marR="73630" lvl="0" indent="0" algn="l" defTabSz="424329" rtl="0" eaLnBrk="1" fontAlgn="auto" latinLnBrk="0" hangingPunct="1">
              <a:lnSpc>
                <a:spcPct val="100000"/>
              </a:lnSpc>
              <a:spcBef>
                <a:spcPts val="464"/>
              </a:spcBef>
              <a:spcAft>
                <a:spcPts val="0"/>
              </a:spcAft>
              <a:buClrTx/>
              <a:buSzTx/>
              <a:buFont typeface="Arial"/>
              <a:buNone/>
              <a:tabLst/>
              <a:defRPr/>
            </a:pPr>
            <a:r>
              <a:rPr lang="en-US" sz="1600" b="1">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After selecting “Add device” on the initial MFA enrollment page, the user will select “Next: Connect your device”.</a:t>
            </a:r>
          </a:p>
          <a:p>
            <a:pPr marL="0" marR="73630" lvl="0" indent="0" algn="l" defTabSz="424329" rtl="0" eaLnBrk="1" fontAlgn="auto" latinLnBrk="0" hangingPunct="1">
              <a:lnSpc>
                <a:spcPct val="100000"/>
              </a:lnSpc>
              <a:spcBef>
                <a:spcPts val="464"/>
              </a:spcBef>
              <a:spcAft>
                <a:spcPts val="0"/>
              </a:spcAft>
              <a:buClrTx/>
              <a:buSzTx/>
              <a:buFont typeface="Arial"/>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*Fido requires the purchase of a physical token to successfully enroll this method.*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4205728"/>
            <a:ext cx="2962656" cy="2554545"/>
          </a:xfrm>
          <a:prstGeom prst="rect">
            <a:avLst/>
          </a:prstGeom>
          <a:noFill/>
        </p:spPr>
        <p:txBody>
          <a:bodyPr wrap="square" rtlCol="0">
            <a:spAutoFit/>
          </a:bodyPr>
          <a:lstStyle/>
          <a:p>
            <a:pPr defTabSz="914377">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If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 create</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a token through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laptop, then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should select the “Windows Hello or external security key” option. If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 create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a token through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cell phone, then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should select the “using a phone, tablet, or security key” option.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B2271CFD-C91F-F5D8-BD93-F4EC1320413C}"/>
              </a:ext>
            </a:extLst>
          </p:cNvPr>
          <p:cNvSpPr txBox="1"/>
          <p:nvPr/>
        </p:nvSpPr>
        <p:spPr>
          <a:xfrm>
            <a:off x="51599" y="7210445"/>
            <a:ext cx="2962656" cy="1077218"/>
          </a:xfrm>
          <a:prstGeom prst="rect">
            <a:avLst/>
          </a:prstGeom>
          <a:noFill/>
        </p:spPr>
        <p:txBody>
          <a:bodyPr wrap="square" rtlCol="0">
            <a:spAutoFit/>
          </a:bodyPr>
          <a:lstStyle/>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be prompted to set up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security key.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select “OK.”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B039E744-AEA8-E0CA-EA39-288873964180}"/>
              </a:ext>
            </a:extLst>
          </p:cNvPr>
          <p:cNvGrpSpPr/>
          <p:nvPr/>
        </p:nvGrpSpPr>
        <p:grpSpPr>
          <a:xfrm>
            <a:off x="3369096" y="1383112"/>
            <a:ext cx="3633387" cy="1962705"/>
            <a:chOff x="1532973" y="3066495"/>
            <a:chExt cx="4364663" cy="2167826"/>
          </a:xfrm>
          <a:effectLst>
            <a:outerShdw blurRad="63500" sx="102000" sy="102000" algn="ctr" rotWithShape="0">
              <a:prstClr val="black">
                <a:alpha val="40000"/>
              </a:prstClr>
            </a:outerShdw>
          </a:effectLst>
        </p:grpSpPr>
        <p:pic>
          <p:nvPicPr>
            <p:cNvPr id="3" name="Picture 2">
              <a:extLst>
                <a:ext uri="{FF2B5EF4-FFF2-40B4-BE49-F238E27FC236}">
                  <a16:creationId xmlns:a16="http://schemas.microsoft.com/office/drawing/2014/main" id="{9302A10A-B693-83C9-52DA-8995AEF300BE}"/>
                </a:ext>
              </a:extLst>
            </p:cNvPr>
            <p:cNvPicPr>
              <a:picLocks noChangeAspect="1"/>
            </p:cNvPicPr>
            <p:nvPr/>
          </p:nvPicPr>
          <p:blipFill>
            <a:blip r:embed="rId3"/>
            <a:stretch>
              <a:fillRect/>
            </a:stretch>
          </p:blipFill>
          <p:spPr>
            <a:xfrm>
              <a:off x="1532973" y="3066495"/>
              <a:ext cx="4249253" cy="2167826"/>
            </a:xfrm>
            <a:prstGeom prst="rect">
              <a:avLst/>
            </a:prstGeom>
            <a:noFill/>
            <a:ln>
              <a:solidFill>
                <a:srgbClr val="002060"/>
              </a:solidFill>
            </a:ln>
          </p:spPr>
        </p:pic>
        <p:sp>
          <p:nvSpPr>
            <p:cNvPr id="4" name="Rectangle 3">
              <a:extLst>
                <a:ext uri="{FF2B5EF4-FFF2-40B4-BE49-F238E27FC236}">
                  <a16:creationId xmlns:a16="http://schemas.microsoft.com/office/drawing/2014/main" id="{FAD715BA-D9A4-DDB8-4E8D-147FD579AFC4}"/>
                </a:ext>
              </a:extLst>
            </p:cNvPr>
            <p:cNvSpPr/>
            <p:nvPr/>
          </p:nvSpPr>
          <p:spPr>
            <a:xfrm>
              <a:off x="4003228" y="4739759"/>
              <a:ext cx="1894408" cy="494562"/>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6" name="Oval 5">
            <a:extLst>
              <a:ext uri="{FF2B5EF4-FFF2-40B4-BE49-F238E27FC236}">
                <a16:creationId xmlns:a16="http://schemas.microsoft.com/office/drawing/2014/main" id="{EE1AE323-7ADE-729E-B9EA-C381FFF0C2FE}"/>
              </a:ext>
            </a:extLst>
          </p:cNvPr>
          <p:cNvSpPr/>
          <p:nvPr/>
        </p:nvSpPr>
        <p:spPr>
          <a:xfrm>
            <a:off x="6812641" y="2727639"/>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nvGrpSpPr>
          <p:cNvPr id="11" name="Group 10">
            <a:extLst>
              <a:ext uri="{FF2B5EF4-FFF2-40B4-BE49-F238E27FC236}">
                <a16:creationId xmlns:a16="http://schemas.microsoft.com/office/drawing/2014/main" id="{55D4D6BB-B463-E1DD-BA4B-7B1A960A98DF}"/>
              </a:ext>
            </a:extLst>
          </p:cNvPr>
          <p:cNvGrpSpPr/>
          <p:nvPr/>
        </p:nvGrpSpPr>
        <p:grpSpPr>
          <a:xfrm>
            <a:off x="3297365" y="3755556"/>
            <a:ext cx="3776849" cy="2963123"/>
            <a:chOff x="3035431" y="3749461"/>
            <a:chExt cx="4228170" cy="3216712"/>
          </a:xfrm>
          <a:effectLst>
            <a:outerShdw blurRad="63500" sx="102000" sy="102000" algn="ctr" rotWithShape="0">
              <a:prstClr val="black">
                <a:alpha val="40000"/>
              </a:prstClr>
            </a:outerShdw>
          </a:effectLst>
        </p:grpSpPr>
        <p:pic>
          <p:nvPicPr>
            <p:cNvPr id="9" name="Picture 8">
              <a:extLst>
                <a:ext uri="{FF2B5EF4-FFF2-40B4-BE49-F238E27FC236}">
                  <a16:creationId xmlns:a16="http://schemas.microsoft.com/office/drawing/2014/main" id="{857F6A2C-2990-F50F-DF9B-2CC5B1AFECEB}"/>
                </a:ext>
              </a:extLst>
            </p:cNvPr>
            <p:cNvPicPr>
              <a:picLocks noChangeAspect="1"/>
            </p:cNvPicPr>
            <p:nvPr/>
          </p:nvPicPr>
          <p:blipFill>
            <a:blip r:embed="rId4"/>
            <a:stretch>
              <a:fillRect/>
            </a:stretch>
          </p:blipFill>
          <p:spPr>
            <a:xfrm>
              <a:off x="3097597" y="3749461"/>
              <a:ext cx="4080535" cy="3216712"/>
            </a:xfrm>
            <a:prstGeom prst="rect">
              <a:avLst/>
            </a:prstGeom>
            <a:ln>
              <a:solidFill>
                <a:srgbClr val="002060"/>
              </a:solidFill>
            </a:ln>
          </p:spPr>
        </p:pic>
        <p:sp>
          <p:nvSpPr>
            <p:cNvPr id="10" name="Rectangle 9">
              <a:extLst>
                <a:ext uri="{FF2B5EF4-FFF2-40B4-BE49-F238E27FC236}">
                  <a16:creationId xmlns:a16="http://schemas.microsoft.com/office/drawing/2014/main" id="{E0BF2E90-9D78-4813-637C-FA66017BCD15}"/>
                </a:ext>
              </a:extLst>
            </p:cNvPr>
            <p:cNvSpPr/>
            <p:nvPr/>
          </p:nvSpPr>
          <p:spPr>
            <a:xfrm>
              <a:off x="3035431" y="4930501"/>
              <a:ext cx="4228170" cy="2035671"/>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2" name="Oval 11">
            <a:extLst>
              <a:ext uri="{FF2B5EF4-FFF2-40B4-BE49-F238E27FC236}">
                <a16:creationId xmlns:a16="http://schemas.microsoft.com/office/drawing/2014/main" id="{0D696B3D-C245-A2CE-2D28-6688620B561B}"/>
              </a:ext>
            </a:extLst>
          </p:cNvPr>
          <p:cNvSpPr/>
          <p:nvPr/>
        </p:nvSpPr>
        <p:spPr>
          <a:xfrm>
            <a:off x="6812641" y="4583401"/>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2</a:t>
            </a:r>
          </a:p>
        </p:txBody>
      </p:sp>
      <p:grpSp>
        <p:nvGrpSpPr>
          <p:cNvPr id="15" name="Group 14">
            <a:extLst>
              <a:ext uri="{FF2B5EF4-FFF2-40B4-BE49-F238E27FC236}">
                <a16:creationId xmlns:a16="http://schemas.microsoft.com/office/drawing/2014/main" id="{292F7859-65BF-86D9-840F-3B86502F63FF}"/>
              </a:ext>
            </a:extLst>
          </p:cNvPr>
          <p:cNvGrpSpPr/>
          <p:nvPr/>
        </p:nvGrpSpPr>
        <p:grpSpPr>
          <a:xfrm>
            <a:off x="3277935" y="7026428"/>
            <a:ext cx="3815709" cy="2530373"/>
            <a:chOff x="3071270" y="7026428"/>
            <a:chExt cx="4355412" cy="2831736"/>
          </a:xfrm>
          <a:effectLst>
            <a:outerShdw blurRad="63500" sx="102000" sy="102000" algn="ctr" rotWithShape="0">
              <a:prstClr val="black">
                <a:alpha val="40000"/>
              </a:prstClr>
            </a:outerShdw>
          </a:effectLst>
        </p:grpSpPr>
        <p:pic>
          <p:nvPicPr>
            <p:cNvPr id="13" name="Picture 12">
              <a:extLst>
                <a:ext uri="{FF2B5EF4-FFF2-40B4-BE49-F238E27FC236}">
                  <a16:creationId xmlns:a16="http://schemas.microsoft.com/office/drawing/2014/main" id="{4FD5FF74-A0B8-2591-62A3-4659745F74A4}"/>
                </a:ext>
              </a:extLst>
            </p:cNvPr>
            <p:cNvPicPr>
              <a:picLocks noChangeAspect="1"/>
            </p:cNvPicPr>
            <p:nvPr/>
          </p:nvPicPr>
          <p:blipFill>
            <a:blip r:embed="rId5"/>
            <a:stretch>
              <a:fillRect/>
            </a:stretch>
          </p:blipFill>
          <p:spPr>
            <a:xfrm>
              <a:off x="3071270" y="7026428"/>
              <a:ext cx="4355412" cy="2831736"/>
            </a:xfrm>
            <a:prstGeom prst="rect">
              <a:avLst/>
            </a:prstGeom>
            <a:ln>
              <a:solidFill>
                <a:srgbClr val="002060"/>
              </a:solidFill>
            </a:ln>
          </p:spPr>
        </p:pic>
        <p:sp>
          <p:nvSpPr>
            <p:cNvPr id="14" name="Rectangle 13">
              <a:extLst>
                <a:ext uri="{FF2B5EF4-FFF2-40B4-BE49-F238E27FC236}">
                  <a16:creationId xmlns:a16="http://schemas.microsoft.com/office/drawing/2014/main" id="{2821A459-8E99-9B5D-48F5-722B852B7C42}"/>
                </a:ext>
              </a:extLst>
            </p:cNvPr>
            <p:cNvSpPr/>
            <p:nvPr/>
          </p:nvSpPr>
          <p:spPr>
            <a:xfrm>
              <a:off x="3725645" y="7725908"/>
              <a:ext cx="3262546" cy="1901066"/>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6" name="Oval 15">
            <a:extLst>
              <a:ext uri="{FF2B5EF4-FFF2-40B4-BE49-F238E27FC236}">
                <a16:creationId xmlns:a16="http://schemas.microsoft.com/office/drawing/2014/main" id="{D1945151-BABD-25D2-D334-2E2E5CBA3C67}"/>
              </a:ext>
            </a:extLst>
          </p:cNvPr>
          <p:cNvSpPr/>
          <p:nvPr/>
        </p:nvSpPr>
        <p:spPr>
          <a:xfrm>
            <a:off x="6539077" y="7481055"/>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2202508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44</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Fido Device</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383112"/>
            <a:ext cx="2962656" cy="1077218"/>
          </a:xfrm>
          <a:prstGeom prst="rect">
            <a:avLst/>
          </a:prstGeom>
          <a:noFill/>
        </p:spPr>
        <p:txBody>
          <a:bodyPr wrap="square" rtlCol="0">
            <a:spAutoFit/>
          </a:bodyPr>
          <a:lstStyle/>
          <a:p>
            <a:pPr defTabSz="914377">
              <a:defRPr/>
            </a:pP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4.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be prompted to continue to setup your security key.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select “OK.”</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4021115"/>
            <a:ext cx="2962656" cy="1077218"/>
          </a:xfrm>
          <a:prstGeom prst="rect">
            <a:avLst/>
          </a:prstGeom>
          <a:noFill/>
        </p:spPr>
        <p:txBody>
          <a:bodyPr wrap="square" rtlCol="0">
            <a:spAutoFit/>
          </a:bodyPr>
          <a:lstStyle/>
          <a:p>
            <a:pPr defTabSz="914377">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5.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will need to create and then confirm the security key PIN and select “OK.”</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B2271CFD-C91F-F5D8-BD93-F4EC1320413C}"/>
              </a:ext>
            </a:extLst>
          </p:cNvPr>
          <p:cNvSpPr txBox="1"/>
          <p:nvPr/>
        </p:nvSpPr>
        <p:spPr>
          <a:xfrm>
            <a:off x="51599" y="6659118"/>
            <a:ext cx="2962656" cy="830997"/>
          </a:xfrm>
          <a:prstGeom prst="rect">
            <a:avLst/>
          </a:prstGeom>
          <a:noFill/>
        </p:spPr>
        <p:txBody>
          <a:bodyPr wrap="square" rtlCol="0">
            <a:spAutoFit/>
          </a:bodyPr>
          <a:lstStyle/>
          <a:p>
            <a:pPr defTabSz="914377">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6.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 will need</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to touch the security key with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your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finger.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0FBE3F74-E1FD-897D-52FC-78DA8AC793C2}"/>
              </a:ext>
            </a:extLst>
          </p:cNvPr>
          <p:cNvGrpSpPr/>
          <p:nvPr/>
        </p:nvGrpSpPr>
        <p:grpSpPr>
          <a:xfrm>
            <a:off x="3339656" y="979158"/>
            <a:ext cx="3531802" cy="2594923"/>
            <a:chOff x="1669466" y="6237835"/>
            <a:chExt cx="3975389" cy="3140410"/>
          </a:xfrm>
          <a:effectLst>
            <a:outerShdw blurRad="63500" sx="102000" sy="102000" algn="ctr" rotWithShape="0">
              <a:prstClr val="black">
                <a:alpha val="40000"/>
              </a:prstClr>
            </a:outerShdw>
          </a:effectLst>
        </p:grpSpPr>
        <p:pic>
          <p:nvPicPr>
            <p:cNvPr id="3" name="Picture 2">
              <a:extLst>
                <a:ext uri="{FF2B5EF4-FFF2-40B4-BE49-F238E27FC236}">
                  <a16:creationId xmlns:a16="http://schemas.microsoft.com/office/drawing/2014/main" id="{923C5E0F-F355-659D-5ACE-DCED14BE1752}"/>
                </a:ext>
              </a:extLst>
            </p:cNvPr>
            <p:cNvPicPr>
              <a:picLocks noChangeAspect="1"/>
            </p:cNvPicPr>
            <p:nvPr/>
          </p:nvPicPr>
          <p:blipFill>
            <a:blip r:embed="rId3"/>
            <a:stretch>
              <a:fillRect/>
            </a:stretch>
          </p:blipFill>
          <p:spPr>
            <a:xfrm>
              <a:off x="1669466" y="6237835"/>
              <a:ext cx="3975389" cy="3140410"/>
            </a:xfrm>
            <a:prstGeom prst="rect">
              <a:avLst/>
            </a:prstGeom>
            <a:ln>
              <a:solidFill>
                <a:schemeClr val="tx1"/>
              </a:solidFill>
            </a:ln>
          </p:spPr>
        </p:pic>
        <p:sp>
          <p:nvSpPr>
            <p:cNvPr id="4" name="Rectangle 3">
              <a:extLst>
                <a:ext uri="{FF2B5EF4-FFF2-40B4-BE49-F238E27FC236}">
                  <a16:creationId xmlns:a16="http://schemas.microsoft.com/office/drawing/2014/main" id="{8B221346-1FE5-F487-9524-42D3759BC86B}"/>
                </a:ext>
              </a:extLst>
            </p:cNvPr>
            <p:cNvSpPr/>
            <p:nvPr/>
          </p:nvSpPr>
          <p:spPr>
            <a:xfrm>
              <a:off x="1784204" y="6553039"/>
              <a:ext cx="3726910" cy="2636651"/>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6" name="Oval 5">
            <a:extLst>
              <a:ext uri="{FF2B5EF4-FFF2-40B4-BE49-F238E27FC236}">
                <a16:creationId xmlns:a16="http://schemas.microsoft.com/office/drawing/2014/main" id="{A404E31C-0527-BEBD-D419-53C78E5FDA87}"/>
              </a:ext>
            </a:extLst>
          </p:cNvPr>
          <p:cNvSpPr/>
          <p:nvPr/>
        </p:nvSpPr>
        <p:spPr>
          <a:xfrm>
            <a:off x="6598486" y="1069199"/>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4</a:t>
            </a:r>
          </a:p>
        </p:txBody>
      </p:sp>
      <p:grpSp>
        <p:nvGrpSpPr>
          <p:cNvPr id="11" name="Group 10">
            <a:extLst>
              <a:ext uri="{FF2B5EF4-FFF2-40B4-BE49-F238E27FC236}">
                <a16:creationId xmlns:a16="http://schemas.microsoft.com/office/drawing/2014/main" id="{D737DF73-5442-2989-9296-6668DE240BFC}"/>
              </a:ext>
            </a:extLst>
          </p:cNvPr>
          <p:cNvGrpSpPr/>
          <p:nvPr/>
        </p:nvGrpSpPr>
        <p:grpSpPr>
          <a:xfrm>
            <a:off x="3114409" y="3946702"/>
            <a:ext cx="3982296" cy="2619359"/>
            <a:chOff x="1308814" y="2163834"/>
            <a:chExt cx="4696692" cy="2838411"/>
          </a:xfrm>
          <a:effectLst>
            <a:outerShdw blurRad="63500" sx="102000" sy="102000" algn="ctr" rotWithShape="0">
              <a:prstClr val="black">
                <a:alpha val="40000"/>
              </a:prstClr>
            </a:outerShdw>
          </a:effectLst>
        </p:grpSpPr>
        <p:pic>
          <p:nvPicPr>
            <p:cNvPr id="9" name="Picture 8">
              <a:extLst>
                <a:ext uri="{FF2B5EF4-FFF2-40B4-BE49-F238E27FC236}">
                  <a16:creationId xmlns:a16="http://schemas.microsoft.com/office/drawing/2014/main" id="{511EA741-ABC9-545E-36CC-6E8500956302}"/>
                </a:ext>
              </a:extLst>
            </p:cNvPr>
            <p:cNvPicPr>
              <a:picLocks noChangeAspect="1"/>
            </p:cNvPicPr>
            <p:nvPr/>
          </p:nvPicPr>
          <p:blipFill>
            <a:blip r:embed="rId4"/>
            <a:stretch>
              <a:fillRect/>
            </a:stretch>
          </p:blipFill>
          <p:spPr>
            <a:xfrm>
              <a:off x="1308814" y="2163834"/>
              <a:ext cx="4696692" cy="2838411"/>
            </a:xfrm>
            <a:prstGeom prst="rect">
              <a:avLst/>
            </a:prstGeom>
            <a:ln>
              <a:solidFill>
                <a:schemeClr val="tx1"/>
              </a:solidFill>
            </a:ln>
          </p:spPr>
        </p:pic>
        <p:sp>
          <p:nvSpPr>
            <p:cNvPr id="10" name="Rectangle 9">
              <a:extLst>
                <a:ext uri="{FF2B5EF4-FFF2-40B4-BE49-F238E27FC236}">
                  <a16:creationId xmlns:a16="http://schemas.microsoft.com/office/drawing/2014/main" id="{631F2522-BAE2-D5F3-7EC6-55D1AC2C1202}"/>
                </a:ext>
              </a:extLst>
            </p:cNvPr>
            <p:cNvSpPr/>
            <p:nvPr/>
          </p:nvSpPr>
          <p:spPr>
            <a:xfrm>
              <a:off x="2248568" y="2819215"/>
              <a:ext cx="3112016" cy="2183030"/>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14" name="Group 13">
            <a:extLst>
              <a:ext uri="{FF2B5EF4-FFF2-40B4-BE49-F238E27FC236}">
                <a16:creationId xmlns:a16="http://schemas.microsoft.com/office/drawing/2014/main" id="{9EA6B560-BCD4-0A28-BA16-08BACF1BF817}"/>
              </a:ext>
            </a:extLst>
          </p:cNvPr>
          <p:cNvGrpSpPr/>
          <p:nvPr/>
        </p:nvGrpSpPr>
        <p:grpSpPr>
          <a:xfrm>
            <a:off x="3094819" y="6938682"/>
            <a:ext cx="4021476" cy="2919482"/>
            <a:chOff x="1161634" y="6016594"/>
            <a:chExt cx="4972050" cy="3362326"/>
          </a:xfrm>
          <a:effectLst>
            <a:outerShdw blurRad="63500" sx="102000" sy="102000" algn="ctr" rotWithShape="0">
              <a:prstClr val="black">
                <a:alpha val="40000"/>
              </a:prstClr>
            </a:outerShdw>
          </a:effectLst>
        </p:grpSpPr>
        <p:pic>
          <p:nvPicPr>
            <p:cNvPr id="12" name="Picture 11">
              <a:extLst>
                <a:ext uri="{FF2B5EF4-FFF2-40B4-BE49-F238E27FC236}">
                  <a16:creationId xmlns:a16="http://schemas.microsoft.com/office/drawing/2014/main" id="{56505830-8ACB-D62C-0560-F0F33F569740}"/>
                </a:ext>
              </a:extLst>
            </p:cNvPr>
            <p:cNvPicPr>
              <a:picLocks noChangeAspect="1"/>
            </p:cNvPicPr>
            <p:nvPr/>
          </p:nvPicPr>
          <p:blipFill>
            <a:blip r:embed="rId5"/>
            <a:stretch>
              <a:fillRect/>
            </a:stretch>
          </p:blipFill>
          <p:spPr>
            <a:xfrm>
              <a:off x="1161634" y="6016594"/>
              <a:ext cx="4972050" cy="3362325"/>
            </a:xfrm>
            <a:prstGeom prst="rect">
              <a:avLst/>
            </a:prstGeom>
            <a:ln>
              <a:solidFill>
                <a:schemeClr val="tx1"/>
              </a:solidFill>
            </a:ln>
          </p:spPr>
        </p:pic>
        <p:sp>
          <p:nvSpPr>
            <p:cNvPr id="13" name="Rectangle 12">
              <a:extLst>
                <a:ext uri="{FF2B5EF4-FFF2-40B4-BE49-F238E27FC236}">
                  <a16:creationId xmlns:a16="http://schemas.microsoft.com/office/drawing/2014/main" id="{9805A276-38A8-2CC8-3BAF-5A9C3E40D536}"/>
                </a:ext>
              </a:extLst>
            </p:cNvPr>
            <p:cNvSpPr/>
            <p:nvPr/>
          </p:nvSpPr>
          <p:spPr>
            <a:xfrm>
              <a:off x="1655805" y="6825972"/>
              <a:ext cx="4349700" cy="2552948"/>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5" name="Oval 14">
            <a:extLst>
              <a:ext uri="{FF2B5EF4-FFF2-40B4-BE49-F238E27FC236}">
                <a16:creationId xmlns:a16="http://schemas.microsoft.com/office/drawing/2014/main" id="{394B6BA6-9FB6-9EA2-C6E6-7AF2AB316992}"/>
              </a:ext>
            </a:extLst>
          </p:cNvPr>
          <p:cNvSpPr/>
          <p:nvPr/>
        </p:nvSpPr>
        <p:spPr>
          <a:xfrm>
            <a:off x="6379468" y="4381092"/>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5</a:t>
            </a:r>
          </a:p>
        </p:txBody>
      </p:sp>
      <p:sp>
        <p:nvSpPr>
          <p:cNvPr id="16" name="Oval 15">
            <a:extLst>
              <a:ext uri="{FF2B5EF4-FFF2-40B4-BE49-F238E27FC236}">
                <a16:creationId xmlns:a16="http://schemas.microsoft.com/office/drawing/2014/main" id="{BFD42BAA-6E5E-08D8-CE07-DDABFED12F54}"/>
              </a:ext>
            </a:extLst>
          </p:cNvPr>
          <p:cNvSpPr/>
          <p:nvPr/>
        </p:nvSpPr>
        <p:spPr>
          <a:xfrm>
            <a:off x="6827308" y="7431270"/>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6</a:t>
            </a:r>
          </a:p>
        </p:txBody>
      </p:sp>
    </p:spTree>
    <p:extLst>
      <p:ext uri="{BB962C8B-B14F-4D97-AF65-F5344CB8AC3E}">
        <p14:creationId xmlns:p14="http://schemas.microsoft.com/office/powerpoint/2010/main" val="3870356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45</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Fido Device</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383112"/>
            <a:ext cx="2962656" cy="1077218"/>
          </a:xfrm>
          <a:prstGeom prst="rect">
            <a:avLst/>
          </a:prstGeom>
          <a:noFill/>
        </p:spPr>
        <p:txBody>
          <a:bodyPr wrap="square" rtlCol="0">
            <a:spAutoFit/>
          </a:bodyPr>
          <a:lstStyle/>
          <a:p>
            <a:pPr defTabSz="914377">
              <a:defRPr/>
            </a:pP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7.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need to name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FIDO device and then select “Done.”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5095171"/>
            <a:ext cx="2962656" cy="2308324"/>
          </a:xfrm>
          <a:prstGeom prst="rect">
            <a:avLst/>
          </a:prstGeom>
          <a:noFill/>
        </p:spPr>
        <p:txBody>
          <a:bodyPr wrap="square" rtlCol="0">
            <a:spAutoFit/>
          </a:bodyPr>
          <a:lstStyle/>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8</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Once the security PIN is verified, FIDO device enrollment will be successfully added. You will then select “Add additional methods” if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need to set up a second MFA option or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will select “Done” if both MFA options have been set up. </a:t>
            </a:r>
          </a:p>
        </p:txBody>
      </p:sp>
      <p:grpSp>
        <p:nvGrpSpPr>
          <p:cNvPr id="5" name="Group 4">
            <a:extLst>
              <a:ext uri="{FF2B5EF4-FFF2-40B4-BE49-F238E27FC236}">
                <a16:creationId xmlns:a16="http://schemas.microsoft.com/office/drawing/2014/main" id="{F120E130-5B20-28DB-43E6-5934ACFF98D4}"/>
              </a:ext>
            </a:extLst>
          </p:cNvPr>
          <p:cNvGrpSpPr/>
          <p:nvPr/>
        </p:nvGrpSpPr>
        <p:grpSpPr>
          <a:xfrm>
            <a:off x="3347585" y="1356686"/>
            <a:ext cx="3464695" cy="2664429"/>
            <a:chOff x="1551058" y="2095350"/>
            <a:chExt cx="4213083" cy="2981036"/>
          </a:xfrm>
          <a:effectLst>
            <a:outerShdw blurRad="63500" sx="102000" sy="102000" algn="ctr" rotWithShape="0">
              <a:prstClr val="black">
                <a:alpha val="40000"/>
              </a:prstClr>
            </a:outerShdw>
          </a:effectLst>
        </p:grpSpPr>
        <p:pic>
          <p:nvPicPr>
            <p:cNvPr id="3" name="Picture 2">
              <a:extLst>
                <a:ext uri="{FF2B5EF4-FFF2-40B4-BE49-F238E27FC236}">
                  <a16:creationId xmlns:a16="http://schemas.microsoft.com/office/drawing/2014/main" id="{92F6D9AE-E559-926C-AA82-3228B3C2DCC3}"/>
                </a:ext>
              </a:extLst>
            </p:cNvPr>
            <p:cNvPicPr>
              <a:picLocks noChangeAspect="1"/>
            </p:cNvPicPr>
            <p:nvPr/>
          </p:nvPicPr>
          <p:blipFill>
            <a:blip r:embed="rId3"/>
            <a:stretch>
              <a:fillRect/>
            </a:stretch>
          </p:blipFill>
          <p:spPr>
            <a:xfrm>
              <a:off x="1551058" y="2095350"/>
              <a:ext cx="4213083" cy="2981036"/>
            </a:xfrm>
            <a:prstGeom prst="rect">
              <a:avLst/>
            </a:prstGeom>
            <a:ln>
              <a:solidFill>
                <a:schemeClr val="tx1"/>
              </a:solidFill>
            </a:ln>
          </p:spPr>
        </p:pic>
        <p:sp>
          <p:nvSpPr>
            <p:cNvPr id="4" name="Rectangle 3">
              <a:extLst>
                <a:ext uri="{FF2B5EF4-FFF2-40B4-BE49-F238E27FC236}">
                  <a16:creationId xmlns:a16="http://schemas.microsoft.com/office/drawing/2014/main" id="{13BF10D1-07E7-76DE-F58B-29A5A7896D6C}"/>
                </a:ext>
              </a:extLst>
            </p:cNvPr>
            <p:cNvSpPr/>
            <p:nvPr/>
          </p:nvSpPr>
          <p:spPr>
            <a:xfrm>
              <a:off x="2007865" y="2688445"/>
              <a:ext cx="3404393" cy="878256"/>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10" name="Group 9">
            <a:extLst>
              <a:ext uri="{FF2B5EF4-FFF2-40B4-BE49-F238E27FC236}">
                <a16:creationId xmlns:a16="http://schemas.microsoft.com/office/drawing/2014/main" id="{B31C966E-F601-0B36-364B-C52364885850}"/>
              </a:ext>
            </a:extLst>
          </p:cNvPr>
          <p:cNvGrpSpPr/>
          <p:nvPr/>
        </p:nvGrpSpPr>
        <p:grpSpPr>
          <a:xfrm>
            <a:off x="2998875" y="5370033"/>
            <a:ext cx="4162114" cy="1697865"/>
            <a:chOff x="2650166" y="4939519"/>
            <a:chExt cx="5032387" cy="1732361"/>
          </a:xfrm>
          <a:effectLst>
            <a:outerShdw blurRad="63500" sx="102000" sy="102000" algn="ctr" rotWithShape="0">
              <a:prstClr val="black">
                <a:alpha val="40000"/>
              </a:prstClr>
            </a:outerShdw>
          </a:effectLst>
        </p:grpSpPr>
        <p:pic>
          <p:nvPicPr>
            <p:cNvPr id="6" name="Picture 5">
              <a:extLst>
                <a:ext uri="{FF2B5EF4-FFF2-40B4-BE49-F238E27FC236}">
                  <a16:creationId xmlns:a16="http://schemas.microsoft.com/office/drawing/2014/main" id="{BA7A2687-E0A0-7834-9F3F-9C056CD6152D}"/>
                </a:ext>
              </a:extLst>
            </p:cNvPr>
            <p:cNvPicPr>
              <a:picLocks noChangeAspect="1"/>
            </p:cNvPicPr>
            <p:nvPr/>
          </p:nvPicPr>
          <p:blipFill>
            <a:blip r:embed="rId4"/>
            <a:stretch>
              <a:fillRect/>
            </a:stretch>
          </p:blipFill>
          <p:spPr>
            <a:xfrm>
              <a:off x="2650166" y="4939519"/>
              <a:ext cx="5032387" cy="1732361"/>
            </a:xfrm>
            <a:prstGeom prst="rect">
              <a:avLst/>
            </a:prstGeom>
            <a:noFill/>
            <a:ln>
              <a:solidFill>
                <a:schemeClr val="tx1"/>
              </a:solidFill>
            </a:ln>
          </p:spPr>
        </p:pic>
        <p:sp>
          <p:nvSpPr>
            <p:cNvPr id="9" name="Rectangle 8">
              <a:extLst>
                <a:ext uri="{FF2B5EF4-FFF2-40B4-BE49-F238E27FC236}">
                  <a16:creationId xmlns:a16="http://schemas.microsoft.com/office/drawing/2014/main" id="{C60D9B6D-BEC0-44FE-C561-983620941871}"/>
                </a:ext>
              </a:extLst>
            </p:cNvPr>
            <p:cNvSpPr/>
            <p:nvPr/>
          </p:nvSpPr>
          <p:spPr>
            <a:xfrm>
              <a:off x="2650166" y="5944110"/>
              <a:ext cx="4927466" cy="548270"/>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1" name="Oval 10">
            <a:extLst>
              <a:ext uri="{FF2B5EF4-FFF2-40B4-BE49-F238E27FC236}">
                <a16:creationId xmlns:a16="http://schemas.microsoft.com/office/drawing/2014/main" id="{9032025C-E9E1-BC2D-8824-573361958CBB}"/>
              </a:ext>
            </a:extLst>
          </p:cNvPr>
          <p:cNvSpPr/>
          <p:nvPr/>
        </p:nvSpPr>
        <p:spPr>
          <a:xfrm>
            <a:off x="6326768" y="1703985"/>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7</a:t>
            </a:r>
          </a:p>
        </p:txBody>
      </p:sp>
      <p:sp>
        <p:nvSpPr>
          <p:cNvPr id="12" name="Oval 11">
            <a:extLst>
              <a:ext uri="{FF2B5EF4-FFF2-40B4-BE49-F238E27FC236}">
                <a16:creationId xmlns:a16="http://schemas.microsoft.com/office/drawing/2014/main" id="{9819D142-7CF4-9859-9C15-77AAF8BE13B2}"/>
              </a:ext>
            </a:extLst>
          </p:cNvPr>
          <p:cNvSpPr/>
          <p:nvPr/>
        </p:nvSpPr>
        <p:spPr>
          <a:xfrm>
            <a:off x="6903800" y="6178694"/>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8</a:t>
            </a:r>
          </a:p>
        </p:txBody>
      </p:sp>
    </p:spTree>
    <p:extLst>
      <p:ext uri="{BB962C8B-B14F-4D97-AF65-F5344CB8AC3E}">
        <p14:creationId xmlns:p14="http://schemas.microsoft.com/office/powerpoint/2010/main" val="2335891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4025847"/>
            <a:ext cx="7048501" cy="1283257"/>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MFA FAQs</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46</a:t>
            </a:fld>
            <a:endParaRPr lang="en-US" spc="-25"/>
          </a:p>
        </p:txBody>
      </p:sp>
    </p:spTree>
    <p:extLst>
      <p:ext uri="{BB962C8B-B14F-4D97-AF65-F5344CB8AC3E}">
        <p14:creationId xmlns:p14="http://schemas.microsoft.com/office/powerpoint/2010/main" val="871217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952012"/>
            <a:ext cx="2289047" cy="4733530"/>
          </a:xfrm>
          <a:prstGeom prst="rect">
            <a:avLst/>
          </a:prstGeom>
        </p:spPr>
      </p:pic>
      <p:grpSp>
        <p:nvGrpSpPr>
          <p:cNvPr id="16" name="Group 15"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1352F788-412B-C25F-91A0-91EB423F2746}"/>
              </a:ext>
            </a:extLst>
          </p:cNvPr>
          <p:cNvGrpSpPr/>
          <p:nvPr/>
        </p:nvGrpSpPr>
        <p:grpSpPr>
          <a:xfrm>
            <a:off x="533400" y="1569466"/>
            <a:ext cx="6153676" cy="2292935"/>
            <a:chOff x="441959" y="1610055"/>
            <a:chExt cx="6153676" cy="2292935"/>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441959" y="161005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sz="1600" b="1">
                    <a:solidFill>
                      <a:schemeClr val="tx1"/>
                    </a:solidFill>
                    <a:latin typeface="Segoe UI" panose="020B0502040204020203" pitchFamily="34" charset="0"/>
                    <a:cs typeface="Segoe UI" panose="020B0502040204020203" pitchFamily="34" charset="0"/>
                  </a:rPr>
                  <a:t>1</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222265" y="1610055"/>
              <a:ext cx="5373370" cy="2292935"/>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600" b="1" spc="-25">
                  <a:solidFill>
                    <a:srgbClr val="002060"/>
                  </a:solidFill>
                  <a:latin typeface="Segoe UI" panose="020B0502040204020203" pitchFamily="34" charset="0"/>
                  <a:ea typeface="Source Sans Pro"/>
                  <a:cs typeface="Segoe UI" panose="020B0502040204020203" pitchFamily="34" charset="0"/>
                </a:rPr>
                <a:t>Question:</a:t>
              </a:r>
              <a:r>
                <a:rPr lang="en-US" sz="1600" spc="-25">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My Multifactor Authentication (MFA) failed. Why did this happen?</a:t>
              </a:r>
            </a:p>
            <a:p>
              <a:pPr marL="12700" marR="5080" lvl="0" indent="-635" defTabSz="914400" eaLnBrk="1" fontAlgn="auto" latinLnBrk="0" hangingPunct="1">
                <a:lnSpc>
                  <a:spcPct val="100000"/>
                </a:lnSpc>
                <a:spcBef>
                  <a:spcPts val="1800"/>
                </a:spcBef>
                <a:spcAft>
                  <a:spcPts val="0"/>
                </a:spcAft>
                <a:buClrTx/>
                <a:buSzTx/>
                <a:buFontTx/>
                <a:buNone/>
                <a:tabLst/>
                <a:defRPr/>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 </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Your MFA can fail for various reasons such as putting an incorrect or expired PIN, waiting too long to approve a push notification, or accidently selecting decline on the push notification. If the MFA method you have chosen failed, please try your preferred option again, or use a secondary method.</a:t>
              </a:r>
            </a:p>
          </p:txBody>
        </p:sp>
      </p:grpSp>
      <p:grpSp>
        <p:nvGrpSpPr>
          <p:cNvPr id="23" name="Group 22"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E7BF8684-4B7D-477D-5A4A-3E44229AE95E}"/>
              </a:ext>
            </a:extLst>
          </p:cNvPr>
          <p:cNvGrpSpPr/>
          <p:nvPr/>
        </p:nvGrpSpPr>
        <p:grpSpPr>
          <a:xfrm>
            <a:off x="533400" y="4417468"/>
            <a:ext cx="6153676" cy="2046714"/>
            <a:chOff x="441959" y="3512820"/>
            <a:chExt cx="6153676" cy="2046714"/>
          </a:xfrm>
        </p:grpSpPr>
        <p:grpSp>
          <p:nvGrpSpPr>
            <p:cNvPr id="30" name="Group 29">
              <a:extLst>
                <a:ext uri="{FF2B5EF4-FFF2-40B4-BE49-F238E27FC236}">
                  <a16:creationId xmlns:a16="http://schemas.microsoft.com/office/drawing/2014/main" id="{3DB4FDFE-5A62-F714-B865-EECF1CB2661E}"/>
                </a:ext>
              </a:extLst>
            </p:cNvPr>
            <p:cNvGrpSpPr/>
            <p:nvPr/>
          </p:nvGrpSpPr>
          <p:grpSpPr>
            <a:xfrm>
              <a:off x="441959" y="3512820"/>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sz="1600" b="1">
                    <a:solidFill>
                      <a:schemeClr val="tx1"/>
                    </a:solidFill>
                    <a:latin typeface="Segoe UI" panose="020B0502040204020203" pitchFamily="34" charset="0"/>
                    <a:cs typeface="Segoe UI" panose="020B0502040204020203" pitchFamily="34" charset="0"/>
                  </a:rPr>
                  <a:t>2</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222265" y="3512820"/>
              <a:ext cx="5373370" cy="2046714"/>
            </a:xfrm>
            <a:prstGeom prst="rect">
              <a:avLst/>
            </a:prstGeom>
            <a:noFill/>
          </p:spPr>
          <p:txBody>
            <a:bodyPr wrap="square" lIns="91440" tIns="45720" rIns="91440" bIns="45720" rtlCol="0" anchor="t">
              <a:spAutoFit/>
            </a:bodyPr>
            <a:lstStyle/>
            <a:p>
              <a:pPr marL="12700">
                <a:spcBef>
                  <a:spcPts val="95"/>
                </a:spcBef>
                <a:defRPr/>
              </a:pPr>
              <a:r>
                <a:rPr lang="en-US" sz="1600" b="1" spc="-40">
                  <a:solidFill>
                    <a:srgbClr val="002060"/>
                  </a:solidFill>
                  <a:latin typeface="Segoe UI" panose="020B0502040204020203" pitchFamily="34" charset="0"/>
                  <a:ea typeface="Source Sans Pro"/>
                  <a:cs typeface="Segoe UI" panose="020B0502040204020203" pitchFamily="34" charset="0"/>
                </a:rPr>
                <a:t>Question:</a:t>
              </a:r>
              <a:r>
                <a:rPr lang="en-US" sz="1600" b="1" spc="-1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Do I need any additional apps to log into the Adoption Grant Application Website?</a:t>
              </a:r>
            </a:p>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i="1" spc="-1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b="1" i="1" spc="-35">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a:solidFill>
                    <a:schemeClr val="bg2">
                      <a:lumMod val="10000"/>
                    </a:schemeClr>
                  </a:solidFill>
                  <a:latin typeface="Segoe UI" panose="020B0502040204020203" pitchFamily="34" charset="0"/>
                  <a:ea typeface="Source Sans Pro"/>
                  <a:cs typeface="Segoe UI" panose="020B0502040204020203" pitchFamily="34" charset="0"/>
                </a:rPr>
                <a:t>You can use the IBM Verify App, a different authentication app, or Fido Device to complete MFA. However, you will still have the option for SMS, Phone Call, and Email to complete MFA, so you do not </a:t>
              </a:r>
              <a:r>
                <a:rPr lang="en-US" sz="1600" i="1">
                  <a:solidFill>
                    <a:schemeClr val="bg2">
                      <a:lumMod val="10000"/>
                    </a:schemeClr>
                  </a:solidFill>
                  <a:latin typeface="Segoe UI" panose="020B0502040204020203" pitchFamily="34" charset="0"/>
                  <a:ea typeface="Source Sans Pro"/>
                  <a:cs typeface="Segoe UI" panose="020B0502040204020203" pitchFamily="34" charset="0"/>
                </a:rPr>
                <a:t>need</a:t>
              </a:r>
              <a:r>
                <a:rPr lang="en-US" sz="1600">
                  <a:solidFill>
                    <a:schemeClr val="bg2">
                      <a:lumMod val="10000"/>
                    </a:schemeClr>
                  </a:solidFill>
                  <a:latin typeface="Segoe UI" panose="020B0502040204020203" pitchFamily="34" charset="0"/>
                  <a:ea typeface="Source Sans Pro"/>
                  <a:cs typeface="Segoe UI" panose="020B0502040204020203" pitchFamily="34" charset="0"/>
                </a:rPr>
                <a:t> any additional applications.</a:t>
              </a:r>
              <a:endParaRPr lang="en-US" sz="1600" spc="-10">
                <a:solidFill>
                  <a:schemeClr val="bg2">
                    <a:lumMod val="10000"/>
                  </a:schemeClr>
                </a:solidFill>
                <a:highlight>
                  <a:srgbClr val="FFFF00"/>
                </a:highlight>
                <a:latin typeface="Segoe UI" panose="020B0502040204020203" pitchFamily="34" charset="0"/>
                <a:ea typeface="Source Sans Pro"/>
                <a:cs typeface="Segoe UI" panose="020B0502040204020203" pitchFamily="34" charset="0"/>
              </a:endParaRPr>
            </a:p>
          </p:txBody>
        </p:sp>
      </p:grpSp>
      <p:grpSp>
        <p:nvGrpSpPr>
          <p:cNvPr id="34" name="Group 33" descr="Question: I already created my OHID but haven't received any confirmation email. How do I get access to my account?​&#10;Answer: Troubleshooting help will be available on the email verification screen. Users can add DONOTREPLY-EnterpriseIdentity@Ohio.Gov​&#10;email addresses to contact list or ask their IT administrators to add this email to the safe-sender list. ​&#10;">
            <a:extLst>
              <a:ext uri="{FF2B5EF4-FFF2-40B4-BE49-F238E27FC236}">
                <a16:creationId xmlns:a16="http://schemas.microsoft.com/office/drawing/2014/main" id="{D6AC9F99-37BF-2769-AD42-E07171657BBB}"/>
              </a:ext>
            </a:extLst>
          </p:cNvPr>
          <p:cNvGrpSpPr/>
          <p:nvPr/>
        </p:nvGrpSpPr>
        <p:grpSpPr>
          <a:xfrm>
            <a:off x="533400" y="7019250"/>
            <a:ext cx="6187542" cy="2292935"/>
            <a:chOff x="441959" y="5327903"/>
            <a:chExt cx="6153676" cy="2292935"/>
          </a:xfrm>
        </p:grpSpPr>
        <p:grpSp>
          <p:nvGrpSpPr>
            <p:cNvPr id="35" name="Group 34">
              <a:extLst>
                <a:ext uri="{FF2B5EF4-FFF2-40B4-BE49-F238E27FC236}">
                  <a16:creationId xmlns:a16="http://schemas.microsoft.com/office/drawing/2014/main" id="{D5DC3B3B-81B4-49C2-17AA-FB411B191397}"/>
                </a:ext>
              </a:extLst>
            </p:cNvPr>
            <p:cNvGrpSpPr/>
            <p:nvPr/>
          </p:nvGrpSpPr>
          <p:grpSpPr>
            <a:xfrm>
              <a:off x="441959" y="5327903"/>
              <a:ext cx="537845" cy="521334"/>
              <a:chOff x="441959" y="5327903"/>
              <a:chExt cx="537845" cy="521334"/>
            </a:xfrm>
          </p:grpSpPr>
          <p:sp>
            <p:nvSpPr>
              <p:cNvPr id="37" name="object 8">
                <a:extLst>
                  <a:ext uri="{FF2B5EF4-FFF2-40B4-BE49-F238E27FC236}">
                    <a16:creationId xmlns:a16="http://schemas.microsoft.com/office/drawing/2014/main" id="{6FCF95CF-B10B-1E83-5BDF-DCAC4C4C067A}"/>
                  </a:ext>
                </a:extLst>
              </p:cNvPr>
              <p:cNvSpPr/>
              <p:nvPr/>
            </p:nvSpPr>
            <p:spPr>
              <a:xfrm>
                <a:off x="441959" y="5327903"/>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8" name="object 9">
                <a:extLst>
                  <a:ext uri="{FF2B5EF4-FFF2-40B4-BE49-F238E27FC236}">
                    <a16:creationId xmlns:a16="http://schemas.microsoft.com/office/drawing/2014/main" id="{01C5350C-3EE2-D471-E3FC-A78A5EED935D}"/>
                  </a:ext>
                </a:extLst>
              </p:cNvPr>
              <p:cNvSpPr txBox="1"/>
              <p:nvPr/>
            </p:nvSpPr>
            <p:spPr>
              <a:xfrm>
                <a:off x="646746" y="5468873"/>
                <a:ext cx="128270" cy="259686"/>
              </a:xfrm>
              <a:prstGeom prst="rect">
                <a:avLst/>
              </a:prstGeom>
            </p:spPr>
            <p:txBody>
              <a:bodyPr vert="horz" wrap="square" lIns="0" tIns="13335" rIns="0" bIns="0" rtlCol="0" anchor="t">
                <a:spAutoFit/>
              </a:bodyPr>
              <a:lstStyle/>
              <a:p>
                <a:pPr marL="12700">
                  <a:lnSpc>
                    <a:spcPct val="100000"/>
                  </a:lnSpc>
                  <a:spcBef>
                    <a:spcPts val="105"/>
                  </a:spcBef>
                </a:pPr>
                <a:r>
                  <a:rPr sz="1600" b="1">
                    <a:solidFill>
                      <a:schemeClr val="tx1"/>
                    </a:solidFill>
                    <a:latin typeface="Segoe UI" panose="020B0502040204020203" pitchFamily="34" charset="0"/>
                    <a:cs typeface="Segoe UI" panose="020B0502040204020203" pitchFamily="34" charset="0"/>
                  </a:rPr>
                  <a:t>3</a:t>
                </a:r>
                <a:endParaRPr sz="1600">
                  <a:solidFill>
                    <a:schemeClr val="tx1"/>
                  </a:solidFill>
                  <a:latin typeface="Segoe UI" panose="020B0502040204020203" pitchFamily="34" charset="0"/>
                  <a:cs typeface="Segoe UI" panose="020B0502040204020203" pitchFamily="34" charset="0"/>
                </a:endParaRPr>
              </a:p>
            </p:txBody>
          </p:sp>
        </p:grpSp>
        <p:sp>
          <p:nvSpPr>
            <p:cNvPr id="36" name="TextBox 35">
              <a:extLst>
                <a:ext uri="{FF2B5EF4-FFF2-40B4-BE49-F238E27FC236}">
                  <a16:creationId xmlns:a16="http://schemas.microsoft.com/office/drawing/2014/main" id="{DAC2F96B-4E89-374D-7274-C1521768C76D}"/>
                </a:ext>
              </a:extLst>
            </p:cNvPr>
            <p:cNvSpPr txBox="1"/>
            <p:nvPr/>
          </p:nvSpPr>
          <p:spPr>
            <a:xfrm>
              <a:off x="1222265" y="5327903"/>
              <a:ext cx="5373370" cy="2292935"/>
            </a:xfrm>
            <a:prstGeom prst="rect">
              <a:avLst/>
            </a:prstGeom>
            <a:noFill/>
          </p:spPr>
          <p:txBody>
            <a:bodyPr wrap="square" lIns="91440" tIns="45720" rIns="91440" bIns="45720" rtlCol="0" anchor="t">
              <a:spAutoFit/>
            </a:bodyPr>
            <a:lstStyle/>
            <a:p>
              <a:pPr marL="12700" marR="176530" lvl="0" indent="0" defTabSz="914400" eaLnBrk="1" fontAlgn="auto" latinLnBrk="0" hangingPunct="1">
                <a:lnSpc>
                  <a:spcPct val="100000"/>
                </a:lnSpc>
                <a:spcBef>
                  <a:spcPts val="95"/>
                </a:spcBef>
                <a:spcAft>
                  <a:spcPts val="0"/>
                </a:spcAft>
                <a:buClrTx/>
                <a:buSzTx/>
                <a:buFontTx/>
                <a:buNone/>
                <a:tabLst/>
                <a:defRPr/>
              </a:pPr>
              <a:r>
                <a:rPr kumimoji="0" lang="en-US" sz="1600" b="1" i="0" u="none" strike="noStrike" kern="0" cap="none" spc="-4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Question:</a:t>
              </a:r>
              <a:r>
                <a:rPr kumimoji="0" lang="en-US" sz="1600" b="1" i="0" u="none" strike="noStrike" kern="0" cap="none" spc="-12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I have added text and phone call as my MFA options, why does the system tell me I still need a second method?</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600" b="1" i="1" u="none" strike="noStrike" kern="0" cap="none" spc="0" normalizeH="0" baseline="0" noProof="0">
                  <a:ln>
                    <a:noFill/>
                  </a:ln>
                  <a:solidFill>
                    <a:schemeClr val="bg2">
                      <a:lumMod val="10000"/>
                    </a:schemeClr>
                  </a:solidFill>
                  <a:effectLst/>
                  <a:uLnTx/>
                  <a:uFillTx/>
                  <a:latin typeface="Segoe UI" panose="020B0502040204020203" pitchFamily="34" charset="0"/>
                  <a:ea typeface="Source Sans Pro"/>
                  <a:cs typeface="Segoe UI" panose="020B0502040204020203" pitchFamily="34" charset="0"/>
                </a:rPr>
                <a:t>Answer:</a:t>
              </a:r>
              <a:r>
                <a:rPr kumimoji="0" lang="en-US" sz="1600" b="0" i="1" u="none" strike="noStrike" kern="0" cap="none" spc="5" normalizeH="0" baseline="0" noProof="0">
                  <a:ln>
                    <a:noFill/>
                  </a:ln>
                  <a:solidFill>
                    <a:schemeClr val="bg2">
                      <a:lumMod val="10000"/>
                    </a:schemeClr>
                  </a:solidFill>
                  <a:effectLst/>
                  <a:uLnTx/>
                  <a:uFillTx/>
                  <a:latin typeface="Segoe UI" panose="020B0502040204020203" pitchFamily="34" charset="0"/>
                  <a:ea typeface="Source Sans Pro"/>
                  <a:cs typeface="Segoe UI" panose="020B0502040204020203" pitchFamily="34" charset="0"/>
                </a:rPr>
                <a:t> </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For text message and phone call to count as separate forms of MFA, you must use a different phone number for each method. If you do not have two numbers, you will need to enroll in either Email or IBM Verify as your secondary  MFA option</a:t>
              </a:r>
              <a:r>
                <a:rPr kumimoji="0" lang="en-US" sz="1600" b="0" i="0" u="none" strike="noStrike" kern="0" cap="none" spc="-10" normalizeH="0" baseline="0" noProof="0">
                  <a:ln>
                    <a:noFill/>
                  </a:ln>
                  <a:solidFill>
                    <a:schemeClr val="bg2">
                      <a:lumMod val="10000"/>
                    </a:schemeClr>
                  </a:solidFill>
                  <a:effectLst/>
                  <a:uLnTx/>
                  <a:uFillTx/>
                  <a:latin typeface="Segoe UI" panose="020B0502040204020203" pitchFamily="34" charset="0"/>
                  <a:ea typeface="Source Sans Pro"/>
                  <a:cs typeface="Segoe UI" panose="020B0502040204020203" pitchFamily="34" charset="0"/>
                </a:rPr>
                <a:t>.</a:t>
              </a:r>
              <a:endParaRPr kumimoji="0" lang="en-US" sz="1600" b="0" i="0" u="none" strike="noStrike" kern="0" cap="none" spc="0" normalizeH="0" baseline="0" noProof="0">
                <a:ln>
                  <a:noFill/>
                </a:ln>
                <a:solidFill>
                  <a:schemeClr val="bg2">
                    <a:lumMod val="10000"/>
                  </a:schemeClr>
                </a:solidFill>
                <a:effectLst/>
                <a:uLnTx/>
                <a:uFillTx/>
                <a:latin typeface="Segoe UI" panose="020B0502040204020203" pitchFamily="34" charset="0"/>
                <a:ea typeface="Source Sans Pro"/>
                <a:cs typeface="Segoe UI" panose="020B0502040204020203" pitchFamily="34" charset="0"/>
              </a:endParaRPr>
            </a:p>
          </p:txBody>
        </p:sp>
      </p:grpSp>
      <p:sp>
        <p:nvSpPr>
          <p:cNvPr id="5" name="TextBox 4">
            <a:extLst>
              <a:ext uri="{FF2B5EF4-FFF2-40B4-BE49-F238E27FC236}">
                <a16:creationId xmlns:a16="http://schemas.microsoft.com/office/drawing/2014/main" id="{46B844C0-9EF6-7700-3D35-400AC6B4C7E9}"/>
              </a:ext>
            </a:extLst>
          </p:cNvPr>
          <p:cNvSpPr txBox="1"/>
          <p:nvPr/>
        </p:nvSpPr>
        <p:spPr>
          <a:xfrm>
            <a:off x="133296" y="571515"/>
            <a:ext cx="7277439" cy="618311"/>
          </a:xfrm>
          <a:prstGeom prst="rect">
            <a:avLst/>
          </a:prstGeom>
          <a:noFill/>
        </p:spPr>
        <p:txBody>
          <a:bodyPr wrap="square" lIns="91440" tIns="45720" rIns="91440" bIns="45720" rtlCol="0" anchor="t">
            <a:spAutoFit/>
          </a:bodyPr>
          <a:lstStyle/>
          <a:p>
            <a:pPr marL="12700" marR="5080" algn="l">
              <a:lnSpc>
                <a:spcPct val="227586"/>
              </a:lnSpc>
              <a:spcBef>
                <a:spcPts val="375"/>
              </a:spcBef>
            </a:pPr>
            <a:r>
              <a:rPr lang="en-US" spc="-65" dirty="0">
                <a:solidFill>
                  <a:srgbClr val="000000"/>
                </a:solidFill>
                <a:latin typeface="Segoe UI" panose="020B0502040204020203" pitchFamily="34" charset="0"/>
                <a:cs typeface="Segoe UI" panose="020B0502040204020203" pitchFamily="34" charset="0"/>
              </a:rPr>
              <a:t>These are common questions you may have about MFA</a:t>
            </a:r>
            <a:endParaRPr lang="en-US" dirty="0">
              <a:solidFill>
                <a:srgbClr val="00000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F5A84272-3443-E61C-6404-83C45EEC09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47</a:t>
            </a:fld>
            <a:endParaRPr lang="en-US" spc="-25"/>
          </a:p>
        </p:txBody>
      </p:sp>
      <p:sp>
        <p:nvSpPr>
          <p:cNvPr id="4" name="object 3">
            <a:extLst>
              <a:ext uri="{FF2B5EF4-FFF2-40B4-BE49-F238E27FC236}">
                <a16:creationId xmlns:a16="http://schemas.microsoft.com/office/drawing/2014/main" id="{4569A6DF-C618-0951-890E-F59C19766ED8}"/>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662415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952012"/>
            <a:ext cx="2289047" cy="4733530"/>
          </a:xfrm>
          <a:prstGeom prst="rect">
            <a:avLst/>
          </a:prstGeom>
        </p:spPr>
      </p:pic>
      <p:grpSp>
        <p:nvGrpSpPr>
          <p:cNvPr id="16" name="Group 15"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1352F788-412B-C25F-91A0-91EB423F2746}"/>
              </a:ext>
            </a:extLst>
          </p:cNvPr>
          <p:cNvGrpSpPr/>
          <p:nvPr/>
        </p:nvGrpSpPr>
        <p:grpSpPr>
          <a:xfrm>
            <a:off x="533400" y="1569466"/>
            <a:ext cx="6153676" cy="1554272"/>
            <a:chOff x="441959" y="1610055"/>
            <a:chExt cx="6153676" cy="1554272"/>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441959" y="161005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33867"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solidFill>
                      <a:schemeClr val="tx1"/>
                    </a:solidFill>
                    <a:latin typeface="Segoe UI" panose="020B0502040204020203" pitchFamily="34" charset="0"/>
                    <a:cs typeface="Segoe UI" panose="020B0502040204020203" pitchFamily="34" charset="0"/>
                  </a:rPr>
                  <a:t>4</a:t>
                </a:r>
                <a:endParaRPr sz="1600" b="1">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222265" y="1610055"/>
              <a:ext cx="5373370" cy="1554272"/>
            </a:xfrm>
            <a:prstGeom prst="rect">
              <a:avLst/>
            </a:prstGeom>
            <a:noFill/>
          </p:spPr>
          <p:txBody>
            <a:bodyPr wrap="square" lIns="91440" tIns="45720" rIns="91440" bIns="45720" rtlCol="0" anchor="t">
              <a:spAutoFit/>
            </a:bodyPr>
            <a:lstStyle/>
            <a:p>
              <a:pPr marL="12700" marR="176530">
                <a:spcBef>
                  <a:spcPts val="95"/>
                </a:spcBef>
                <a:defRPr/>
              </a:pPr>
              <a:r>
                <a:rPr lang="en-US" sz="1600" b="1" spc="-40">
                  <a:solidFill>
                    <a:schemeClr val="tx1"/>
                  </a:solidFill>
                  <a:latin typeface="Segoe UI" panose="020B0502040204020203" pitchFamily="34" charset="0"/>
                  <a:ea typeface="Source Sans Pro"/>
                  <a:cs typeface="Segoe UI" panose="020B0502040204020203" pitchFamily="34" charset="0"/>
                </a:rPr>
                <a:t>Question:</a:t>
              </a:r>
              <a:r>
                <a:rPr lang="en-US" sz="1600" spc="-125">
                  <a:solidFill>
                    <a:schemeClr val="tx1"/>
                  </a:solidFill>
                  <a:latin typeface="Segoe UI" panose="020B0502040204020203" pitchFamily="34" charset="0"/>
                  <a:ea typeface="Source Sans Pro"/>
                  <a:cs typeface="Segoe UI" panose="020B0502040204020203" pitchFamily="34" charset="0"/>
                </a:rPr>
                <a:t> </a:t>
              </a:r>
              <a:r>
                <a:rPr lang="en-US" sz="1600" spc="-10">
                  <a:latin typeface="Segoe UI" panose="020B0502040204020203" pitchFamily="34" charset="0"/>
                  <a:ea typeface="Source Sans Pro"/>
                  <a:cs typeface="Segoe UI" panose="020B0502040204020203" pitchFamily="34" charset="0"/>
                </a:rPr>
                <a:t>I am using Email for MFA and have not received a code, what do I do?</a:t>
              </a:r>
              <a:endParaRPr lang="en-US" sz="1600" spc="-10">
                <a:solidFill>
                  <a:srgbClr val="000000"/>
                </a:solidFill>
                <a:latin typeface="Segoe UI" panose="020B0502040204020203" pitchFamily="34" charset="0"/>
                <a:ea typeface="Source Sans Pro"/>
                <a:cs typeface="Segoe UI" panose="020B0502040204020203" pitchFamily="34" charset="0"/>
              </a:endParaRPr>
            </a:p>
            <a:p>
              <a:pPr marL="12700" marR="106680">
                <a:spcBef>
                  <a:spcPts val="1800"/>
                </a:spcBef>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 Check your spam folder if you are not receiving the passcode directly to your inbox. If this does not work, attempt to use a secondary MFA option.</a:t>
              </a:r>
              <a:endParaRPr lang="en-US" sz="1600">
                <a:solidFill>
                  <a:schemeClr val="bg2">
                    <a:lumMod val="10000"/>
                  </a:schemeClr>
                </a:solidFill>
                <a:latin typeface="Segoe UI" panose="020B0502040204020203" pitchFamily="34" charset="0"/>
                <a:cs typeface="Segoe UI" panose="020B0502040204020203" pitchFamily="34" charset="0"/>
              </a:endParaRPr>
            </a:p>
          </p:txBody>
        </p:sp>
      </p:grpSp>
      <p:grpSp>
        <p:nvGrpSpPr>
          <p:cNvPr id="23" name="Group 22"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E7BF8684-4B7D-477D-5A4A-3E44229AE95E}"/>
              </a:ext>
            </a:extLst>
          </p:cNvPr>
          <p:cNvGrpSpPr/>
          <p:nvPr/>
        </p:nvGrpSpPr>
        <p:grpSpPr>
          <a:xfrm>
            <a:off x="533400" y="3343680"/>
            <a:ext cx="6248400" cy="3508653"/>
            <a:chOff x="441959" y="3512820"/>
            <a:chExt cx="6248400" cy="3508653"/>
          </a:xfrm>
        </p:grpSpPr>
        <p:grpSp>
          <p:nvGrpSpPr>
            <p:cNvPr id="30" name="Group 29">
              <a:extLst>
                <a:ext uri="{FF2B5EF4-FFF2-40B4-BE49-F238E27FC236}">
                  <a16:creationId xmlns:a16="http://schemas.microsoft.com/office/drawing/2014/main" id="{3DB4FDFE-5A62-F714-B865-EECF1CB2661E}"/>
                </a:ext>
              </a:extLst>
            </p:cNvPr>
            <p:cNvGrpSpPr/>
            <p:nvPr/>
          </p:nvGrpSpPr>
          <p:grpSpPr>
            <a:xfrm>
              <a:off x="441959" y="3512820"/>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a:solidFill>
                      <a:schemeClr val="tx1"/>
                    </a:solidFill>
                    <a:latin typeface="Segoe UI" panose="020B0502040204020203" pitchFamily="34" charset="0"/>
                    <a:cs typeface="Segoe UI" panose="020B0502040204020203" pitchFamily="34" charset="0"/>
                  </a:rPr>
                  <a:t>5</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222265" y="3512820"/>
              <a:ext cx="5468094" cy="3508653"/>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dirty="0">
                  <a:solidFill>
                    <a:schemeClr val="tx1"/>
                  </a:solidFill>
                  <a:latin typeface="Segoe UI" panose="020B0502040204020203" pitchFamily="34" charset="0"/>
                  <a:ea typeface="Source Sans Pro"/>
                  <a:cs typeface="Segoe UI" panose="020B0502040204020203" pitchFamily="34" charset="0"/>
                </a:rPr>
                <a:t>Question:</a:t>
              </a:r>
              <a:r>
                <a:rPr lang="en-US" sz="1600" dirty="0">
                  <a:solidFill>
                    <a:schemeClr val="tx1"/>
                  </a:solidFill>
                  <a:latin typeface="Segoe UI" panose="020B0502040204020203" pitchFamily="34" charset="0"/>
                  <a:ea typeface="Source Sans Pro"/>
                  <a:cs typeface="Segoe UI" panose="020B0502040204020203" pitchFamily="34" charset="0"/>
                </a:rPr>
                <a:t> </a:t>
              </a:r>
              <a:r>
                <a:rPr lang="en-US" sz="1600" spc="-10" dirty="0">
                  <a:latin typeface="Segoe UI" panose="020B0502040204020203" pitchFamily="34" charset="0"/>
                  <a:ea typeface="Source Sans Pro"/>
                  <a:cs typeface="Segoe UI" panose="020B0502040204020203" pitchFamily="34" charset="0"/>
                </a:rPr>
                <a:t>​If I use the automated telephone option, what number shows on the caller ID, and what steps do I complete to authenticate successfully?</a:t>
              </a:r>
            </a:p>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i="1" dirty="0">
                  <a:solidFill>
                    <a:srgbClr val="2A2F36"/>
                  </a:solidFill>
                  <a:latin typeface="Segoe UI" panose="020B0502040204020203" pitchFamily="34" charset="0"/>
                  <a:ea typeface="Source Sans Pro"/>
                  <a:cs typeface="Segoe UI" panose="020B0502040204020203" pitchFamily="34" charset="0"/>
                </a:rPr>
                <a:t>Answer:</a:t>
              </a:r>
              <a:r>
                <a:rPr lang="en-US" sz="1600" i="1" dirty="0">
                  <a:solidFill>
                    <a:srgbClr val="2A2F36"/>
                  </a:solidFill>
                  <a:latin typeface="Segoe UI" panose="020B0502040204020203" pitchFamily="34" charset="0"/>
                  <a:ea typeface="Source Sans Pro"/>
                  <a:cs typeface="Segoe UI" panose="020B0502040204020203" pitchFamily="34" charset="0"/>
                </a:rPr>
                <a:t> </a:t>
              </a:r>
              <a:r>
                <a:rPr lang="en-US" sz="1600" dirty="0">
                  <a:solidFill>
                    <a:schemeClr val="bg2">
                      <a:lumMod val="10000"/>
                    </a:schemeClr>
                  </a:solidFill>
                  <a:latin typeface="Segoe UI" panose="020B0502040204020203" pitchFamily="34" charset="0"/>
                  <a:cs typeface="Segoe UI" panose="020B0502040204020203" pitchFamily="34" charset="0"/>
                </a:rPr>
                <a:t>The number may look different for each user, but users can add the number to their contacts. Customers will receive a phone call and will be provided a PIN over the phone. After answering the call, customers will enter the PIN provided by the automated voice to authenticate and log in successfully. If the call is not answered, a voicemail will be left with the verification code. The code will remain valid for 5 minutes after the call.</a:t>
              </a:r>
            </a:p>
            <a:p>
              <a:pPr marL="12700" marR="5080" lvl="0" indent="0" defTabSz="914400" eaLnBrk="1" fontAlgn="auto" latinLnBrk="0" hangingPunct="1">
                <a:lnSpc>
                  <a:spcPct val="100000"/>
                </a:lnSpc>
                <a:spcBef>
                  <a:spcPts val="1800"/>
                </a:spcBef>
                <a:spcAft>
                  <a:spcPts val="0"/>
                </a:spcAft>
                <a:buClrTx/>
                <a:buSzTx/>
                <a:buFontTx/>
                <a:buNone/>
                <a:tabLst/>
                <a:defRPr/>
              </a:pPr>
              <a:endParaRPr lang="en-US" sz="1600" dirty="0">
                <a:solidFill>
                  <a:schemeClr val="bg2">
                    <a:lumMod val="10000"/>
                  </a:schemeClr>
                </a:solidFill>
                <a:latin typeface="Segoe UI" panose="020B0502040204020203" pitchFamily="34" charset="0"/>
                <a:cs typeface="Segoe UI" panose="020B0502040204020203" pitchFamily="34" charset="0"/>
              </a:endParaRPr>
            </a:p>
          </p:txBody>
        </p:sp>
      </p:grpSp>
      <p:grpSp>
        <p:nvGrpSpPr>
          <p:cNvPr id="34" name="Group 33" descr="Question: I already created my OHID but haven't received any confirmation email. How do I get access to my account?​&#10;Answer: Troubleshooting help will be available on the email verification screen. Users can add DONOTREPLY-EnterpriseIdentity@Ohio.Gov​&#10;email addresses to contact list or ask their IT administrators to add this email to the safe-sender list. ​&#10;">
            <a:extLst>
              <a:ext uri="{FF2B5EF4-FFF2-40B4-BE49-F238E27FC236}">
                <a16:creationId xmlns:a16="http://schemas.microsoft.com/office/drawing/2014/main" id="{D6AC9F99-37BF-2769-AD42-E07171657BBB}"/>
              </a:ext>
            </a:extLst>
          </p:cNvPr>
          <p:cNvGrpSpPr/>
          <p:nvPr/>
        </p:nvGrpSpPr>
        <p:grpSpPr>
          <a:xfrm>
            <a:off x="533400" y="6552658"/>
            <a:ext cx="6187542" cy="2769989"/>
            <a:chOff x="441959" y="5327903"/>
            <a:chExt cx="6153676" cy="2769989"/>
          </a:xfrm>
        </p:grpSpPr>
        <p:grpSp>
          <p:nvGrpSpPr>
            <p:cNvPr id="35" name="Group 34">
              <a:extLst>
                <a:ext uri="{FF2B5EF4-FFF2-40B4-BE49-F238E27FC236}">
                  <a16:creationId xmlns:a16="http://schemas.microsoft.com/office/drawing/2014/main" id="{D5DC3B3B-81B4-49C2-17AA-FB411B191397}"/>
                </a:ext>
              </a:extLst>
            </p:cNvPr>
            <p:cNvGrpSpPr/>
            <p:nvPr/>
          </p:nvGrpSpPr>
          <p:grpSpPr>
            <a:xfrm>
              <a:off x="441959" y="5327903"/>
              <a:ext cx="537845" cy="521334"/>
              <a:chOff x="441959" y="5327903"/>
              <a:chExt cx="537845" cy="521334"/>
            </a:xfrm>
          </p:grpSpPr>
          <p:sp>
            <p:nvSpPr>
              <p:cNvPr id="37" name="object 8">
                <a:extLst>
                  <a:ext uri="{FF2B5EF4-FFF2-40B4-BE49-F238E27FC236}">
                    <a16:creationId xmlns:a16="http://schemas.microsoft.com/office/drawing/2014/main" id="{6FCF95CF-B10B-1E83-5BDF-DCAC4C4C067A}"/>
                  </a:ext>
                </a:extLst>
              </p:cNvPr>
              <p:cNvSpPr/>
              <p:nvPr/>
            </p:nvSpPr>
            <p:spPr>
              <a:xfrm>
                <a:off x="441959" y="5327903"/>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8" name="object 9">
                <a:extLst>
                  <a:ext uri="{FF2B5EF4-FFF2-40B4-BE49-F238E27FC236}">
                    <a16:creationId xmlns:a16="http://schemas.microsoft.com/office/drawing/2014/main" id="{01C5350C-3EE2-D471-E3FC-A78A5EED935D}"/>
                  </a:ext>
                </a:extLst>
              </p:cNvPr>
              <p:cNvSpPr txBox="1"/>
              <p:nvPr/>
            </p:nvSpPr>
            <p:spPr>
              <a:xfrm>
                <a:off x="646746" y="5468873"/>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a:solidFill>
                      <a:schemeClr val="tx1"/>
                    </a:solidFill>
                    <a:latin typeface="Segoe UI" panose="020B0502040204020203" pitchFamily="34" charset="0"/>
                    <a:cs typeface="Segoe UI" panose="020B0502040204020203" pitchFamily="34" charset="0"/>
                  </a:rPr>
                  <a:t>6</a:t>
                </a:r>
                <a:endParaRPr sz="1600">
                  <a:solidFill>
                    <a:schemeClr val="tx1"/>
                  </a:solidFill>
                  <a:latin typeface="Segoe UI" panose="020B0502040204020203" pitchFamily="34" charset="0"/>
                  <a:cs typeface="Segoe UI" panose="020B0502040204020203" pitchFamily="34" charset="0"/>
                </a:endParaRPr>
              </a:p>
            </p:txBody>
          </p:sp>
        </p:grpSp>
        <p:sp>
          <p:nvSpPr>
            <p:cNvPr id="36" name="TextBox 35">
              <a:extLst>
                <a:ext uri="{FF2B5EF4-FFF2-40B4-BE49-F238E27FC236}">
                  <a16:creationId xmlns:a16="http://schemas.microsoft.com/office/drawing/2014/main" id="{DAC2F96B-4E89-374D-7274-C1521768C76D}"/>
                </a:ext>
              </a:extLst>
            </p:cNvPr>
            <p:cNvSpPr txBox="1"/>
            <p:nvPr/>
          </p:nvSpPr>
          <p:spPr>
            <a:xfrm>
              <a:off x="1222265" y="5327903"/>
              <a:ext cx="5373370" cy="2769989"/>
            </a:xfrm>
            <a:prstGeom prst="rect">
              <a:avLst/>
            </a:prstGeom>
            <a:noFill/>
          </p:spPr>
          <p:txBody>
            <a:bodyPr wrap="square" lIns="91440" tIns="45720" rIns="91440" bIns="45720" rtlCol="0" anchor="t">
              <a:spAutoFit/>
            </a:bodyPr>
            <a:lstStyle/>
            <a:p>
              <a:pPr marL="12700" marR="5080">
                <a:spcBef>
                  <a:spcPts val="1800"/>
                </a:spcBef>
                <a:defRPr/>
              </a:pPr>
              <a:r>
                <a:rPr lang="en-US" sz="1600" b="1">
                  <a:solidFill>
                    <a:schemeClr val="tx1"/>
                  </a:solidFill>
                  <a:latin typeface="Segoe UI" panose="020B0502040204020203" pitchFamily="34" charset="0"/>
                  <a:ea typeface="Source Sans Pro"/>
                  <a:cs typeface="Segoe UI" panose="020B0502040204020203" pitchFamily="34" charset="0"/>
                </a:rPr>
                <a:t>Question:</a:t>
              </a:r>
              <a:r>
                <a:rPr lang="en-US" sz="1600">
                  <a:solidFill>
                    <a:schemeClr val="tx1"/>
                  </a:solidFill>
                  <a:latin typeface="Segoe UI" panose="020B0502040204020203" pitchFamily="34" charset="0"/>
                  <a:ea typeface="Source Sans Pro"/>
                  <a:cs typeface="Segoe UI" panose="020B0502040204020203" pitchFamily="34" charset="0"/>
                </a:rPr>
                <a:t> </a:t>
              </a:r>
              <a:r>
                <a:rPr lang="en-US" sz="1600" spc="-10">
                  <a:latin typeface="Segoe UI" panose="020B0502040204020203" pitchFamily="34" charset="0"/>
                  <a:ea typeface="Source Sans Pro"/>
                  <a:cs typeface="Segoe UI" panose="020B0502040204020203" pitchFamily="34" charset="0"/>
                </a:rPr>
                <a:t>I have an iPhone, and when I receive a telephone call from an unknown number, it does a silent ring, and if I select answer, the iPhone rings the number back; if customers do this, what would be the result.</a:t>
              </a:r>
            </a:p>
            <a:p>
              <a:pPr marL="12700" marR="5080">
                <a:spcBef>
                  <a:spcPts val="1800"/>
                </a:spcBef>
                <a:defRPr/>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 </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a:t>
              </a:r>
              <a:r>
                <a:rPr lang="en-US" sz="1600">
                  <a:solidFill>
                    <a:schemeClr val="bg2">
                      <a:lumMod val="10000"/>
                    </a:schemeClr>
                  </a:solidFill>
                  <a:effectLst/>
                  <a:latin typeface="Segoe UI" panose="020B0502040204020203" pitchFamily="34" charset="0"/>
                  <a:ea typeface="Times New Roman" panose="02020603050405020304" pitchFamily="18" charset="0"/>
                  <a:cs typeface="Segoe UI" panose="020B0502040204020203" pitchFamily="34" charset="0"/>
                </a:rPr>
                <a:t>If you miss the call or the call is silenced, the automated phone call will leave a voicemail with the PIN. Please be mindful of the time limit for confirmation and complete your MFA authentication as quickly as possible. </a:t>
              </a:r>
              <a:endParaRPr lang="en-US" sz="1600">
                <a:solidFill>
                  <a:schemeClr val="bg2">
                    <a:lumMod val="10000"/>
                  </a:schemeClr>
                </a:solidFill>
                <a:effectLst/>
                <a:latin typeface="Segoe UI" panose="020B0502040204020203" pitchFamily="34" charset="0"/>
                <a:ea typeface="Calibri" panose="020F0502020204030204" pitchFamily="34" charset="0"/>
                <a:cs typeface="Segoe UI" panose="020B0502040204020203" pitchFamily="34" charset="0"/>
              </a:endParaRPr>
            </a:p>
            <a:p>
              <a:pPr marL="12700" marR="5080">
                <a:spcBef>
                  <a:spcPts val="1800"/>
                </a:spcBef>
                <a:defRPr/>
              </a:pPr>
              <a:endParaRPr lang="en-US" sz="1600" spc="-10">
                <a:latin typeface="Segoe UI" panose="020B0502040204020203" pitchFamily="34" charset="0"/>
                <a:ea typeface="Source Sans Pro"/>
                <a:cs typeface="Segoe UI" panose="020B0502040204020203" pitchFamily="34" charset="0"/>
              </a:endParaRPr>
            </a:p>
          </p:txBody>
        </p:sp>
      </p:grpSp>
      <p:sp>
        <p:nvSpPr>
          <p:cNvPr id="9" name="TextBox 8">
            <a:extLst>
              <a:ext uri="{FF2B5EF4-FFF2-40B4-BE49-F238E27FC236}">
                <a16:creationId xmlns:a16="http://schemas.microsoft.com/office/drawing/2014/main" id="{8EAD1968-A7DF-47D4-1113-9BF33821568E}"/>
              </a:ext>
            </a:extLst>
          </p:cNvPr>
          <p:cNvSpPr txBox="1"/>
          <p:nvPr/>
        </p:nvSpPr>
        <p:spPr>
          <a:xfrm>
            <a:off x="133296" y="571515"/>
            <a:ext cx="7277439" cy="618311"/>
          </a:xfrm>
          <a:prstGeom prst="rect">
            <a:avLst/>
          </a:prstGeom>
          <a:noFill/>
        </p:spPr>
        <p:txBody>
          <a:bodyPr wrap="square" lIns="91440" tIns="45720" rIns="91440" bIns="45720" rtlCol="0" anchor="t">
            <a:spAutoFit/>
          </a:bodyPr>
          <a:lstStyle/>
          <a:p>
            <a:pPr marL="12700" marR="5080" algn="l">
              <a:lnSpc>
                <a:spcPct val="227586"/>
              </a:lnSpc>
              <a:spcBef>
                <a:spcPts val="375"/>
              </a:spcBef>
            </a:pPr>
            <a:r>
              <a:rPr lang="en-US" spc="-65" dirty="0">
                <a:solidFill>
                  <a:srgbClr val="000000"/>
                </a:solidFill>
                <a:latin typeface="Segoe UI" panose="020B0502040204020203" pitchFamily="34" charset="0"/>
                <a:cs typeface="Segoe UI" panose="020B0502040204020203" pitchFamily="34" charset="0"/>
              </a:rPr>
              <a:t>These are common questions you may have about MFA</a:t>
            </a:r>
            <a:endParaRPr lang="en-US" dirty="0">
              <a:solidFill>
                <a:srgbClr val="00000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F31BFE82-BB63-5420-6355-C7258E165903}"/>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48</a:t>
            </a:fld>
            <a:endParaRPr lang="en-US" spc="-25"/>
          </a:p>
        </p:txBody>
      </p:sp>
      <p:sp>
        <p:nvSpPr>
          <p:cNvPr id="6" name="object 3">
            <a:extLst>
              <a:ext uri="{FF2B5EF4-FFF2-40B4-BE49-F238E27FC236}">
                <a16:creationId xmlns:a16="http://schemas.microsoft.com/office/drawing/2014/main" id="{9CC9E85C-B70E-B85C-51AB-72E4D024345A}"/>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895343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952012"/>
            <a:ext cx="2289047" cy="4733530"/>
          </a:xfrm>
          <a:prstGeom prst="rect">
            <a:avLst/>
          </a:prstGeom>
        </p:spPr>
      </p:pic>
      <p:grpSp>
        <p:nvGrpSpPr>
          <p:cNvPr id="16" name="Group 15"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1352F788-412B-C25F-91A0-91EB423F2746}"/>
              </a:ext>
            </a:extLst>
          </p:cNvPr>
          <p:cNvGrpSpPr/>
          <p:nvPr/>
        </p:nvGrpSpPr>
        <p:grpSpPr>
          <a:xfrm>
            <a:off x="533400" y="1804486"/>
            <a:ext cx="6153676" cy="2100575"/>
            <a:chOff x="441959" y="1610055"/>
            <a:chExt cx="6153676" cy="2100575"/>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441959" y="161005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33867"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solidFill>
                      <a:schemeClr val="tx1"/>
                    </a:solidFill>
                    <a:latin typeface="Segoe UI" panose="020B0502040204020203" pitchFamily="34" charset="0"/>
                    <a:cs typeface="Segoe UI" panose="020B0502040204020203" pitchFamily="34" charset="0"/>
                  </a:rPr>
                  <a:t>7</a:t>
                </a:r>
                <a:endParaRPr sz="1600" b="1">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222265" y="1610055"/>
              <a:ext cx="5373370" cy="2100575"/>
            </a:xfrm>
            <a:prstGeom prst="rect">
              <a:avLst/>
            </a:prstGeom>
            <a:noFill/>
          </p:spPr>
          <p:txBody>
            <a:bodyPr wrap="square" lIns="91440" tIns="45720" rIns="91440" bIns="45720" rtlCol="0" anchor="t">
              <a:spAutoFit/>
            </a:bodyPr>
            <a:lstStyle/>
            <a:p>
              <a:pPr marL="12700" marR="176530">
                <a:spcBef>
                  <a:spcPts val="95"/>
                </a:spcBef>
                <a:defRPr/>
              </a:pPr>
              <a:r>
                <a:rPr lang="en-US" sz="1600" b="1" spc="-40" dirty="0">
                  <a:solidFill>
                    <a:srgbClr val="002060"/>
                  </a:solidFill>
                  <a:latin typeface="Segoe UI" panose="020B0502040204020203" pitchFamily="34" charset="0"/>
                  <a:ea typeface="Source Sans Pro"/>
                  <a:cs typeface="Segoe UI" panose="020B0502040204020203" pitchFamily="34" charset="0"/>
                </a:rPr>
                <a:t>Question: </a:t>
              </a:r>
              <a:r>
                <a:rPr lang="en-US" sz="1600" dirty="0">
                  <a:solidFill>
                    <a:schemeClr val="tx1"/>
                  </a:solidFill>
                  <a:latin typeface="Segoe UI" panose="020B0502040204020203" pitchFamily="34" charset="0"/>
                  <a:ea typeface="Source Sans Pro"/>
                  <a:cs typeface="Segoe UI" panose="020B0502040204020203" pitchFamily="34" charset="0"/>
                </a:rPr>
                <a:t>If a customer sets up more than 2 MFA options, how can they verify during this process?</a:t>
              </a:r>
            </a:p>
            <a:p>
              <a:pPr marL="12700" marR="176530">
                <a:spcBef>
                  <a:spcPts val="95"/>
                </a:spcBef>
                <a:defRPr/>
              </a:pPr>
              <a:r>
                <a:rPr lang="en-US" sz="1600" b="1" spc="-40" dirty="0">
                  <a:solidFill>
                    <a:srgbClr val="002060"/>
                  </a:solidFill>
                  <a:latin typeface="Segoe UI" panose="020B0502040204020203" pitchFamily="34" charset="0"/>
                  <a:ea typeface="Source Sans Pro"/>
                  <a:cs typeface="Segoe UI" panose="020B0502040204020203" pitchFamily="34" charset="0"/>
                </a:rPr>
                <a:t> </a:t>
              </a:r>
              <a:endParaRPr lang="en-US" sz="1600" spc="-10" dirty="0">
                <a:latin typeface="Segoe UI" panose="020B0502040204020203" pitchFamily="34" charset="0"/>
                <a:ea typeface="Source Sans Pro"/>
                <a:cs typeface="Segoe UI" panose="020B0502040204020203" pitchFamily="34" charset="0"/>
              </a:endParaRPr>
            </a:p>
            <a:p>
              <a:pPr marL="12700" marR="176530">
                <a:spcBef>
                  <a:spcPts val="95"/>
                </a:spcBef>
                <a:defRPr/>
              </a:pPr>
              <a:r>
                <a:rPr lang="en-US" sz="1600" b="1" i="1" spc="-10"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spc="-10" dirty="0">
                  <a:solidFill>
                    <a:schemeClr val="bg2">
                      <a:lumMod val="10000"/>
                    </a:schemeClr>
                  </a:solidFill>
                  <a:latin typeface="Segoe UI" panose="020B0502040204020203" pitchFamily="34" charset="0"/>
                  <a:ea typeface="Source Sans Pro"/>
                  <a:cs typeface="Segoe UI" panose="020B0502040204020203" pitchFamily="34" charset="0"/>
                </a:rPr>
                <a:t>: The system will only trigger the option that they select to use when verifying, but all their set up enrollment options will be available to them to choose from.</a:t>
              </a:r>
            </a:p>
            <a:p>
              <a:pPr marL="12700" marR="176530">
                <a:spcBef>
                  <a:spcPts val="95"/>
                </a:spcBef>
                <a:defRPr/>
              </a:pPr>
              <a:endParaRPr lang="en-US" sz="1600" spc="-1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sp>
        <p:nvSpPr>
          <p:cNvPr id="9" name="TextBox 8">
            <a:extLst>
              <a:ext uri="{FF2B5EF4-FFF2-40B4-BE49-F238E27FC236}">
                <a16:creationId xmlns:a16="http://schemas.microsoft.com/office/drawing/2014/main" id="{8B7F66F5-B545-57B9-A949-3715FED49511}"/>
              </a:ext>
            </a:extLst>
          </p:cNvPr>
          <p:cNvSpPr txBox="1"/>
          <p:nvPr/>
        </p:nvSpPr>
        <p:spPr>
          <a:xfrm>
            <a:off x="133296" y="571515"/>
            <a:ext cx="7277439" cy="618311"/>
          </a:xfrm>
          <a:prstGeom prst="rect">
            <a:avLst/>
          </a:prstGeom>
          <a:noFill/>
        </p:spPr>
        <p:txBody>
          <a:bodyPr wrap="square" lIns="91440" tIns="45720" rIns="91440" bIns="45720" rtlCol="0" anchor="t">
            <a:spAutoFit/>
          </a:bodyPr>
          <a:lstStyle/>
          <a:p>
            <a:pPr marL="12700" marR="5080" algn="l">
              <a:lnSpc>
                <a:spcPct val="227586"/>
              </a:lnSpc>
              <a:spcBef>
                <a:spcPts val="375"/>
              </a:spcBef>
            </a:pPr>
            <a:r>
              <a:rPr lang="en-US" spc="-65" dirty="0">
                <a:solidFill>
                  <a:srgbClr val="000000"/>
                </a:solidFill>
                <a:latin typeface="Segoe UI" panose="020B0502040204020203" pitchFamily="34" charset="0"/>
                <a:cs typeface="Segoe UI" panose="020B0502040204020203" pitchFamily="34" charset="0"/>
              </a:rPr>
              <a:t>These are common questions you may have about MFA</a:t>
            </a:r>
            <a:endParaRPr lang="en-US" dirty="0">
              <a:solidFill>
                <a:srgbClr val="00000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8BACBD06-9689-9A68-D399-308C8F5020A5}"/>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49</a:t>
            </a:fld>
            <a:endParaRPr lang="en-US" spc="-25"/>
          </a:p>
        </p:txBody>
      </p:sp>
      <p:grpSp>
        <p:nvGrpSpPr>
          <p:cNvPr id="4" name="Group 3"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8916BE3D-DFBF-1054-B82F-0EF94CFFF88E}"/>
              </a:ext>
            </a:extLst>
          </p:cNvPr>
          <p:cNvGrpSpPr/>
          <p:nvPr/>
        </p:nvGrpSpPr>
        <p:grpSpPr>
          <a:xfrm>
            <a:off x="533400" y="4282720"/>
            <a:ext cx="6153676" cy="1595309"/>
            <a:chOff x="441959" y="1610055"/>
            <a:chExt cx="6153676" cy="1595309"/>
          </a:xfrm>
        </p:grpSpPr>
        <p:grpSp>
          <p:nvGrpSpPr>
            <p:cNvPr id="6" name="Group 5">
              <a:extLst>
                <a:ext uri="{FF2B5EF4-FFF2-40B4-BE49-F238E27FC236}">
                  <a16:creationId xmlns:a16="http://schemas.microsoft.com/office/drawing/2014/main" id="{AF5FE915-23F6-B165-4BF1-5E830420F240}"/>
                </a:ext>
              </a:extLst>
            </p:cNvPr>
            <p:cNvGrpSpPr/>
            <p:nvPr/>
          </p:nvGrpSpPr>
          <p:grpSpPr>
            <a:xfrm>
              <a:off x="441959" y="1610055"/>
              <a:ext cx="537845" cy="521334"/>
              <a:chOff x="441959" y="1748027"/>
              <a:chExt cx="537845" cy="521334"/>
            </a:xfrm>
          </p:grpSpPr>
          <p:sp>
            <p:nvSpPr>
              <p:cNvPr id="10" name="object 4">
                <a:extLst>
                  <a:ext uri="{FF2B5EF4-FFF2-40B4-BE49-F238E27FC236}">
                    <a16:creationId xmlns:a16="http://schemas.microsoft.com/office/drawing/2014/main" id="{812A15FF-52A0-DA22-A7CB-73ED481C55F7}"/>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1" name="object 5">
                <a:extLst>
                  <a:ext uri="{FF2B5EF4-FFF2-40B4-BE49-F238E27FC236}">
                    <a16:creationId xmlns:a16="http://schemas.microsoft.com/office/drawing/2014/main" id="{241C4C56-52FF-E374-DBBE-ABFF7D680343}"/>
                  </a:ext>
                </a:extLst>
              </p:cNvPr>
              <p:cNvSpPr txBox="1"/>
              <p:nvPr/>
            </p:nvSpPr>
            <p:spPr>
              <a:xfrm>
                <a:off x="633867"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latin typeface="Segoe UI" panose="020B0502040204020203" pitchFamily="34" charset="0"/>
                    <a:cs typeface="Segoe UI" panose="020B0502040204020203" pitchFamily="34" charset="0"/>
                  </a:rPr>
                  <a:t>8</a:t>
                </a:r>
                <a:endParaRPr sz="1600" b="1">
                  <a:solidFill>
                    <a:schemeClr val="tx1"/>
                  </a:solidFill>
                  <a:latin typeface="Segoe UI" panose="020B0502040204020203" pitchFamily="34" charset="0"/>
                  <a:cs typeface="Segoe UI" panose="020B0502040204020203" pitchFamily="34" charset="0"/>
                </a:endParaRPr>
              </a:p>
            </p:txBody>
          </p:sp>
        </p:grpSp>
        <p:sp>
          <p:nvSpPr>
            <p:cNvPr id="8" name="TextBox 7"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7254D64A-BF6F-459D-66AF-D048BE6C225E}"/>
                </a:ext>
              </a:extLst>
            </p:cNvPr>
            <p:cNvSpPr txBox="1"/>
            <p:nvPr/>
          </p:nvSpPr>
          <p:spPr>
            <a:xfrm>
              <a:off x="1222265" y="1610055"/>
              <a:ext cx="5373370" cy="1595309"/>
            </a:xfrm>
            <a:prstGeom prst="rect">
              <a:avLst/>
            </a:prstGeom>
            <a:noFill/>
          </p:spPr>
          <p:txBody>
            <a:bodyPr wrap="square" lIns="91440" tIns="45720" rIns="91440" bIns="45720" rtlCol="0" anchor="t">
              <a:spAutoFit/>
            </a:bodyPr>
            <a:lstStyle/>
            <a:p>
              <a:pPr marL="12700" marR="176530">
                <a:spcBef>
                  <a:spcPts val="95"/>
                </a:spcBef>
                <a:defRPr/>
              </a:pPr>
              <a:r>
                <a:rPr lang="en-US" sz="1600" b="1" spc="-40" dirty="0">
                  <a:solidFill>
                    <a:srgbClr val="002060"/>
                  </a:solidFill>
                  <a:latin typeface="Segoe UI" panose="020B0502040204020203" pitchFamily="34" charset="0"/>
                  <a:ea typeface="Source Sans Pro"/>
                  <a:cs typeface="Segoe UI" panose="020B0502040204020203" pitchFamily="34" charset="0"/>
                </a:rPr>
                <a:t>Question: </a:t>
              </a:r>
              <a:r>
                <a:rPr lang="en-US" sz="1600" spc="-10" dirty="0">
                  <a:latin typeface="Segoe UI" panose="020B0502040204020203" pitchFamily="34" charset="0"/>
                  <a:ea typeface="Source Sans Pro"/>
                  <a:cs typeface="Segoe UI" panose="020B0502040204020203" pitchFamily="34" charset="0"/>
                </a:rPr>
                <a:t>Will the phone verification options work with a Google phone number?</a:t>
              </a:r>
            </a:p>
            <a:p>
              <a:pPr marL="12700" marR="176530">
                <a:spcBef>
                  <a:spcPts val="95"/>
                </a:spcBef>
                <a:defRPr/>
              </a:pPr>
              <a:endParaRPr lang="en-US" sz="1600" spc="-10" dirty="0">
                <a:latin typeface="Segoe UI" panose="020B0502040204020203" pitchFamily="34" charset="0"/>
                <a:ea typeface="Source Sans Pro"/>
                <a:cs typeface="Segoe UI" panose="020B0502040204020203" pitchFamily="34" charset="0"/>
              </a:endParaRPr>
            </a:p>
            <a:p>
              <a:pPr marL="12700" marR="176530">
                <a:spcBef>
                  <a:spcPts val="95"/>
                </a:spcBef>
                <a:defRPr/>
              </a:pPr>
              <a:r>
                <a:rPr lang="en-US" sz="1600" b="1" i="1" spc="-10"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spc="-1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dirty="0">
                  <a:solidFill>
                    <a:schemeClr val="bg2">
                      <a:lumMod val="10000"/>
                    </a:schemeClr>
                  </a:solidFill>
                  <a:effectLst/>
                  <a:latin typeface="Segoe UI" panose="020B0502040204020203" pitchFamily="34" charset="0"/>
                  <a:ea typeface="Times New Roman" panose="02020603050405020304" pitchFamily="18" charset="0"/>
                  <a:cs typeface="Segoe UI" panose="020B0502040204020203" pitchFamily="34" charset="0"/>
                </a:rPr>
                <a:t>As long as </a:t>
              </a:r>
              <a:r>
                <a:rPr lang="en-US" sz="1600" dirty="0">
                  <a:solidFill>
                    <a:schemeClr val="bg2">
                      <a:lumMod val="10000"/>
                    </a:schemeClr>
                  </a:solidFill>
                  <a:latin typeface="Segoe UI" panose="020B0502040204020203" pitchFamily="34" charset="0"/>
                  <a:ea typeface="Times New Roman" panose="02020603050405020304" pitchFamily="18" charset="0"/>
                  <a:cs typeface="Segoe UI" panose="020B0502040204020203" pitchFamily="34" charset="0"/>
                </a:rPr>
                <a:t>the number</a:t>
              </a:r>
              <a:r>
                <a:rPr lang="en-US" sz="1600" dirty="0">
                  <a:solidFill>
                    <a:schemeClr val="bg2">
                      <a:lumMod val="10000"/>
                    </a:schemeClr>
                  </a:solidFill>
                  <a:effectLst/>
                  <a:latin typeface="Segoe UI" panose="020B0502040204020203" pitchFamily="34" charset="0"/>
                  <a:ea typeface="Times New Roman" panose="02020603050405020304" pitchFamily="18" charset="0"/>
                  <a:cs typeface="Segoe UI" panose="020B0502040204020203" pitchFamily="34" charset="0"/>
                </a:rPr>
                <a:t> can receive SMS messag</a:t>
              </a:r>
              <a:r>
                <a:rPr lang="en-US" sz="1600" dirty="0">
                  <a:solidFill>
                    <a:schemeClr val="bg2">
                      <a:lumMod val="10000"/>
                    </a:schemeClr>
                  </a:solidFill>
                  <a:latin typeface="Segoe UI" panose="020B0502040204020203" pitchFamily="34" charset="0"/>
                  <a:ea typeface="Times New Roman" panose="02020603050405020304" pitchFamily="18" charset="0"/>
                  <a:cs typeface="Segoe UI" panose="020B0502040204020203" pitchFamily="34" charset="0"/>
                </a:rPr>
                <a:t>es </a:t>
              </a:r>
              <a:r>
                <a:rPr lang="en-US" sz="1600" dirty="0">
                  <a:solidFill>
                    <a:schemeClr val="bg2">
                      <a:lumMod val="10000"/>
                    </a:schemeClr>
                  </a:solidFill>
                  <a:effectLst/>
                  <a:latin typeface="Segoe UI" panose="020B0502040204020203" pitchFamily="34" charset="0"/>
                  <a:ea typeface="Times New Roman" panose="02020603050405020304" pitchFamily="18" charset="0"/>
                  <a:cs typeface="Segoe UI" panose="020B0502040204020203" pitchFamily="34" charset="0"/>
                </a:rPr>
                <a:t>or phone calls, there’s nothing to prevent it from being used for MFA.</a:t>
              </a:r>
              <a:endParaRPr lang="en-US" sz="1600" spc="-1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grpSp>
        <p:nvGrpSpPr>
          <p:cNvPr id="12" name="Group 11"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80889E82-536B-486A-2793-8585B1677CA3}"/>
              </a:ext>
            </a:extLst>
          </p:cNvPr>
          <p:cNvGrpSpPr/>
          <p:nvPr/>
        </p:nvGrpSpPr>
        <p:grpSpPr>
          <a:xfrm>
            <a:off x="533400" y="6255688"/>
            <a:ext cx="6153676" cy="2580194"/>
            <a:chOff x="441959" y="1610055"/>
            <a:chExt cx="6153676" cy="2580194"/>
          </a:xfrm>
        </p:grpSpPr>
        <p:grpSp>
          <p:nvGrpSpPr>
            <p:cNvPr id="13" name="Group 12">
              <a:extLst>
                <a:ext uri="{FF2B5EF4-FFF2-40B4-BE49-F238E27FC236}">
                  <a16:creationId xmlns:a16="http://schemas.microsoft.com/office/drawing/2014/main" id="{BFD82AF4-8979-61F3-1006-B19C82A6A3B0}"/>
                </a:ext>
              </a:extLst>
            </p:cNvPr>
            <p:cNvGrpSpPr/>
            <p:nvPr/>
          </p:nvGrpSpPr>
          <p:grpSpPr>
            <a:xfrm>
              <a:off x="441959" y="1610055"/>
              <a:ext cx="537845" cy="521334"/>
              <a:chOff x="441959" y="1748027"/>
              <a:chExt cx="537845" cy="521334"/>
            </a:xfrm>
          </p:grpSpPr>
          <p:sp>
            <p:nvSpPr>
              <p:cNvPr id="15" name="object 4">
                <a:extLst>
                  <a:ext uri="{FF2B5EF4-FFF2-40B4-BE49-F238E27FC236}">
                    <a16:creationId xmlns:a16="http://schemas.microsoft.com/office/drawing/2014/main" id="{F2E9933E-DA13-108F-4155-4B5ACC8CB18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7" name="object 5">
                <a:extLst>
                  <a:ext uri="{FF2B5EF4-FFF2-40B4-BE49-F238E27FC236}">
                    <a16:creationId xmlns:a16="http://schemas.microsoft.com/office/drawing/2014/main" id="{A8B99882-FE22-E67E-2DA5-E815177EFBAC}"/>
                  </a:ext>
                </a:extLst>
              </p:cNvPr>
              <p:cNvSpPr txBox="1"/>
              <p:nvPr/>
            </p:nvSpPr>
            <p:spPr>
              <a:xfrm>
                <a:off x="633867"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solidFill>
                      <a:schemeClr val="tx1"/>
                    </a:solidFill>
                    <a:latin typeface="Segoe UI" panose="020B0502040204020203" pitchFamily="34" charset="0"/>
                    <a:cs typeface="Segoe UI" panose="020B0502040204020203" pitchFamily="34" charset="0"/>
                  </a:rPr>
                  <a:t>9</a:t>
                </a:r>
                <a:endParaRPr sz="1600" b="1">
                  <a:solidFill>
                    <a:schemeClr val="tx1"/>
                  </a:solidFill>
                  <a:latin typeface="Segoe UI" panose="020B0502040204020203" pitchFamily="34" charset="0"/>
                  <a:cs typeface="Segoe UI" panose="020B0502040204020203" pitchFamily="34" charset="0"/>
                </a:endParaRPr>
              </a:p>
            </p:txBody>
          </p:sp>
        </p:grpSp>
        <p:sp>
          <p:nvSpPr>
            <p:cNvPr id="14" name="TextBox 13"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8C378787-7F93-49AC-8CC6-F459CDE78916}"/>
                </a:ext>
              </a:extLst>
            </p:cNvPr>
            <p:cNvSpPr txBox="1"/>
            <p:nvPr/>
          </p:nvSpPr>
          <p:spPr>
            <a:xfrm>
              <a:off x="1222265" y="1610055"/>
              <a:ext cx="5373370" cy="2580194"/>
            </a:xfrm>
            <a:prstGeom prst="rect">
              <a:avLst/>
            </a:prstGeom>
            <a:noFill/>
          </p:spPr>
          <p:txBody>
            <a:bodyPr wrap="square" lIns="91440" tIns="45720" rIns="91440" bIns="45720" rtlCol="0" anchor="t">
              <a:spAutoFit/>
            </a:bodyPr>
            <a:lstStyle/>
            <a:p>
              <a:pPr marL="12700" marR="176530">
                <a:spcBef>
                  <a:spcPts val="95"/>
                </a:spcBef>
                <a:defRPr/>
              </a:pPr>
              <a:r>
                <a:rPr lang="en-US" sz="1600" b="1" spc="-40" dirty="0">
                  <a:solidFill>
                    <a:srgbClr val="002060"/>
                  </a:solidFill>
                  <a:latin typeface="Segoe UI" panose="020B0502040204020203" pitchFamily="34" charset="0"/>
                  <a:ea typeface="Source Sans Pro"/>
                  <a:cs typeface="Segoe UI" panose="020B0502040204020203" pitchFamily="34" charset="0"/>
                </a:rPr>
                <a:t>Question: </a:t>
              </a:r>
              <a:r>
                <a:rPr lang="en-US" sz="1600" spc="-40" dirty="0">
                  <a:solidFill>
                    <a:srgbClr val="002060"/>
                  </a:solidFill>
                  <a:latin typeface="Segoe UI" panose="020B0502040204020203" pitchFamily="34" charset="0"/>
                  <a:ea typeface="Source Sans Pro"/>
                  <a:cs typeface="Segoe UI" panose="020B0502040204020203" pitchFamily="34" charset="0"/>
                </a:rPr>
                <a:t>Can a single phone number be used by more than one person? For example, a citizen who may not own their own phone (e.g. shelters where multiple people may share a phone).</a:t>
              </a:r>
            </a:p>
            <a:p>
              <a:pPr marL="12700" marR="176530">
                <a:spcBef>
                  <a:spcPts val="95"/>
                </a:spcBef>
                <a:defRPr/>
              </a:pPr>
              <a:endParaRPr lang="en-US" sz="1600" spc="-10" dirty="0">
                <a:latin typeface="Segoe UI" panose="020B0502040204020203" pitchFamily="34" charset="0"/>
                <a:ea typeface="Source Sans Pro"/>
                <a:cs typeface="Segoe UI" panose="020B0502040204020203" pitchFamily="34" charset="0"/>
              </a:endParaRPr>
            </a:p>
            <a:p>
              <a:pPr marL="12700" marR="176530">
                <a:spcBef>
                  <a:spcPts val="95"/>
                </a:spcBef>
                <a:defRPr/>
              </a:pPr>
              <a:r>
                <a:rPr lang="en-US" sz="1600" b="1" i="1" spc="-10"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spc="-10" dirty="0">
                  <a:solidFill>
                    <a:schemeClr val="bg2">
                      <a:lumMod val="10000"/>
                    </a:schemeClr>
                  </a:solidFill>
                  <a:latin typeface="Segoe UI" panose="020B0502040204020203" pitchFamily="34" charset="0"/>
                  <a:ea typeface="Source Sans Pro"/>
                  <a:cs typeface="Segoe UI" panose="020B0502040204020203" pitchFamily="34" charset="0"/>
                </a:rPr>
                <a:t>: There’s nothing to prevent that. However, if a text or phone call is sent to that phone, and the user doesn’t have it in their possession, they will not be able to access the application. Furthermore, the loss of that method will render multiple accounts unusable. </a:t>
              </a:r>
            </a:p>
          </p:txBody>
        </p:sp>
      </p:grpSp>
      <p:sp>
        <p:nvSpPr>
          <p:cNvPr id="5" name="object 3">
            <a:extLst>
              <a:ext uri="{FF2B5EF4-FFF2-40B4-BE49-F238E27FC236}">
                <a16:creationId xmlns:a16="http://schemas.microsoft.com/office/drawing/2014/main" id="{4EBEBE0B-CB50-15E4-A5D9-5A6B6BC89D21}"/>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150209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3F75"/>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C87631C1-59F9-4E8F-75BF-FEBE7FCC1BDE}"/>
              </a:ext>
            </a:extLst>
          </p:cNvPr>
          <p:cNvSpPr txBox="1"/>
          <p:nvPr/>
        </p:nvSpPr>
        <p:spPr>
          <a:xfrm>
            <a:off x="31143" y="1095036"/>
            <a:ext cx="2966085" cy="270843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4.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After entering an email address, a PIN will be sent to that email address.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Enter the PIN provided on the email verification screen and select “Verify.”</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Note: If you do not receive the PIN immediately, request a new PIN using the “Send a new PIN” link.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marR="0" lvl="0" indent="0" algn="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720" b="0" i="0" u="none" strike="noStrike" kern="1200" cap="none" spc="-25" normalizeH="0" baseline="0" noProof="0" smtClean="0">
                <a:ln>
                  <a:noFill/>
                </a:ln>
                <a:solidFill>
                  <a:srgbClr val="0E3F75">
                    <a:tint val="75000"/>
                  </a:srgbClr>
                </a:solidFill>
                <a:effectLst/>
                <a:uLnTx/>
                <a:uFillTx/>
                <a:latin typeface="Arial" panose="020B0604020202020204"/>
                <a:ea typeface="+mn-ea"/>
                <a:cs typeface="+mn-cs"/>
              </a:rPr>
              <a:pPr marL="38100" marR="0" lvl="0" indent="0" algn="r" defTabSz="914400" rtl="0" eaLnBrk="1" fontAlgn="auto" latinLnBrk="0" hangingPunct="1">
                <a:lnSpc>
                  <a:spcPct val="100000"/>
                </a:lnSpc>
                <a:spcBef>
                  <a:spcPts val="240"/>
                </a:spcBef>
                <a:spcAft>
                  <a:spcPts val="0"/>
                </a:spcAft>
                <a:buClrTx/>
                <a:buSzTx/>
                <a:buFontTx/>
                <a:buNone/>
                <a:tabLst/>
                <a:defRPr/>
              </a:pPr>
              <a:t>5</a:t>
            </a:fld>
            <a:endParaRPr kumimoji="0" lang="en-US" sz="720" b="0" i="0" u="none" strike="noStrike" kern="1200" cap="none" spc="-25" normalizeH="0" baseline="0" noProof="0">
              <a:ln>
                <a:noFill/>
              </a:ln>
              <a:solidFill>
                <a:srgbClr val="0E3F75">
                  <a:tint val="75000"/>
                </a:srgbClr>
              </a:solidFill>
              <a:effectLst/>
              <a:uLnTx/>
              <a:uFillTx/>
              <a:latin typeface="Arial" panose="020B0604020202020204"/>
              <a:ea typeface="+mn-ea"/>
              <a:cs typeface="+mn-cs"/>
            </a:endParaRPr>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lvl="0" indent="0" algn="l" defTabSz="548640" rtl="0" eaLnBrk="1" fontAlgn="auto" latinLnBrk="0" hangingPunct="1">
              <a:lnSpc>
                <a:spcPct val="100000"/>
              </a:lnSpc>
              <a:spcBef>
                <a:spcPts val="95"/>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OHID Account Creation</a:t>
            </a:r>
            <a:endParaRPr kumimoji="0" lang="en-US" sz="3600" b="1" i="0" u="none" strike="noStrike" kern="1200" cap="none" spc="-150" normalizeH="0" baseline="0" noProof="0">
              <a:ln>
                <a:noFill/>
              </a:ln>
              <a:solidFill>
                <a:srgbClr val="00206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DBC7E121-F8AD-55F5-95B5-1F747E45A668}"/>
              </a:ext>
            </a:extLst>
          </p:cNvPr>
          <p:cNvSpPr txBox="1"/>
          <p:nvPr/>
        </p:nvSpPr>
        <p:spPr>
          <a:xfrm>
            <a:off x="32857" y="4382655"/>
            <a:ext cx="2962656" cy="200054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5.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Enter your Legal First Name, Last Name, and Date of Birth in MM/DD/YYYY format to continue.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Note:</a:t>
            </a: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a:t>
            </a:r>
            <a:r>
              <a:rPr kumimoji="0" lang="en-US" sz="1400" b="1" i="1"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Last 4 of SSN is an optional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grpSp>
        <p:nvGrpSpPr>
          <p:cNvPr id="23" name="Group 22">
            <a:extLst>
              <a:ext uri="{FF2B5EF4-FFF2-40B4-BE49-F238E27FC236}">
                <a16:creationId xmlns:a16="http://schemas.microsoft.com/office/drawing/2014/main" id="{DFC0AE4F-161E-BFF8-296D-72FD54BE31CC}"/>
              </a:ext>
            </a:extLst>
          </p:cNvPr>
          <p:cNvGrpSpPr/>
          <p:nvPr/>
        </p:nvGrpSpPr>
        <p:grpSpPr>
          <a:xfrm>
            <a:off x="3371033" y="979158"/>
            <a:ext cx="3590652" cy="3403498"/>
            <a:chOff x="3347192" y="5780003"/>
            <a:chExt cx="3590652" cy="3403498"/>
          </a:xfrm>
          <a:effectLst/>
        </p:grpSpPr>
        <p:grpSp>
          <p:nvGrpSpPr>
            <p:cNvPr id="24" name="Group 23">
              <a:extLst>
                <a:ext uri="{FF2B5EF4-FFF2-40B4-BE49-F238E27FC236}">
                  <a16:creationId xmlns:a16="http://schemas.microsoft.com/office/drawing/2014/main" id="{424B8F55-9582-6883-2CAC-D73FCFCC79CD}"/>
                </a:ext>
              </a:extLst>
            </p:cNvPr>
            <p:cNvGrpSpPr/>
            <p:nvPr/>
          </p:nvGrpSpPr>
          <p:grpSpPr>
            <a:xfrm>
              <a:off x="3347192" y="5780003"/>
              <a:ext cx="3420250" cy="3403498"/>
              <a:chOff x="3788223" y="6423513"/>
              <a:chExt cx="2716139" cy="2678947"/>
            </a:xfrm>
            <a:effectLst>
              <a:outerShdw blurRad="63500" sx="102000" sy="102000" algn="ctr" rotWithShape="0">
                <a:prstClr val="black">
                  <a:alpha val="40000"/>
                </a:prstClr>
              </a:outerShdw>
            </a:effectLst>
          </p:grpSpPr>
          <p:pic>
            <p:nvPicPr>
              <p:cNvPr id="26" name="Picture 25">
                <a:extLst>
                  <a:ext uri="{FF2B5EF4-FFF2-40B4-BE49-F238E27FC236}">
                    <a16:creationId xmlns:a16="http://schemas.microsoft.com/office/drawing/2014/main" id="{0B9E05A2-8458-68D5-D0CA-B9F7C0E53649}"/>
                  </a:ext>
                </a:extLst>
              </p:cNvPr>
              <p:cNvPicPr>
                <a:picLocks noChangeAspect="1"/>
              </p:cNvPicPr>
              <p:nvPr/>
            </p:nvPicPr>
            <p:blipFill>
              <a:blip r:embed="rId3"/>
              <a:stretch>
                <a:fillRect/>
              </a:stretch>
            </p:blipFill>
            <p:spPr>
              <a:xfrm>
                <a:off x="3788224" y="6423513"/>
                <a:ext cx="2716138" cy="2678947"/>
              </a:xfrm>
              <a:prstGeom prst="rect">
                <a:avLst/>
              </a:prstGeom>
              <a:ln>
                <a:solidFill>
                  <a:srgbClr val="002060"/>
                </a:solidFill>
              </a:ln>
            </p:spPr>
          </p:pic>
          <p:sp>
            <p:nvSpPr>
              <p:cNvPr id="27" name="Rectangle 26">
                <a:extLst>
                  <a:ext uri="{FF2B5EF4-FFF2-40B4-BE49-F238E27FC236}">
                    <a16:creationId xmlns:a16="http://schemas.microsoft.com/office/drawing/2014/main" id="{4928D88F-1BC1-F267-797C-80796FBBF9BA}"/>
                  </a:ext>
                </a:extLst>
              </p:cNvPr>
              <p:cNvSpPr/>
              <p:nvPr/>
            </p:nvSpPr>
            <p:spPr>
              <a:xfrm>
                <a:off x="3788223" y="6800381"/>
                <a:ext cx="2716137" cy="2302078"/>
              </a:xfrm>
              <a:prstGeom prst="rect">
                <a:avLst/>
              </a:prstGeom>
              <a:no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25" name="Oval 24">
              <a:extLst>
                <a:ext uri="{FF2B5EF4-FFF2-40B4-BE49-F238E27FC236}">
                  <a16:creationId xmlns:a16="http://schemas.microsoft.com/office/drawing/2014/main" id="{035E0419-F8A8-6CB9-97D4-2904D64F231B}"/>
                </a:ext>
              </a:extLst>
            </p:cNvPr>
            <p:cNvSpPr/>
            <p:nvPr/>
          </p:nvSpPr>
          <p:spPr>
            <a:xfrm>
              <a:off x="6597021" y="6111643"/>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4</a:t>
              </a:r>
            </a:p>
          </p:txBody>
        </p:sp>
      </p:grpSp>
      <p:grpSp>
        <p:nvGrpSpPr>
          <p:cNvPr id="28" name="Group 27">
            <a:extLst>
              <a:ext uri="{FF2B5EF4-FFF2-40B4-BE49-F238E27FC236}">
                <a16:creationId xmlns:a16="http://schemas.microsoft.com/office/drawing/2014/main" id="{AEA1D00B-6C54-CDC0-4267-10384CF7CD7F}"/>
              </a:ext>
            </a:extLst>
          </p:cNvPr>
          <p:cNvGrpSpPr/>
          <p:nvPr/>
        </p:nvGrpSpPr>
        <p:grpSpPr>
          <a:xfrm>
            <a:off x="3120860" y="4698296"/>
            <a:ext cx="4090999" cy="2503374"/>
            <a:chOff x="3826962" y="5515038"/>
            <a:chExt cx="2605396" cy="2270960"/>
          </a:xfrm>
          <a:effectLst>
            <a:outerShdw blurRad="63500" sx="102000" sy="102000" algn="ctr" rotWithShape="0">
              <a:prstClr val="black">
                <a:alpha val="40000"/>
              </a:prstClr>
            </a:outerShdw>
          </a:effectLst>
        </p:grpSpPr>
        <p:pic>
          <p:nvPicPr>
            <p:cNvPr id="29" name="Picture 28">
              <a:extLst>
                <a:ext uri="{FF2B5EF4-FFF2-40B4-BE49-F238E27FC236}">
                  <a16:creationId xmlns:a16="http://schemas.microsoft.com/office/drawing/2014/main" id="{CD70EBDF-BC44-18E4-4FB1-FD3316A02232}"/>
                </a:ext>
              </a:extLst>
            </p:cNvPr>
            <p:cNvPicPr>
              <a:picLocks noChangeAspect="1"/>
            </p:cNvPicPr>
            <p:nvPr/>
          </p:nvPicPr>
          <p:blipFill>
            <a:blip r:embed="rId4"/>
            <a:stretch>
              <a:fillRect/>
            </a:stretch>
          </p:blipFill>
          <p:spPr>
            <a:xfrm>
              <a:off x="3826965" y="5515038"/>
              <a:ext cx="2605393" cy="2270960"/>
            </a:xfrm>
            <a:prstGeom prst="rect">
              <a:avLst/>
            </a:prstGeom>
            <a:ln>
              <a:solidFill>
                <a:srgbClr val="002060"/>
              </a:solidFill>
            </a:ln>
          </p:spPr>
        </p:pic>
        <p:sp>
          <p:nvSpPr>
            <p:cNvPr id="30" name="Rectangle 29">
              <a:extLst>
                <a:ext uri="{FF2B5EF4-FFF2-40B4-BE49-F238E27FC236}">
                  <a16:creationId xmlns:a16="http://schemas.microsoft.com/office/drawing/2014/main" id="{78B9B90D-59BC-9068-1353-70CFCCCC53D0}"/>
                </a:ext>
              </a:extLst>
            </p:cNvPr>
            <p:cNvSpPr/>
            <p:nvPr/>
          </p:nvSpPr>
          <p:spPr>
            <a:xfrm>
              <a:off x="3826962" y="5796687"/>
              <a:ext cx="2605393" cy="1989311"/>
            </a:xfrm>
            <a:prstGeom prst="rect">
              <a:avLst/>
            </a:prstGeom>
            <a:noFill/>
            <a:ln w="28575" cap="flat" cmpd="sng" algn="ctr">
              <a:solidFill>
                <a:srgbClr val="00206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31" name="Oval 30">
            <a:extLst>
              <a:ext uri="{FF2B5EF4-FFF2-40B4-BE49-F238E27FC236}">
                <a16:creationId xmlns:a16="http://schemas.microsoft.com/office/drawing/2014/main" id="{6BE33A26-3E29-905A-DA42-54FE40DC8294}"/>
              </a:ext>
            </a:extLst>
          </p:cNvPr>
          <p:cNvSpPr/>
          <p:nvPr/>
        </p:nvSpPr>
        <p:spPr>
          <a:xfrm>
            <a:off x="6961685" y="4838357"/>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5</a:t>
            </a:r>
          </a:p>
        </p:txBody>
      </p:sp>
      <p:pic>
        <p:nvPicPr>
          <p:cNvPr id="32" name="Picture 31">
            <a:extLst>
              <a:ext uri="{FF2B5EF4-FFF2-40B4-BE49-F238E27FC236}">
                <a16:creationId xmlns:a16="http://schemas.microsoft.com/office/drawing/2014/main" id="{0C963604-B92B-5921-7DEB-C0629EAE1CBB}"/>
              </a:ext>
            </a:extLst>
          </p:cNvPr>
          <p:cNvPicPr>
            <a:picLocks noChangeAspect="1"/>
          </p:cNvPicPr>
          <p:nvPr/>
        </p:nvPicPr>
        <p:blipFill>
          <a:blip r:embed="rId5"/>
          <a:stretch>
            <a:fillRect/>
          </a:stretch>
        </p:blipFill>
        <p:spPr>
          <a:xfrm>
            <a:off x="3502738" y="7493785"/>
            <a:ext cx="3327242" cy="2502632"/>
          </a:xfrm>
          <a:prstGeom prst="rect">
            <a:avLst/>
          </a:prstGeom>
          <a:ln>
            <a:solidFill>
              <a:srgbClr val="002060"/>
            </a:solidFill>
          </a:ln>
          <a:effectLst>
            <a:outerShdw blurRad="63500" sx="102000" sy="102000" algn="ctr" rotWithShape="0">
              <a:prstClr val="black">
                <a:alpha val="40000"/>
              </a:prstClr>
            </a:outerShdw>
          </a:effectLst>
        </p:spPr>
      </p:pic>
      <p:sp>
        <p:nvSpPr>
          <p:cNvPr id="33" name="Rectangle 32">
            <a:extLst>
              <a:ext uri="{FF2B5EF4-FFF2-40B4-BE49-F238E27FC236}">
                <a16:creationId xmlns:a16="http://schemas.microsoft.com/office/drawing/2014/main" id="{CA0AE554-4644-F932-5998-B328268AFA67}"/>
              </a:ext>
            </a:extLst>
          </p:cNvPr>
          <p:cNvSpPr/>
          <p:nvPr/>
        </p:nvSpPr>
        <p:spPr>
          <a:xfrm>
            <a:off x="3502738" y="8584728"/>
            <a:ext cx="3327241" cy="1395971"/>
          </a:xfrm>
          <a:prstGeom prst="rect">
            <a:avLst/>
          </a:prstGeom>
          <a:no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5" name="Oval 34">
            <a:extLst>
              <a:ext uri="{FF2B5EF4-FFF2-40B4-BE49-F238E27FC236}">
                <a16:creationId xmlns:a16="http://schemas.microsoft.com/office/drawing/2014/main" id="{2ABE2254-AF8E-87EE-FCF1-FCED5C42CE16}"/>
              </a:ext>
            </a:extLst>
          </p:cNvPr>
          <p:cNvSpPr/>
          <p:nvPr/>
        </p:nvSpPr>
        <p:spPr>
          <a:xfrm>
            <a:off x="6641868" y="8430034"/>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6</a:t>
            </a:r>
          </a:p>
        </p:txBody>
      </p:sp>
      <p:sp>
        <p:nvSpPr>
          <p:cNvPr id="36" name="TextBox 35">
            <a:extLst>
              <a:ext uri="{FF2B5EF4-FFF2-40B4-BE49-F238E27FC236}">
                <a16:creationId xmlns:a16="http://schemas.microsoft.com/office/drawing/2014/main" id="{8A2008D0-438D-3318-B471-E3BA7434FD78}"/>
              </a:ext>
            </a:extLst>
          </p:cNvPr>
          <p:cNvSpPr txBox="1"/>
          <p:nvPr/>
        </p:nvSpPr>
        <p:spPr>
          <a:xfrm>
            <a:off x="32857" y="6875603"/>
            <a:ext cx="2962656" cy="261610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6.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Create a username for your OHID account.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The username must be between 6-64 characters, cannot start or end with a special character, cannot contain only numbers, and may only contain . _ - or @ as special characters.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767552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952012"/>
            <a:ext cx="2289047" cy="4733530"/>
          </a:xfrm>
          <a:prstGeom prst="rect">
            <a:avLst/>
          </a:prstGeom>
        </p:spPr>
      </p:pic>
      <p:sp>
        <p:nvSpPr>
          <p:cNvPr id="9" name="TextBox 8">
            <a:extLst>
              <a:ext uri="{FF2B5EF4-FFF2-40B4-BE49-F238E27FC236}">
                <a16:creationId xmlns:a16="http://schemas.microsoft.com/office/drawing/2014/main" id="{8B7F66F5-B545-57B9-A949-3715FED49511}"/>
              </a:ext>
            </a:extLst>
          </p:cNvPr>
          <p:cNvSpPr txBox="1"/>
          <p:nvPr/>
        </p:nvSpPr>
        <p:spPr>
          <a:xfrm>
            <a:off x="133296" y="571515"/>
            <a:ext cx="7277439" cy="618311"/>
          </a:xfrm>
          <a:prstGeom prst="rect">
            <a:avLst/>
          </a:prstGeom>
          <a:noFill/>
        </p:spPr>
        <p:txBody>
          <a:bodyPr wrap="square" lIns="91440" tIns="45720" rIns="91440" bIns="45720" rtlCol="0" anchor="t">
            <a:spAutoFit/>
          </a:bodyPr>
          <a:lstStyle/>
          <a:p>
            <a:pPr marL="12700" marR="5080" algn="l">
              <a:lnSpc>
                <a:spcPct val="227586"/>
              </a:lnSpc>
              <a:spcBef>
                <a:spcPts val="375"/>
              </a:spcBef>
            </a:pPr>
            <a:r>
              <a:rPr lang="en-US" spc="-65" dirty="0">
                <a:solidFill>
                  <a:srgbClr val="000000"/>
                </a:solidFill>
                <a:latin typeface="Segoe UI" panose="020B0502040204020203" pitchFamily="34" charset="0"/>
                <a:cs typeface="Segoe UI" panose="020B0502040204020203" pitchFamily="34" charset="0"/>
              </a:rPr>
              <a:t>These are common questions you may have about MFA</a:t>
            </a:r>
            <a:endParaRPr lang="en-US" dirty="0">
              <a:solidFill>
                <a:srgbClr val="00000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8BACBD06-9689-9A68-D399-308C8F5020A5}"/>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50</a:t>
            </a:fld>
            <a:endParaRPr lang="en-US" spc="-25"/>
          </a:p>
        </p:txBody>
      </p:sp>
      <p:grpSp>
        <p:nvGrpSpPr>
          <p:cNvPr id="4" name="Group 3"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4DE08011-0634-24E0-EF33-632294C64624}"/>
              </a:ext>
            </a:extLst>
          </p:cNvPr>
          <p:cNvGrpSpPr/>
          <p:nvPr/>
        </p:nvGrpSpPr>
        <p:grpSpPr>
          <a:xfrm>
            <a:off x="533400" y="4331711"/>
            <a:ext cx="6153676" cy="2346796"/>
            <a:chOff x="441959" y="1610055"/>
            <a:chExt cx="6153676" cy="2346796"/>
          </a:xfrm>
        </p:grpSpPr>
        <p:grpSp>
          <p:nvGrpSpPr>
            <p:cNvPr id="6" name="Group 5">
              <a:extLst>
                <a:ext uri="{FF2B5EF4-FFF2-40B4-BE49-F238E27FC236}">
                  <a16:creationId xmlns:a16="http://schemas.microsoft.com/office/drawing/2014/main" id="{C0C88BA2-75BC-297B-5600-0303682A6DBC}"/>
                </a:ext>
              </a:extLst>
            </p:cNvPr>
            <p:cNvGrpSpPr/>
            <p:nvPr/>
          </p:nvGrpSpPr>
          <p:grpSpPr>
            <a:xfrm>
              <a:off x="441959" y="1610055"/>
              <a:ext cx="537845" cy="521334"/>
              <a:chOff x="441959" y="1748027"/>
              <a:chExt cx="537845" cy="521334"/>
            </a:xfrm>
          </p:grpSpPr>
          <p:sp>
            <p:nvSpPr>
              <p:cNvPr id="10" name="object 4">
                <a:extLst>
                  <a:ext uri="{FF2B5EF4-FFF2-40B4-BE49-F238E27FC236}">
                    <a16:creationId xmlns:a16="http://schemas.microsoft.com/office/drawing/2014/main" id="{55426BE1-CD01-7C0A-190C-EFACE6B429CF}"/>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1" name="object 5">
                <a:extLst>
                  <a:ext uri="{FF2B5EF4-FFF2-40B4-BE49-F238E27FC236}">
                    <a16:creationId xmlns:a16="http://schemas.microsoft.com/office/drawing/2014/main" id="{028609C2-7AC9-9D9D-D573-2C52A84BFB44}"/>
                  </a:ext>
                </a:extLst>
              </p:cNvPr>
              <p:cNvSpPr txBox="1"/>
              <p:nvPr/>
            </p:nvSpPr>
            <p:spPr>
              <a:xfrm>
                <a:off x="572081" y="1888997"/>
                <a:ext cx="278701"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latin typeface="Segoe UI" panose="020B0502040204020203" pitchFamily="34" charset="0"/>
                    <a:cs typeface="Segoe UI" panose="020B0502040204020203" pitchFamily="34" charset="0"/>
                  </a:rPr>
                  <a:t>11</a:t>
                </a:r>
                <a:endParaRPr sz="1600" b="1">
                  <a:solidFill>
                    <a:schemeClr val="tx1"/>
                  </a:solidFill>
                  <a:latin typeface="Segoe UI" panose="020B0502040204020203" pitchFamily="34" charset="0"/>
                  <a:cs typeface="Segoe UI" panose="020B0502040204020203" pitchFamily="34" charset="0"/>
                </a:endParaRPr>
              </a:p>
            </p:txBody>
          </p:sp>
        </p:grpSp>
        <p:sp>
          <p:nvSpPr>
            <p:cNvPr id="8" name="TextBox 7"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CF83BD1A-C9CD-CCB2-316D-0DE33DB0F64B}"/>
                </a:ext>
              </a:extLst>
            </p:cNvPr>
            <p:cNvSpPr txBox="1"/>
            <p:nvPr/>
          </p:nvSpPr>
          <p:spPr>
            <a:xfrm>
              <a:off x="1222265" y="1610055"/>
              <a:ext cx="5373370" cy="2346796"/>
            </a:xfrm>
            <a:prstGeom prst="rect">
              <a:avLst/>
            </a:prstGeom>
            <a:noFill/>
          </p:spPr>
          <p:txBody>
            <a:bodyPr wrap="square" lIns="91440" tIns="45720" rIns="91440" bIns="45720" rtlCol="0" anchor="t">
              <a:spAutoFit/>
            </a:bodyPr>
            <a:lstStyle/>
            <a:p>
              <a:pPr marL="12700" marR="176530">
                <a:spcBef>
                  <a:spcPts val="95"/>
                </a:spcBef>
                <a:defRPr/>
              </a:pPr>
              <a:r>
                <a:rPr lang="en-US" sz="1600" b="1" spc="-40" dirty="0">
                  <a:solidFill>
                    <a:srgbClr val="002060"/>
                  </a:solidFill>
                  <a:latin typeface="Segoe UI" panose="020B0502040204020203" pitchFamily="34" charset="0"/>
                  <a:ea typeface="Source Sans Pro"/>
                  <a:cs typeface="Segoe UI" panose="020B0502040204020203" pitchFamily="34" charset="0"/>
                </a:rPr>
                <a:t>Question: </a:t>
              </a:r>
              <a:r>
                <a:rPr lang="en-US" sz="1600" dirty="0">
                  <a:solidFill>
                    <a:schemeClr val="tx1"/>
                  </a:solidFill>
                  <a:latin typeface="Segoe UI" panose="020B0502040204020203" pitchFamily="34" charset="0"/>
                  <a:ea typeface="Source Sans Pro"/>
                  <a:cs typeface="Segoe UI" panose="020B0502040204020203" pitchFamily="34" charset="0"/>
                </a:rPr>
                <a:t>Why am I receiving this error “404 Page not found”?</a:t>
              </a:r>
            </a:p>
            <a:p>
              <a:pPr marL="12700" marR="176530">
                <a:spcBef>
                  <a:spcPts val="95"/>
                </a:spcBef>
                <a:defRPr/>
              </a:pPr>
              <a:endParaRPr lang="en-US" sz="1600" dirty="0">
                <a:solidFill>
                  <a:schemeClr val="tx1"/>
                </a:solidFill>
                <a:latin typeface="Segoe UI" panose="020B0502040204020203" pitchFamily="34" charset="0"/>
                <a:ea typeface="Source Sans Pro"/>
                <a:cs typeface="Segoe UI" panose="020B0502040204020203" pitchFamily="34" charset="0"/>
              </a:endParaRPr>
            </a:p>
            <a:p>
              <a:pPr marL="12700" marR="176530">
                <a:spcBef>
                  <a:spcPts val="95"/>
                </a:spcBef>
                <a:defRPr/>
              </a:pPr>
              <a:r>
                <a:rPr lang="en-US" sz="1600" b="1" i="1" spc="-10" dirty="0">
                  <a:solidFill>
                    <a:schemeClr val="bg2">
                      <a:lumMod val="10000"/>
                    </a:schemeClr>
                  </a:solidFill>
                  <a:latin typeface="Segoe UI" panose="020B0502040204020203" pitchFamily="34" charset="0"/>
                  <a:ea typeface="Source Sans Pro"/>
                  <a:cs typeface="Segoe UI" panose="020B0502040204020203" pitchFamily="34" charset="0"/>
                </a:rPr>
                <a:t>Answer: </a:t>
              </a:r>
              <a:r>
                <a:rPr lang="en-US" sz="1600" dirty="0">
                  <a:solidFill>
                    <a:srgbClr val="000000"/>
                  </a:solidFill>
                  <a:latin typeface="Segoe UI" panose="020B0502040204020203" pitchFamily="34" charset="0"/>
                  <a:ea typeface="Source Sans Pro"/>
                  <a:cs typeface="Segoe UI" panose="020B0502040204020203" pitchFamily="34" charset="0"/>
                </a:rPr>
                <a:t>The “404 Page not found” error typically means the user doesn’t have proper access or there may be an issue with caching. This could also be a result of the occurrence of data mismatch between the agency and IOP.</a:t>
              </a:r>
            </a:p>
            <a:p>
              <a:pPr marL="12700" marR="176530">
                <a:spcBef>
                  <a:spcPts val="95"/>
                </a:spcBef>
                <a:defRPr/>
              </a:pPr>
              <a:endParaRPr lang="en-US" sz="1600" spc="-1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grpSp>
        <p:nvGrpSpPr>
          <p:cNvPr id="12" name="Group 11"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E9D18568-81B3-7E79-637F-B1D9D9DB0F4B}"/>
              </a:ext>
            </a:extLst>
          </p:cNvPr>
          <p:cNvGrpSpPr/>
          <p:nvPr/>
        </p:nvGrpSpPr>
        <p:grpSpPr>
          <a:xfrm>
            <a:off x="533400" y="1642199"/>
            <a:ext cx="6153676" cy="2346796"/>
            <a:chOff x="441959" y="1610055"/>
            <a:chExt cx="6153676" cy="2346796"/>
          </a:xfrm>
        </p:grpSpPr>
        <p:grpSp>
          <p:nvGrpSpPr>
            <p:cNvPr id="13" name="Group 12">
              <a:extLst>
                <a:ext uri="{FF2B5EF4-FFF2-40B4-BE49-F238E27FC236}">
                  <a16:creationId xmlns:a16="http://schemas.microsoft.com/office/drawing/2014/main" id="{5A3CADD9-0277-E9B3-9EF4-89B0AF0A9F34}"/>
                </a:ext>
              </a:extLst>
            </p:cNvPr>
            <p:cNvGrpSpPr/>
            <p:nvPr/>
          </p:nvGrpSpPr>
          <p:grpSpPr>
            <a:xfrm>
              <a:off x="441959" y="1610055"/>
              <a:ext cx="537845" cy="521334"/>
              <a:chOff x="441959" y="1748027"/>
              <a:chExt cx="537845" cy="521334"/>
            </a:xfrm>
          </p:grpSpPr>
          <p:sp>
            <p:nvSpPr>
              <p:cNvPr id="15" name="object 4">
                <a:extLst>
                  <a:ext uri="{FF2B5EF4-FFF2-40B4-BE49-F238E27FC236}">
                    <a16:creationId xmlns:a16="http://schemas.microsoft.com/office/drawing/2014/main" id="{9DF2E885-3236-CA12-D90F-10C4098B5CE3}"/>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7" name="object 5">
                <a:extLst>
                  <a:ext uri="{FF2B5EF4-FFF2-40B4-BE49-F238E27FC236}">
                    <a16:creationId xmlns:a16="http://schemas.microsoft.com/office/drawing/2014/main" id="{1A56CFBB-A533-287A-A559-E3F858B85545}"/>
                  </a:ext>
                </a:extLst>
              </p:cNvPr>
              <p:cNvSpPr txBox="1"/>
              <p:nvPr/>
            </p:nvSpPr>
            <p:spPr>
              <a:xfrm>
                <a:off x="566631" y="1890174"/>
                <a:ext cx="345937"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latin typeface="Segoe UI" panose="020B0502040204020203" pitchFamily="34" charset="0"/>
                    <a:cs typeface="Segoe UI" panose="020B0502040204020203" pitchFamily="34" charset="0"/>
                  </a:rPr>
                  <a:t>10</a:t>
                </a:r>
                <a:endParaRPr sz="1600" b="1">
                  <a:solidFill>
                    <a:schemeClr val="tx1"/>
                  </a:solidFill>
                  <a:latin typeface="Segoe UI" panose="020B0502040204020203" pitchFamily="34" charset="0"/>
                  <a:cs typeface="Segoe UI" panose="020B0502040204020203" pitchFamily="34" charset="0"/>
                </a:endParaRPr>
              </a:p>
            </p:txBody>
          </p:sp>
        </p:grpSp>
        <p:sp>
          <p:nvSpPr>
            <p:cNvPr id="14" name="TextBox 13"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F70A77F3-5043-EBE7-53DE-936280359294}"/>
                </a:ext>
              </a:extLst>
            </p:cNvPr>
            <p:cNvSpPr txBox="1"/>
            <p:nvPr/>
          </p:nvSpPr>
          <p:spPr>
            <a:xfrm>
              <a:off x="1222265" y="1610055"/>
              <a:ext cx="5373370" cy="2346796"/>
            </a:xfrm>
            <a:prstGeom prst="rect">
              <a:avLst/>
            </a:prstGeom>
            <a:noFill/>
          </p:spPr>
          <p:txBody>
            <a:bodyPr wrap="square" lIns="91440" tIns="45720" rIns="91440" bIns="45720" rtlCol="0" anchor="t">
              <a:spAutoFit/>
            </a:bodyPr>
            <a:lstStyle/>
            <a:p>
              <a:pPr marL="12700" marR="5080">
                <a:spcBef>
                  <a:spcPts val="1800"/>
                </a:spcBef>
                <a:defRPr/>
              </a:pPr>
              <a:r>
                <a:rPr lang="en-US" sz="1600" b="1" spc="-40" dirty="0">
                  <a:solidFill>
                    <a:srgbClr val="002060"/>
                  </a:solidFill>
                  <a:latin typeface="Segoe UI" panose="020B0502040204020203" pitchFamily="34" charset="0"/>
                  <a:ea typeface="Source Sans Pro"/>
                  <a:cs typeface="Segoe UI" panose="020B0502040204020203" pitchFamily="34" charset="0"/>
                </a:rPr>
                <a:t>Question: </a:t>
              </a:r>
              <a:r>
                <a:rPr lang="en-US" sz="1600" dirty="0">
                  <a:solidFill>
                    <a:schemeClr val="tx1"/>
                  </a:solidFill>
                  <a:latin typeface="Segoe UI" panose="020B0502040204020203" pitchFamily="34" charset="0"/>
                  <a:ea typeface="Source Sans Pro"/>
                  <a:cs typeface="Segoe UI" panose="020B0502040204020203" pitchFamily="34" charset="0"/>
                </a:rPr>
                <a:t>If the customer is not able to use their verification code after five minutes, is there a limit on the number of times they can request a verification code before they are locked out?</a:t>
              </a:r>
            </a:p>
            <a:p>
              <a:pPr marL="12700" marR="176530">
                <a:spcBef>
                  <a:spcPts val="95"/>
                </a:spcBef>
                <a:defRPr/>
              </a:pPr>
              <a:endParaRPr lang="en-US" sz="1600" spc="-10" dirty="0">
                <a:latin typeface="Segoe UI" panose="020B0502040204020203" pitchFamily="34" charset="0"/>
                <a:ea typeface="Source Sans Pro"/>
                <a:cs typeface="Segoe UI" panose="020B0502040204020203" pitchFamily="34" charset="0"/>
              </a:endParaRPr>
            </a:p>
            <a:p>
              <a:pPr marL="12700" marR="176530">
                <a:spcBef>
                  <a:spcPts val="95"/>
                </a:spcBef>
                <a:defRPr/>
              </a:pPr>
              <a:r>
                <a:rPr lang="en-US" sz="1600" b="1" i="1" spc="-10"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spc="-10" dirty="0">
                  <a:solidFill>
                    <a:schemeClr val="bg2">
                      <a:lumMod val="10000"/>
                    </a:schemeClr>
                  </a:solidFill>
                  <a:latin typeface="Segoe UI" panose="020B0502040204020203" pitchFamily="34" charset="0"/>
                  <a:ea typeface="Source Sans Pro"/>
                  <a:cs typeface="Segoe UI" panose="020B0502040204020203" pitchFamily="34" charset="0"/>
                </a:rPr>
                <a:t>: There is not currently a limit on the number of times a customer requests a verification code when setting up MFA methods.</a:t>
              </a:r>
            </a:p>
            <a:p>
              <a:pPr marL="12700" marR="176530">
                <a:spcBef>
                  <a:spcPts val="95"/>
                </a:spcBef>
                <a:defRPr/>
              </a:pPr>
              <a:endParaRPr lang="en-US" sz="1600" spc="-1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sp>
        <p:nvSpPr>
          <p:cNvPr id="5" name="object 3">
            <a:extLst>
              <a:ext uri="{FF2B5EF4-FFF2-40B4-BE49-F238E27FC236}">
                <a16:creationId xmlns:a16="http://schemas.microsoft.com/office/drawing/2014/main" id="{E514542F-787C-7140-A036-A2DF0676C11B}"/>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7" name="Group 6"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42EAA9DD-BABE-4084-9C8A-57999E13B9DD}"/>
              </a:ext>
            </a:extLst>
          </p:cNvPr>
          <p:cNvGrpSpPr/>
          <p:nvPr/>
        </p:nvGrpSpPr>
        <p:grpSpPr>
          <a:xfrm>
            <a:off x="533400" y="7021223"/>
            <a:ext cx="6153676" cy="3177793"/>
            <a:chOff x="441959" y="1610055"/>
            <a:chExt cx="6153676" cy="3177793"/>
          </a:xfrm>
        </p:grpSpPr>
        <p:grpSp>
          <p:nvGrpSpPr>
            <p:cNvPr id="16" name="Group 15">
              <a:extLst>
                <a:ext uri="{FF2B5EF4-FFF2-40B4-BE49-F238E27FC236}">
                  <a16:creationId xmlns:a16="http://schemas.microsoft.com/office/drawing/2014/main" id="{821A6BBB-ABA0-8AC3-EE8E-EA38A079C618}"/>
                </a:ext>
              </a:extLst>
            </p:cNvPr>
            <p:cNvGrpSpPr/>
            <p:nvPr/>
          </p:nvGrpSpPr>
          <p:grpSpPr>
            <a:xfrm>
              <a:off x="441959" y="1610055"/>
              <a:ext cx="537845" cy="521334"/>
              <a:chOff x="441959" y="1748027"/>
              <a:chExt cx="537845" cy="521334"/>
            </a:xfrm>
          </p:grpSpPr>
          <p:sp>
            <p:nvSpPr>
              <p:cNvPr id="19" name="object 4">
                <a:extLst>
                  <a:ext uri="{FF2B5EF4-FFF2-40B4-BE49-F238E27FC236}">
                    <a16:creationId xmlns:a16="http://schemas.microsoft.com/office/drawing/2014/main" id="{72D6A61F-ADFB-11CD-D24C-8221EFB7848F}"/>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0" name="object 5">
                <a:extLst>
                  <a:ext uri="{FF2B5EF4-FFF2-40B4-BE49-F238E27FC236}">
                    <a16:creationId xmlns:a16="http://schemas.microsoft.com/office/drawing/2014/main" id="{98EC5F9C-9FA5-F0FD-2323-33CB6AC9F264}"/>
                  </a:ext>
                </a:extLst>
              </p:cNvPr>
              <p:cNvSpPr txBox="1"/>
              <p:nvPr/>
            </p:nvSpPr>
            <p:spPr>
              <a:xfrm>
                <a:off x="572081" y="1888997"/>
                <a:ext cx="278701"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latin typeface="Segoe UI" panose="020B0502040204020203" pitchFamily="34" charset="0"/>
                    <a:cs typeface="Segoe UI" panose="020B0502040204020203" pitchFamily="34" charset="0"/>
                  </a:rPr>
                  <a:t>12</a:t>
                </a:r>
                <a:endParaRPr sz="1600" b="1" dirty="0">
                  <a:solidFill>
                    <a:schemeClr val="tx1"/>
                  </a:solidFill>
                  <a:latin typeface="Segoe UI" panose="020B0502040204020203" pitchFamily="34" charset="0"/>
                  <a:cs typeface="Segoe UI" panose="020B0502040204020203" pitchFamily="34" charset="0"/>
                </a:endParaRPr>
              </a:p>
            </p:txBody>
          </p:sp>
        </p:grpSp>
        <p:sp>
          <p:nvSpPr>
            <p:cNvPr id="18" name="TextBox 17"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BF294817-34D2-0DA9-C33F-405AF682946A}"/>
                </a:ext>
              </a:extLst>
            </p:cNvPr>
            <p:cNvSpPr txBox="1"/>
            <p:nvPr/>
          </p:nvSpPr>
          <p:spPr>
            <a:xfrm>
              <a:off x="1222265" y="1610055"/>
              <a:ext cx="5373370" cy="3177793"/>
            </a:xfrm>
            <a:prstGeom prst="rect">
              <a:avLst/>
            </a:prstGeom>
            <a:noFill/>
          </p:spPr>
          <p:txBody>
            <a:bodyPr wrap="square" lIns="91440" tIns="45720" rIns="91440" bIns="45720" rtlCol="0" anchor="t">
              <a:spAutoFit/>
            </a:bodyPr>
            <a:lstStyle/>
            <a:p>
              <a:pPr marL="0" marR="0">
                <a:spcBef>
                  <a:spcPts val="0"/>
                </a:spcBef>
                <a:spcAft>
                  <a:spcPts val="0"/>
                </a:spcAft>
              </a:pPr>
              <a:r>
                <a:rPr lang="en-US" sz="1600" b="1" spc="-40" dirty="0">
                  <a:solidFill>
                    <a:srgbClr val="002060"/>
                  </a:solidFill>
                  <a:latin typeface="Segoe UI" panose="020B0502040204020203" pitchFamily="34" charset="0"/>
                  <a:ea typeface="Source Sans Pro"/>
                  <a:cs typeface="Segoe UI" panose="020B0502040204020203" pitchFamily="34" charset="0"/>
                </a:rPr>
                <a:t>Question: </a:t>
              </a:r>
              <a:r>
                <a:rPr lang="en-US" sz="1800" dirty="0">
                  <a:effectLst/>
                  <a:latin typeface="Calibri" panose="020F0502020204030204" pitchFamily="34" charset="0"/>
                </a:rPr>
                <a:t>Why am I not receiving a phone call on my phone when trying to enroll in the Phone Call MFA option?</a:t>
              </a:r>
            </a:p>
            <a:p>
              <a:pPr marL="0" marR="0">
                <a:spcBef>
                  <a:spcPts val="0"/>
                </a:spcBef>
                <a:spcAft>
                  <a:spcPts val="0"/>
                </a:spcAft>
              </a:pPr>
              <a:endParaRPr lang="en-US" sz="1600" dirty="0">
                <a:solidFill>
                  <a:schemeClr val="tx1"/>
                </a:solidFill>
                <a:latin typeface="Segoe UI" panose="020B0502040204020203" pitchFamily="34" charset="0"/>
                <a:ea typeface="Source Sans Pro"/>
                <a:cs typeface="Segoe UI" panose="020B0502040204020203" pitchFamily="34" charset="0"/>
              </a:endParaRPr>
            </a:p>
            <a:p>
              <a:pPr marL="12700" marR="176530">
                <a:spcBef>
                  <a:spcPts val="95"/>
                </a:spcBef>
                <a:defRPr/>
              </a:pPr>
              <a:r>
                <a:rPr lang="en-US" sz="1600" b="1" i="1" spc="-10" dirty="0">
                  <a:solidFill>
                    <a:schemeClr val="bg2">
                      <a:lumMod val="10000"/>
                    </a:schemeClr>
                  </a:solidFill>
                  <a:latin typeface="Segoe UI" panose="020B0502040204020203" pitchFamily="34" charset="0"/>
                  <a:ea typeface="Source Sans Pro"/>
                  <a:cs typeface="Segoe UI" panose="020B0502040204020203" pitchFamily="34" charset="0"/>
                </a:rPr>
                <a:t>Answer: </a:t>
              </a:r>
              <a:r>
                <a:rPr lang="en-US" sz="1600" dirty="0">
                  <a:solidFill>
                    <a:srgbClr val="000000"/>
                  </a:solidFill>
                  <a:latin typeface="Segoe UI" panose="020B0502040204020203" pitchFamily="34" charset="0"/>
                  <a:ea typeface="Source Sans Pro"/>
                  <a:cs typeface="Segoe UI" panose="020B0502040204020203" pitchFamily="34" charset="0"/>
                </a:rPr>
                <a:t>Phone carriers have scam blocking apps that may interfere with the delivery of MFA calls. Any sort of SPAM/RoboCall blocking software should be disabled when troubleshooting this issue. You may also check your carrier's application settings for additional options to adjust allowed calls.</a:t>
              </a:r>
            </a:p>
            <a:p>
              <a:pPr marL="12700" marR="176530">
                <a:spcBef>
                  <a:spcPts val="95"/>
                </a:spcBef>
                <a:defRPr/>
              </a:pPr>
              <a:endParaRPr lang="en-US" sz="1600" dirty="0">
                <a:solidFill>
                  <a:srgbClr val="000000"/>
                </a:solidFill>
                <a:latin typeface="Segoe UI" panose="020B0502040204020203" pitchFamily="34" charset="0"/>
                <a:ea typeface="Source Sans Pro"/>
                <a:cs typeface="Segoe UI" panose="020B0502040204020203" pitchFamily="34" charset="0"/>
              </a:endParaRPr>
            </a:p>
            <a:p>
              <a:pPr marL="12700" marR="176530">
                <a:spcBef>
                  <a:spcPts val="95"/>
                </a:spcBef>
                <a:defRPr/>
              </a:pPr>
              <a:endParaRPr lang="en-US" sz="1600" spc="-1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spTree>
    <p:extLst>
      <p:ext uri="{BB962C8B-B14F-4D97-AF65-F5344CB8AC3E}">
        <p14:creationId xmlns:p14="http://schemas.microsoft.com/office/powerpoint/2010/main" val="3130045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4053820"/>
            <a:ext cx="7048501" cy="964130"/>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ID Proofing</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51</a:t>
            </a:fld>
            <a:endParaRPr lang="en-US" spc="-25"/>
          </a:p>
        </p:txBody>
      </p:sp>
    </p:spTree>
    <p:extLst>
      <p:ext uri="{BB962C8B-B14F-4D97-AF65-F5344CB8AC3E}">
        <p14:creationId xmlns:p14="http://schemas.microsoft.com/office/powerpoint/2010/main" val="3923207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C2E9C4-49D9-1C6D-3BC4-B48D5B3518A8}"/>
              </a:ext>
            </a:extLst>
          </p:cNvPr>
          <p:cNvPicPr>
            <a:picLocks noChangeAspect="1"/>
          </p:cNvPicPr>
          <p:nvPr/>
        </p:nvPicPr>
        <p:blipFill>
          <a:blip r:embed="rId3"/>
          <a:stretch>
            <a:fillRect/>
          </a:stretch>
        </p:blipFill>
        <p:spPr>
          <a:xfrm>
            <a:off x="3589924" y="989404"/>
            <a:ext cx="3152871" cy="2164193"/>
          </a:xfrm>
          <a:prstGeom prst="rect">
            <a:avLst/>
          </a:prstGeom>
          <a:ln>
            <a:solidFill>
              <a:srgbClr val="080808"/>
            </a:solidFill>
          </a:ln>
          <a:effectLst>
            <a:outerShdw blurRad="63500" sx="102000" sy="102000" algn="ctr" rotWithShape="0">
              <a:prstClr val="black">
                <a:alpha val="40000"/>
              </a:prstClr>
            </a:outerShdw>
          </a:effectLst>
        </p:spPr>
      </p:pic>
      <p:sp>
        <p:nvSpPr>
          <p:cNvPr id="8" name="object 3">
            <a:extLst>
              <a:ext uri="{FF2B5EF4-FFF2-40B4-BE49-F238E27FC236}">
                <a16:creationId xmlns:a16="http://schemas.microsoft.com/office/drawing/2014/main" id="{57CF303F-7037-F23E-4863-0CCC56416616}"/>
              </a:ext>
            </a:extLst>
          </p:cNvPr>
          <p:cNvSpPr/>
          <p:nvPr/>
        </p:nvSpPr>
        <p:spPr>
          <a:xfrm>
            <a:off x="48170"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52</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Identity Proofing Process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046937"/>
            <a:ext cx="2962656" cy="2062103"/>
          </a:xfrm>
          <a:prstGeom prst="rect">
            <a:avLst/>
          </a:prstGeom>
          <a:noFill/>
        </p:spPr>
        <p:txBody>
          <a:bodyPr wrap="square" rtlCol="0">
            <a:spAutoFit/>
          </a:bodyPr>
          <a:lstStyle/>
          <a:p>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1. </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Once MFA Setup is complete,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will begin Identity Proofing process.</a:t>
            </a:r>
            <a:r>
              <a:rPr lang="en-US" sz="160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endPar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algn="l" rtl="0" fontAlgn="base"/>
            <a:endPar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algn="l" rtl="0" fontAlgn="base"/>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 </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will be prompted to Identity Proof and will select “Begin Identity Confirmation”</a:t>
            </a:r>
            <a:endParaRPr lang="en-US" sz="160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3427852"/>
            <a:ext cx="2962656" cy="2062103"/>
          </a:xfrm>
          <a:prstGeom prst="rect">
            <a:avLst/>
          </a:prstGeom>
          <a:noFill/>
        </p:spPr>
        <p:txBody>
          <a:bodyPr wrap="square" rtlCol="0">
            <a:spAutoFit/>
          </a:bodyPr>
          <a:lstStyle/>
          <a:p>
            <a:pPr algn="l" rtl="0" fontAlgn="base"/>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kern="1200" cap="none" spc="0" normalizeH="0" baseline="0" noProof="0" dirty="0">
                <a:ln>
                  <a:noFill/>
                </a:ln>
                <a:solidFill>
                  <a:srgbClr val="000000"/>
                </a:solidFill>
                <a:uLnTx/>
                <a:uFillTx/>
                <a:latin typeface="Segoe UI" panose="020B0502040204020203" pitchFamily="34" charset="0"/>
                <a:ea typeface="Source Sans Pro" panose="020B0503030403020204" pitchFamily="34" charset="0"/>
                <a:cs typeface="Segoe UI" panose="020B0502040204020203" pitchFamily="34" charset="0"/>
              </a:rPr>
              <a:t>You</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will fill out required Identity information. </a:t>
            </a:r>
            <a:r>
              <a:rPr lang="en-US" sz="160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endParaRPr lang="en-US" sz="1600" b="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algn="l" rtl="0" fontAlgn="base"/>
            <a:r>
              <a:rPr lang="en-US" sz="1600" b="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You will fill out the Personal, Residential and Mobile Phone Verification (Optional). You will then select “Submit”</a:t>
            </a:r>
            <a:r>
              <a:rPr lang="en-US" sz="1600" b="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E2165C6B-2DBB-CA08-4334-A0F8DA557B74}"/>
              </a:ext>
            </a:extLst>
          </p:cNvPr>
          <p:cNvSpPr/>
          <p:nvPr/>
        </p:nvSpPr>
        <p:spPr>
          <a:xfrm>
            <a:off x="3437587" y="1995594"/>
            <a:ext cx="3439755" cy="1268178"/>
          </a:xfrm>
          <a:prstGeom prst="rect">
            <a:avLst/>
          </a:prstGeom>
          <a:noFill/>
          <a:ln w="603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Segoe UI" panose="020B0502040204020203" pitchFamily="34" charset="0"/>
              <a:cs typeface="Segoe UI" panose="020B0502040204020203" pitchFamily="34" charset="0"/>
            </a:endParaRPr>
          </a:p>
        </p:txBody>
      </p:sp>
      <p:sp>
        <p:nvSpPr>
          <p:cNvPr id="16" name="object 8">
            <a:extLst>
              <a:ext uri="{FF2B5EF4-FFF2-40B4-BE49-F238E27FC236}">
                <a16:creationId xmlns:a16="http://schemas.microsoft.com/office/drawing/2014/main" id="{72CC6905-0DE8-D849-0EE4-8AC64AA43032}"/>
              </a:ext>
            </a:extLst>
          </p:cNvPr>
          <p:cNvSpPr/>
          <p:nvPr/>
        </p:nvSpPr>
        <p:spPr>
          <a:xfrm>
            <a:off x="6695671" y="1812568"/>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p:spPr>
        <p:txBody>
          <a:bodyPr wrap="square" lIns="0" tIns="0" rIns="0" bIns="0" rtlCol="0" anchor="ctr"/>
          <a:lstStyle/>
          <a:p>
            <a:pPr algn="ctr"/>
            <a:r>
              <a:rPr lang="en-US" sz="1800"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1</a:t>
            </a:r>
            <a:endParaRPr>
              <a:latin typeface="Segoe UI" panose="020B0502040204020203" pitchFamily="34" charset="0"/>
              <a:ea typeface="Source Sans Pro" panose="020B0503030403020204" pitchFamily="34" charset="0"/>
              <a:cs typeface="Segoe UI" panose="020B0502040204020203" pitchFamily="34" charset="0"/>
            </a:endParaRPr>
          </a:p>
        </p:txBody>
      </p:sp>
      <p:grpSp>
        <p:nvGrpSpPr>
          <p:cNvPr id="20" name="Group 19">
            <a:extLst>
              <a:ext uri="{FF2B5EF4-FFF2-40B4-BE49-F238E27FC236}">
                <a16:creationId xmlns:a16="http://schemas.microsoft.com/office/drawing/2014/main" id="{78631CC2-B73C-AF86-112C-DA10BB30DB18}"/>
              </a:ext>
            </a:extLst>
          </p:cNvPr>
          <p:cNvGrpSpPr/>
          <p:nvPr/>
        </p:nvGrpSpPr>
        <p:grpSpPr>
          <a:xfrm>
            <a:off x="4016829" y="3465321"/>
            <a:ext cx="2256558" cy="2878010"/>
            <a:chOff x="2332262" y="7009568"/>
            <a:chExt cx="2256558" cy="2878010"/>
          </a:xfrm>
          <a:effectLst>
            <a:outerShdw blurRad="63500" sx="102000" sy="102000" algn="ctr" rotWithShape="0">
              <a:prstClr val="black">
                <a:alpha val="40000"/>
              </a:prstClr>
            </a:outerShdw>
          </a:effectLst>
        </p:grpSpPr>
        <p:pic>
          <p:nvPicPr>
            <p:cNvPr id="17" name="Picture 6">
              <a:extLst>
                <a:ext uri="{FF2B5EF4-FFF2-40B4-BE49-F238E27FC236}">
                  <a16:creationId xmlns:a16="http://schemas.microsoft.com/office/drawing/2014/main" id="{8E2FEAE2-69A3-B2F4-9A5F-37B93D4DD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319" y="7081538"/>
              <a:ext cx="1874278" cy="272331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10E29393-FFE1-16F5-46F8-06BBDA8578A3}"/>
                </a:ext>
              </a:extLst>
            </p:cNvPr>
            <p:cNvSpPr/>
            <p:nvPr/>
          </p:nvSpPr>
          <p:spPr>
            <a:xfrm>
              <a:off x="2332262" y="7197211"/>
              <a:ext cx="2068916" cy="2690367"/>
            </a:xfrm>
            <a:prstGeom prst="rect">
              <a:avLst/>
            </a:prstGeom>
            <a:noFill/>
            <a:ln w="603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Segoe UI" panose="020B0502040204020203" pitchFamily="34" charset="0"/>
                <a:cs typeface="Segoe UI" panose="020B0502040204020203" pitchFamily="34" charset="0"/>
              </a:endParaRPr>
            </a:p>
          </p:txBody>
        </p:sp>
        <p:sp>
          <p:nvSpPr>
            <p:cNvPr id="19" name="object 8">
              <a:extLst>
                <a:ext uri="{FF2B5EF4-FFF2-40B4-BE49-F238E27FC236}">
                  <a16:creationId xmlns:a16="http://schemas.microsoft.com/office/drawing/2014/main" id="{2EAF885F-CCF8-C8CE-4279-672126D94F24}"/>
                </a:ext>
              </a:extLst>
            </p:cNvPr>
            <p:cNvSpPr/>
            <p:nvPr/>
          </p:nvSpPr>
          <p:spPr>
            <a:xfrm>
              <a:off x="4213535" y="7009568"/>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a:ln>
              <a:solidFill>
                <a:srgbClr val="002060"/>
              </a:solidFill>
            </a:ln>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2</a:t>
              </a:r>
              <a:endParaRPr>
                <a:latin typeface="Segoe UI" panose="020B0502040204020203" pitchFamily="34" charset="0"/>
                <a:ea typeface="Source Sans Pro" panose="020B0503030403020204" pitchFamily="34" charset="0"/>
                <a:cs typeface="Segoe UI" panose="020B0502040204020203" pitchFamily="34" charset="0"/>
              </a:endParaRPr>
            </a:p>
          </p:txBody>
        </p:sp>
      </p:grpSp>
      <p:sp>
        <p:nvSpPr>
          <p:cNvPr id="21" name="TextBox 20">
            <a:extLst>
              <a:ext uri="{FF2B5EF4-FFF2-40B4-BE49-F238E27FC236}">
                <a16:creationId xmlns:a16="http://schemas.microsoft.com/office/drawing/2014/main" id="{4CD4393C-6234-0187-C181-2C9775145BCA}"/>
              </a:ext>
            </a:extLst>
          </p:cNvPr>
          <p:cNvSpPr txBox="1"/>
          <p:nvPr/>
        </p:nvSpPr>
        <p:spPr>
          <a:xfrm>
            <a:off x="51599" y="6054988"/>
            <a:ext cx="2962656" cy="3293209"/>
          </a:xfrm>
          <a:prstGeom prst="rect">
            <a:avLst/>
          </a:prstGeom>
          <a:noFill/>
        </p:spPr>
        <p:txBody>
          <a:bodyPr wrap="square" rtlCol="0">
            <a:spAutoFit/>
          </a:bodyPr>
          <a:lstStyle/>
          <a:p>
            <a:pPr algn="l" rtl="0" fontAlgn="base"/>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kern="1200" cap="none" spc="0" normalizeH="0" baseline="0" noProof="0" dirty="0">
                <a:ln>
                  <a:noFill/>
                </a:ln>
                <a:solidFill>
                  <a:srgbClr val="000000"/>
                </a:solidFill>
                <a:uLnTx/>
                <a:uFillTx/>
                <a:latin typeface="Segoe UI" panose="020B0502040204020203" pitchFamily="34" charset="0"/>
                <a:ea typeface="Source Sans Pro" panose="020B0503030403020204" pitchFamily="34" charset="0"/>
                <a:cs typeface="Segoe UI" panose="020B0502040204020203" pitchFamily="34" charset="0"/>
              </a:rPr>
              <a:t>You</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will verify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your</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information.</a:t>
            </a:r>
            <a:r>
              <a:rPr lang="en-US" sz="160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 </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will be prompted to verify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your</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information and then will click “Submit”. </a:t>
            </a:r>
            <a:r>
              <a:rPr lang="en-US" sz="160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b="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b="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*Please note that if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a:t>
            </a:r>
            <a:r>
              <a:rPr lang="en-US" sz="1600" b="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do not enter a “Mobile Number” then it will make it less likely that your identity will be confirmed.*</a:t>
            </a:r>
            <a:r>
              <a:rPr lang="en-US" sz="1600" b="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26" name="Group 25">
            <a:extLst>
              <a:ext uri="{FF2B5EF4-FFF2-40B4-BE49-F238E27FC236}">
                <a16:creationId xmlns:a16="http://schemas.microsoft.com/office/drawing/2014/main" id="{FC4C9857-1F55-E493-88B4-70F9A2ECDA6F}"/>
              </a:ext>
            </a:extLst>
          </p:cNvPr>
          <p:cNvGrpSpPr/>
          <p:nvPr/>
        </p:nvGrpSpPr>
        <p:grpSpPr>
          <a:xfrm>
            <a:off x="3448053" y="6518321"/>
            <a:ext cx="3394110" cy="3380074"/>
            <a:chOff x="3352220" y="6518321"/>
            <a:chExt cx="3394110" cy="3380074"/>
          </a:xfrm>
          <a:effectLst>
            <a:outerShdw blurRad="63500" sx="102000" sy="102000" algn="ctr" rotWithShape="0">
              <a:prstClr val="black">
                <a:alpha val="40000"/>
              </a:prstClr>
            </a:outerShdw>
          </a:effectLst>
        </p:grpSpPr>
        <p:grpSp>
          <p:nvGrpSpPr>
            <p:cNvPr id="24" name="Group 23">
              <a:extLst>
                <a:ext uri="{FF2B5EF4-FFF2-40B4-BE49-F238E27FC236}">
                  <a16:creationId xmlns:a16="http://schemas.microsoft.com/office/drawing/2014/main" id="{F6EE6D68-2CAB-398A-0C40-13C49C9E333C}"/>
                </a:ext>
              </a:extLst>
            </p:cNvPr>
            <p:cNvGrpSpPr/>
            <p:nvPr/>
          </p:nvGrpSpPr>
          <p:grpSpPr>
            <a:xfrm>
              <a:off x="3352220" y="6518321"/>
              <a:ext cx="3394110" cy="3380074"/>
              <a:chOff x="1772250" y="3867891"/>
              <a:chExt cx="3597260" cy="3750085"/>
            </a:xfrm>
          </p:grpSpPr>
          <p:pic>
            <p:nvPicPr>
              <p:cNvPr id="22" name="Picture 2">
                <a:extLst>
                  <a:ext uri="{FF2B5EF4-FFF2-40B4-BE49-F238E27FC236}">
                    <a16:creationId xmlns:a16="http://schemas.microsoft.com/office/drawing/2014/main" id="{6446150E-08CD-5D84-6507-B74497E46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2250" y="3867891"/>
                <a:ext cx="3597260" cy="375008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7A0FFEE6-576E-76A0-D671-A117340B345C}"/>
                  </a:ext>
                </a:extLst>
              </p:cNvPr>
              <p:cNvSpPr/>
              <p:nvPr/>
            </p:nvSpPr>
            <p:spPr>
              <a:xfrm>
                <a:off x="1830874" y="5029200"/>
                <a:ext cx="3335486" cy="2531987"/>
              </a:xfrm>
              <a:prstGeom prst="rect">
                <a:avLst/>
              </a:prstGeom>
              <a:noFill/>
              <a:ln w="603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Segoe UI" panose="020B0502040204020203" pitchFamily="34" charset="0"/>
                  <a:cs typeface="Segoe UI" panose="020B0502040204020203" pitchFamily="34" charset="0"/>
                </a:endParaRPr>
              </a:p>
            </p:txBody>
          </p:sp>
        </p:grpSp>
        <p:sp>
          <p:nvSpPr>
            <p:cNvPr id="25" name="object 8">
              <a:extLst>
                <a:ext uri="{FF2B5EF4-FFF2-40B4-BE49-F238E27FC236}">
                  <a16:creationId xmlns:a16="http://schemas.microsoft.com/office/drawing/2014/main" id="{E46918C5-E65F-CF35-A996-B455300A683C}"/>
                </a:ext>
              </a:extLst>
            </p:cNvPr>
            <p:cNvSpPr/>
            <p:nvPr/>
          </p:nvSpPr>
          <p:spPr>
            <a:xfrm>
              <a:off x="6371045" y="7357557"/>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a:ln>
              <a:solidFill>
                <a:srgbClr val="002060"/>
              </a:solidFill>
            </a:ln>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3</a:t>
              </a:r>
              <a:endParaRPr>
                <a:latin typeface="Segoe UI" panose="020B0502040204020203" pitchFamily="34" charset="0"/>
                <a:ea typeface="Source Sans Pro" panose="020B0503030403020204" pitchFamily="34" charset="0"/>
                <a:cs typeface="Segoe UI" panose="020B0502040204020203" pitchFamily="34" charset="0"/>
              </a:endParaRPr>
            </a:p>
          </p:txBody>
        </p:sp>
      </p:grpSp>
    </p:spTree>
    <p:extLst>
      <p:ext uri="{BB962C8B-B14F-4D97-AF65-F5344CB8AC3E}">
        <p14:creationId xmlns:p14="http://schemas.microsoft.com/office/powerpoint/2010/main" val="4074137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2587A2-2304-A49E-D15F-DC04ED50299A}"/>
              </a:ext>
            </a:extLst>
          </p:cNvPr>
          <p:cNvPicPr>
            <a:picLocks noChangeAspect="1"/>
          </p:cNvPicPr>
          <p:nvPr/>
        </p:nvPicPr>
        <p:blipFill>
          <a:blip r:embed="rId3"/>
          <a:stretch>
            <a:fillRect/>
          </a:stretch>
        </p:blipFill>
        <p:spPr>
          <a:xfrm>
            <a:off x="3109761" y="976656"/>
            <a:ext cx="4108292" cy="2362988"/>
          </a:xfrm>
          <a:prstGeom prst="rect">
            <a:avLst/>
          </a:prstGeom>
          <a:ln>
            <a:solidFill>
              <a:srgbClr val="002060"/>
            </a:solidFill>
          </a:ln>
          <a:effectLst>
            <a:outerShdw blurRad="63500" sx="102000" sy="102000" algn="ctr" rotWithShape="0">
              <a:prstClr val="black">
                <a:alpha val="40000"/>
              </a:prstClr>
            </a:outerShdw>
          </a:effectLst>
        </p:spPr>
      </p:pic>
      <p:sp>
        <p:nvSpPr>
          <p:cNvPr id="8" name="object 3">
            <a:extLst>
              <a:ext uri="{FF2B5EF4-FFF2-40B4-BE49-F238E27FC236}">
                <a16:creationId xmlns:a16="http://schemas.microsoft.com/office/drawing/2014/main" id="{57CF303F-7037-F23E-4863-0CCC56416616}"/>
              </a:ext>
            </a:extLst>
          </p:cNvPr>
          <p:cNvSpPr/>
          <p:nvPr/>
        </p:nvSpPr>
        <p:spPr>
          <a:xfrm>
            <a:off x="48170"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53</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Identity Proofing Process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126084" y="1046937"/>
            <a:ext cx="2962656" cy="1815882"/>
          </a:xfrm>
          <a:prstGeom prst="rect">
            <a:avLst/>
          </a:prstGeom>
          <a:noFill/>
        </p:spPr>
        <p:txBody>
          <a:bodyPr wrap="square" rtlCol="0">
            <a:spAutoFit/>
          </a:bodyPr>
          <a:lstStyle/>
          <a:p>
            <a:pPr algn="l" rtl="0" fontAlgn="base"/>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4a. </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You pass ID Proofing</a:t>
            </a:r>
            <a:r>
              <a:rPr lang="en-US" sz="160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 pass</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ID Proofing and will select “Continue” to be rerouted to complete DocV.</a:t>
            </a:r>
          </a:p>
          <a:p>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 </a:t>
            </a:r>
            <a:endParaRPr lang="en-US" sz="160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126084" y="3219468"/>
            <a:ext cx="2962656" cy="1569660"/>
          </a:xfrm>
          <a:prstGeom prst="rect">
            <a:avLst/>
          </a:prstGeom>
          <a:noFill/>
        </p:spPr>
        <p:txBody>
          <a:bodyPr wrap="square" rtlCol="0">
            <a:spAutoFit/>
          </a:bodyPr>
          <a:lstStyle/>
          <a:p>
            <a:pPr algn="l" rtl="0" fontAlgn="base"/>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4b</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You fail ID Proofing</a:t>
            </a:r>
          </a:p>
          <a:p>
            <a:pPr algn="l" rtl="0" fontAlgn="base"/>
            <a:r>
              <a:rPr lang="en-US" sz="160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You fail ID Proofing and will select “Continue” to be rerouted to complete DocV.</a:t>
            </a:r>
          </a:p>
          <a:p>
            <a:pPr algn="l" rtl="0" fontAlgn="base"/>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9" name="Group 8">
            <a:extLst>
              <a:ext uri="{FF2B5EF4-FFF2-40B4-BE49-F238E27FC236}">
                <a16:creationId xmlns:a16="http://schemas.microsoft.com/office/drawing/2014/main" id="{45114E95-361A-6A4B-9F8C-DDF3CC1A05E5}"/>
              </a:ext>
            </a:extLst>
          </p:cNvPr>
          <p:cNvGrpSpPr/>
          <p:nvPr/>
        </p:nvGrpSpPr>
        <p:grpSpPr>
          <a:xfrm>
            <a:off x="3184247" y="849226"/>
            <a:ext cx="4106468" cy="2445891"/>
            <a:chOff x="1589540" y="2770950"/>
            <a:chExt cx="3912570" cy="2445891"/>
          </a:xfrm>
        </p:grpSpPr>
        <p:sp>
          <p:nvSpPr>
            <p:cNvPr id="10" name="Rectangle 9">
              <a:extLst>
                <a:ext uri="{FF2B5EF4-FFF2-40B4-BE49-F238E27FC236}">
                  <a16:creationId xmlns:a16="http://schemas.microsoft.com/office/drawing/2014/main" id="{359FB076-FF40-7191-8953-7CF0D7FAE0EB}"/>
                </a:ext>
              </a:extLst>
            </p:cNvPr>
            <p:cNvSpPr/>
            <p:nvPr/>
          </p:nvSpPr>
          <p:spPr>
            <a:xfrm>
              <a:off x="1589540" y="2942908"/>
              <a:ext cx="3773003" cy="2273933"/>
            </a:xfrm>
            <a:prstGeom prst="rect">
              <a:avLst/>
            </a:prstGeom>
            <a:noFill/>
            <a:ln w="603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Segoe UI" panose="020B0502040204020203" pitchFamily="34" charset="0"/>
                <a:cs typeface="Segoe UI" panose="020B0502040204020203" pitchFamily="34" charset="0"/>
              </a:endParaRPr>
            </a:p>
          </p:txBody>
        </p:sp>
        <p:sp>
          <p:nvSpPr>
            <p:cNvPr id="11" name="object 8">
              <a:extLst>
                <a:ext uri="{FF2B5EF4-FFF2-40B4-BE49-F238E27FC236}">
                  <a16:creationId xmlns:a16="http://schemas.microsoft.com/office/drawing/2014/main" id="{584B5EE5-53F0-D98B-5465-AFF690D35DB0}"/>
                </a:ext>
              </a:extLst>
            </p:cNvPr>
            <p:cNvSpPr/>
            <p:nvPr/>
          </p:nvSpPr>
          <p:spPr>
            <a:xfrm>
              <a:off x="5126825" y="2770950"/>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a:ln>
              <a:solidFill>
                <a:srgbClr val="002060"/>
              </a:solidFill>
            </a:ln>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4a</a:t>
              </a:r>
              <a:endParaRPr lang="en-US">
                <a:latin typeface="Segoe UI" panose="020B0502040204020203" pitchFamily="34" charset="0"/>
                <a:ea typeface="Source Sans Pro" panose="020B0503030403020204" pitchFamily="34" charset="0"/>
                <a:cs typeface="Segoe UI" panose="020B0502040204020203" pitchFamily="34" charset="0"/>
              </a:endParaRPr>
            </a:p>
          </p:txBody>
        </p:sp>
      </p:grpSp>
      <p:sp>
        <p:nvSpPr>
          <p:cNvPr id="12" name="TextBox 11">
            <a:extLst>
              <a:ext uri="{FF2B5EF4-FFF2-40B4-BE49-F238E27FC236}">
                <a16:creationId xmlns:a16="http://schemas.microsoft.com/office/drawing/2014/main" id="{054AB3CA-EF87-890F-E40B-905A8B665107}"/>
              </a:ext>
            </a:extLst>
          </p:cNvPr>
          <p:cNvSpPr txBox="1"/>
          <p:nvPr/>
        </p:nvSpPr>
        <p:spPr>
          <a:xfrm>
            <a:off x="126084" y="7564530"/>
            <a:ext cx="2962656" cy="2308324"/>
          </a:xfrm>
          <a:prstGeom prst="rect">
            <a:avLst/>
          </a:prstGeom>
          <a:noFill/>
        </p:spPr>
        <p:txBody>
          <a:bodyPr wrap="square" rtlCol="0">
            <a:spAutoFit/>
          </a:bodyPr>
          <a:lstStyle/>
          <a:p>
            <a:pPr algn="l" rtl="0" fontAlgn="base"/>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5</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kern="1200" cap="none" spc="0" normalizeH="0" baseline="0" noProof="0" dirty="0">
                <a:ln>
                  <a:noFill/>
                </a:ln>
                <a:solidFill>
                  <a:srgbClr val="000000"/>
                </a:solidFill>
                <a:uLnTx/>
                <a:uFillTx/>
                <a:latin typeface="Segoe UI" panose="020B0502040204020203" pitchFamily="34" charset="0"/>
                <a:ea typeface="Source Sans Pro" panose="020B0503030403020204" pitchFamily="34" charset="0"/>
                <a:cs typeface="Segoe UI" panose="020B0502040204020203" pitchFamily="34" charset="0"/>
              </a:rPr>
              <a:t>You</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will move forward to complete DocV after completing ID Proofing</a:t>
            </a:r>
          </a:p>
          <a:p>
            <a:pPr algn="l" rtl="0" fontAlgn="base"/>
            <a:endPar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algn="l" rtl="0" fontAlgn="base"/>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You are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transitioned</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to DocV to continue the verification process. </a:t>
            </a:r>
          </a:p>
          <a:p>
            <a:r>
              <a:rPr kumimoji="0" lang="en-US" sz="160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 </a:t>
            </a:r>
            <a:endParaRPr lang="en-US" sz="160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algn="l" rtl="0" fontAlgn="base"/>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3" name="TextBox 32">
            <a:extLst>
              <a:ext uri="{FF2B5EF4-FFF2-40B4-BE49-F238E27FC236}">
                <a16:creationId xmlns:a16="http://schemas.microsoft.com/office/drawing/2014/main" id="{2C82CBD2-CF5B-3AD2-8095-1FF884B0A9C2}"/>
              </a:ext>
            </a:extLst>
          </p:cNvPr>
          <p:cNvSpPr txBox="1"/>
          <p:nvPr/>
        </p:nvSpPr>
        <p:spPr>
          <a:xfrm>
            <a:off x="126084" y="5145777"/>
            <a:ext cx="2962656" cy="1815882"/>
          </a:xfrm>
          <a:prstGeom prst="rect">
            <a:avLst/>
          </a:prstGeom>
          <a:noFill/>
        </p:spPr>
        <p:txBody>
          <a:bodyPr wrap="square" rtlCol="0">
            <a:spAutoFit/>
          </a:bodyPr>
          <a:lstStyle/>
          <a:p>
            <a:pPr algn="l" rtl="0" fontAlgn="base"/>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4c</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You are ‘referred’ to ID Proofing</a:t>
            </a:r>
          </a:p>
          <a:p>
            <a:pPr algn="l" rtl="0" fontAlgn="base"/>
            <a:r>
              <a:rPr lang="en-US" sz="160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i="0" u="none" strike="noStrike"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You score refer in ID Proofing and will select “Continue” to be rerouted to complete DocV.</a:t>
            </a:r>
          </a:p>
          <a:p>
            <a:pPr algn="l" rtl="0" fontAlgn="base"/>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17" name="Group 16">
            <a:extLst>
              <a:ext uri="{FF2B5EF4-FFF2-40B4-BE49-F238E27FC236}">
                <a16:creationId xmlns:a16="http://schemas.microsoft.com/office/drawing/2014/main" id="{08301B49-DE68-DE19-0B64-10921118A685}"/>
              </a:ext>
            </a:extLst>
          </p:cNvPr>
          <p:cNvGrpSpPr/>
          <p:nvPr/>
        </p:nvGrpSpPr>
        <p:grpSpPr>
          <a:xfrm>
            <a:off x="3178046" y="6752310"/>
            <a:ext cx="3971723" cy="2839807"/>
            <a:chOff x="3178046" y="7003838"/>
            <a:chExt cx="3971723" cy="2839807"/>
          </a:xfrm>
          <a:effectLst>
            <a:outerShdw blurRad="63500" sx="102000" sy="102000" algn="ctr" rotWithShape="0">
              <a:prstClr val="black">
                <a:alpha val="40000"/>
              </a:prstClr>
            </a:outerShdw>
          </a:effectLst>
        </p:grpSpPr>
        <p:pic>
          <p:nvPicPr>
            <p:cNvPr id="16" name="Picture 2">
              <a:extLst>
                <a:ext uri="{FF2B5EF4-FFF2-40B4-BE49-F238E27FC236}">
                  <a16:creationId xmlns:a16="http://schemas.microsoft.com/office/drawing/2014/main" id="{47343D48-7C19-B739-05A0-62AEE5D3D2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046" y="7003838"/>
              <a:ext cx="3971723" cy="283980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FF4FA601-56FD-A661-A977-AF1725F3C9CB}"/>
                </a:ext>
              </a:extLst>
            </p:cNvPr>
            <p:cNvSpPr/>
            <p:nvPr/>
          </p:nvSpPr>
          <p:spPr>
            <a:xfrm>
              <a:off x="5372517" y="9369394"/>
              <a:ext cx="1359367" cy="375285"/>
            </a:xfrm>
            <a:prstGeom prst="rect">
              <a:avLst/>
            </a:prstGeom>
            <a:noFill/>
            <a:ln w="60325">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Segoe UI" panose="020B0502040204020203" pitchFamily="34" charset="0"/>
                <a:cs typeface="Segoe UI" panose="020B0502040204020203" pitchFamily="34" charset="0"/>
              </a:endParaRPr>
            </a:p>
          </p:txBody>
        </p:sp>
        <p:sp>
          <p:nvSpPr>
            <p:cNvPr id="37" name="object 8">
              <a:extLst>
                <a:ext uri="{FF2B5EF4-FFF2-40B4-BE49-F238E27FC236}">
                  <a16:creationId xmlns:a16="http://schemas.microsoft.com/office/drawing/2014/main" id="{3D64CE0A-FA86-A2CB-1AE0-523645A2E261}"/>
                </a:ext>
              </a:extLst>
            </p:cNvPr>
            <p:cNvSpPr/>
            <p:nvPr/>
          </p:nvSpPr>
          <p:spPr>
            <a:xfrm>
              <a:off x="6519738" y="9156943"/>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a:ln>
              <a:solidFill>
                <a:srgbClr val="002060"/>
              </a:solidFill>
            </a:ln>
            <a:effectLst>
              <a:outerShdw blurRad="63500" sx="102000" sy="102000" algn="ctr" rotWithShape="0">
                <a:prstClr val="black">
                  <a:alpha val="40000"/>
                </a:prstClr>
              </a:outerShdw>
            </a:effectLst>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5</a:t>
              </a:r>
              <a:endParaRPr lang="en-US">
                <a:latin typeface="Segoe UI" panose="020B0502040204020203" pitchFamily="34" charset="0"/>
                <a:ea typeface="Source Sans Pro" panose="020B0503030403020204" pitchFamily="34" charset="0"/>
                <a:cs typeface="Segoe UI" panose="020B0502040204020203" pitchFamily="34" charset="0"/>
              </a:endParaRPr>
            </a:p>
          </p:txBody>
        </p:sp>
      </p:grpSp>
      <p:grpSp>
        <p:nvGrpSpPr>
          <p:cNvPr id="18" name="Group 17">
            <a:extLst>
              <a:ext uri="{FF2B5EF4-FFF2-40B4-BE49-F238E27FC236}">
                <a16:creationId xmlns:a16="http://schemas.microsoft.com/office/drawing/2014/main" id="{2B6EC421-F9B6-545F-6E21-D0DCA8C905D0}"/>
              </a:ext>
            </a:extLst>
          </p:cNvPr>
          <p:cNvGrpSpPr/>
          <p:nvPr/>
        </p:nvGrpSpPr>
        <p:grpSpPr>
          <a:xfrm>
            <a:off x="3546378" y="3381591"/>
            <a:ext cx="3235059" cy="3238627"/>
            <a:chOff x="3619904" y="3591724"/>
            <a:chExt cx="3235059" cy="3238627"/>
          </a:xfrm>
        </p:grpSpPr>
        <p:pic>
          <p:nvPicPr>
            <p:cNvPr id="4" name="Picture 2" descr="A screenshot of a computer screen&#10;&#10;Description automatically generated">
              <a:extLst>
                <a:ext uri="{FF2B5EF4-FFF2-40B4-BE49-F238E27FC236}">
                  <a16:creationId xmlns:a16="http://schemas.microsoft.com/office/drawing/2014/main" id="{54C43F0E-D974-3BFC-1003-0CC29E4AB4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904" y="3763641"/>
              <a:ext cx="3088006" cy="3066710"/>
            </a:xfrm>
            <a:prstGeom prst="rect">
              <a:avLst/>
            </a:prstGeom>
            <a:noFill/>
            <a:ln>
              <a:solidFill>
                <a:srgbClr val="002060"/>
              </a:solidFill>
            </a:ln>
            <a:effectLst>
              <a:outerShdw blurRad="63500" sx="102000" sy="102000" algn="ctr" rotWithShape="0">
                <a:prstClr val="black">
                  <a:alpha val="40000"/>
                </a:prstClr>
              </a:outerShdw>
            </a:effectLst>
          </p:spPr>
        </p:pic>
        <p:sp>
          <p:nvSpPr>
            <p:cNvPr id="13" name="object 8">
              <a:extLst>
                <a:ext uri="{FF2B5EF4-FFF2-40B4-BE49-F238E27FC236}">
                  <a16:creationId xmlns:a16="http://schemas.microsoft.com/office/drawing/2014/main" id="{A80546BA-9248-0ED4-8B60-CC2347CE57D2}"/>
                </a:ext>
              </a:extLst>
            </p:cNvPr>
            <p:cNvSpPr/>
            <p:nvPr/>
          </p:nvSpPr>
          <p:spPr>
            <a:xfrm>
              <a:off x="6203990" y="3591724"/>
              <a:ext cx="393883"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a:ln>
              <a:solidFill>
                <a:srgbClr val="002060"/>
              </a:solidFill>
            </a:ln>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4b</a:t>
              </a:r>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14" name="object 8">
              <a:extLst>
                <a:ext uri="{FF2B5EF4-FFF2-40B4-BE49-F238E27FC236}">
                  <a16:creationId xmlns:a16="http://schemas.microsoft.com/office/drawing/2014/main" id="{85E9E40C-BCC8-8FC6-1952-23F3E2FA6AFB}"/>
                </a:ext>
              </a:extLst>
            </p:cNvPr>
            <p:cNvSpPr/>
            <p:nvPr/>
          </p:nvSpPr>
          <p:spPr>
            <a:xfrm>
              <a:off x="6461080" y="3888651"/>
              <a:ext cx="393883"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a:ln>
              <a:solidFill>
                <a:srgbClr val="002060"/>
              </a:solidFill>
            </a:ln>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4c</a:t>
              </a:r>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B2627774-63B6-57DB-6151-EDBF31030992}"/>
                </a:ext>
              </a:extLst>
            </p:cNvPr>
            <p:cNvSpPr/>
            <p:nvPr/>
          </p:nvSpPr>
          <p:spPr>
            <a:xfrm>
              <a:off x="3644961" y="4367733"/>
              <a:ext cx="3050592" cy="2137451"/>
            </a:xfrm>
            <a:prstGeom prst="rect">
              <a:avLst/>
            </a:prstGeom>
            <a:noFill/>
            <a:ln w="603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482169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785166"/>
            <a:ext cx="7048501" cy="964130"/>
          </a:xfrm>
        </p:spPr>
        <p:txBody>
          <a:bodyPr>
            <a:no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Document Verification </a:t>
            </a:r>
          </a:p>
          <a:p>
            <a:pPr marL="0" indent="0" algn="ctr">
              <a:buNone/>
            </a:pPr>
            <a:r>
              <a:rPr lang="en-US" sz="3600" b="1">
                <a:solidFill>
                  <a:srgbClr val="002060"/>
                </a:solidFill>
                <a:latin typeface="Segoe UI" panose="020B0502040204020203" pitchFamily="34" charset="0"/>
                <a:cs typeface="Segoe UI" panose="020B0502040204020203" pitchFamily="34" charset="0"/>
              </a:rPr>
              <a:t>(DocV)</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54</a:t>
            </a:fld>
            <a:endParaRPr lang="en-US" spc="-25"/>
          </a:p>
        </p:txBody>
      </p:sp>
    </p:spTree>
    <p:extLst>
      <p:ext uri="{BB962C8B-B14F-4D97-AF65-F5344CB8AC3E}">
        <p14:creationId xmlns:p14="http://schemas.microsoft.com/office/powerpoint/2010/main" val="422304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48816796-C606-ADE6-AE11-EA10EC51B77F}"/>
              </a:ext>
            </a:extLst>
          </p:cNvPr>
          <p:cNvPicPr/>
          <p:nvPr/>
        </p:nvPicPr>
        <p:blipFill>
          <a:blip r:embed="rId2" cstate="print">
            <a:alphaModFix amt="50000"/>
          </a:blip>
          <a:stretch>
            <a:fillRect/>
          </a:stretch>
        </p:blipFill>
        <p:spPr>
          <a:xfrm>
            <a:off x="4876800" y="1298436"/>
            <a:ext cx="2415033" cy="7312242"/>
          </a:xfrm>
          <a:prstGeom prst="rect">
            <a:avLst/>
          </a:prstGeom>
        </p:spPr>
      </p:pic>
      <p:grpSp>
        <p:nvGrpSpPr>
          <p:cNvPr id="9" name="Group 8">
            <a:extLst>
              <a:ext uri="{FF2B5EF4-FFF2-40B4-BE49-F238E27FC236}">
                <a16:creationId xmlns:a16="http://schemas.microsoft.com/office/drawing/2014/main" id="{176ABEB4-B42F-1D07-930E-3F8E512FCD62}"/>
              </a:ext>
            </a:extLst>
          </p:cNvPr>
          <p:cNvGrpSpPr/>
          <p:nvPr/>
        </p:nvGrpSpPr>
        <p:grpSpPr>
          <a:xfrm>
            <a:off x="1854639" y="5626203"/>
            <a:ext cx="4901834" cy="896780"/>
            <a:chOff x="1924741" y="7157251"/>
            <a:chExt cx="4901834" cy="896780"/>
          </a:xfrm>
        </p:grpSpPr>
        <p:sp>
          <p:nvSpPr>
            <p:cNvPr id="31" name="Rectangle 30">
              <a:extLst>
                <a:ext uri="{FF2B5EF4-FFF2-40B4-BE49-F238E27FC236}">
                  <a16:creationId xmlns:a16="http://schemas.microsoft.com/office/drawing/2014/main" id="{C370720B-C8DE-31CA-7946-6EF54EB33E19}"/>
                </a:ext>
              </a:extLst>
            </p:cNvPr>
            <p:cNvSpPr/>
            <p:nvPr/>
          </p:nvSpPr>
          <p:spPr>
            <a:xfrm>
              <a:off x="1924741" y="7542196"/>
              <a:ext cx="4901834" cy="51183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600" b="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Once your accepted form of identification has been uploaded,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a:t>
              </a:r>
              <a:r>
                <a:rPr lang="en-US" sz="1600" b="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will be prompted to take a live image of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yourself</a:t>
              </a:r>
              <a:r>
                <a:rPr lang="en-US" sz="1600" b="0" i="0" dirty="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DocV will then biometrically verify your identity</a:t>
              </a:r>
              <a:endParaRPr lang="en-US" sz="16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34" name="Rectangle 33">
              <a:extLst>
                <a:ext uri="{FF2B5EF4-FFF2-40B4-BE49-F238E27FC236}">
                  <a16:creationId xmlns:a16="http://schemas.microsoft.com/office/drawing/2014/main" id="{09AC67F4-2329-015B-B217-FFC93845828B}"/>
                </a:ext>
              </a:extLst>
            </p:cNvPr>
            <p:cNvSpPr/>
            <p:nvPr/>
          </p:nvSpPr>
          <p:spPr>
            <a:xfrm>
              <a:off x="1924741" y="7157251"/>
              <a:ext cx="4901834" cy="357974"/>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430317">
                <a:defRPr/>
              </a:pPr>
              <a:r>
                <a:rPr lang="en-US" b="1">
                  <a:solidFill>
                    <a:prstClr val="black"/>
                  </a:solidFill>
                  <a:latin typeface="Segoe UI" panose="020B0502040204020203" pitchFamily="34" charset="0"/>
                  <a:ea typeface="Source Sans Pro" panose="020B0503030403020204" pitchFamily="34" charset="0"/>
                  <a:cs typeface="Segoe UI" panose="020B0502040204020203" pitchFamily="34" charset="0"/>
                </a:rPr>
                <a:t>Take a Selfie</a:t>
              </a:r>
            </a:p>
          </p:txBody>
        </p:sp>
      </p:grpSp>
      <p:sp>
        <p:nvSpPr>
          <p:cNvPr id="6" name="object 6"/>
          <p:cNvSpPr/>
          <p:nvPr/>
        </p:nvSpPr>
        <p:spPr>
          <a:xfrm flipH="1">
            <a:off x="1401251" y="2542959"/>
            <a:ext cx="45719" cy="4190129"/>
          </a:xfrm>
          <a:custGeom>
            <a:avLst/>
            <a:gdLst/>
            <a:ahLst/>
            <a:cxnLst/>
            <a:rect l="l" t="t" r="r" b="b"/>
            <a:pathLst>
              <a:path h="3810000">
                <a:moveTo>
                  <a:pt x="0" y="0"/>
                </a:moveTo>
                <a:lnTo>
                  <a:pt x="0" y="3809657"/>
                </a:lnTo>
              </a:path>
            </a:pathLst>
          </a:custGeom>
          <a:ln w="6350">
            <a:solidFill>
              <a:srgbClr val="D9D9D9"/>
            </a:solidFill>
            <a:prstDash val="lgDash"/>
          </a:ln>
        </p:spPr>
        <p:txBody>
          <a:bodyPr wrap="square" lIns="0" tIns="0" rIns="0" bIns="0" rtlCol="0"/>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926270CD-599A-625A-DDDB-2D0C93593265}"/>
              </a:ext>
            </a:extLst>
          </p:cNvPr>
          <p:cNvGrpSpPr/>
          <p:nvPr/>
        </p:nvGrpSpPr>
        <p:grpSpPr>
          <a:xfrm>
            <a:off x="1854639" y="2542959"/>
            <a:ext cx="5106139" cy="1324106"/>
            <a:chOff x="1905001" y="4191871"/>
            <a:chExt cx="4901834" cy="1324106"/>
          </a:xfrm>
        </p:grpSpPr>
        <p:sp>
          <p:nvSpPr>
            <p:cNvPr id="29" name="Rectangle 28">
              <a:extLst>
                <a:ext uri="{FF2B5EF4-FFF2-40B4-BE49-F238E27FC236}">
                  <a16:creationId xmlns:a16="http://schemas.microsoft.com/office/drawing/2014/main" id="{5E46D6ED-FF77-A809-55EB-755277D472CB}"/>
                </a:ext>
              </a:extLst>
            </p:cNvPr>
            <p:cNvSpPr/>
            <p:nvPr/>
          </p:nvSpPr>
          <p:spPr>
            <a:xfrm>
              <a:off x="1905001" y="4412632"/>
              <a:ext cx="4901834" cy="110334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0317">
                <a:defRPr/>
              </a:pPr>
              <a:endParaRPr lang="en-US" sz="1600" dirty="0">
                <a:solidFill>
                  <a:prstClr val="black"/>
                </a:solidFill>
                <a:latin typeface="Segoe UI" panose="020B0502040204020203" pitchFamily="34" charset="0"/>
                <a:ea typeface="Source Sans Pro" panose="020B0503030403020204" pitchFamily="34" charset="0"/>
                <a:cs typeface="Segoe UI" panose="020B0502040204020203" pitchFamily="34" charset="0"/>
              </a:endParaRPr>
            </a:p>
            <a:p>
              <a:pPr defTabSz="430317">
                <a:defRPr/>
              </a:pPr>
              <a:endParaRPr lang="en-US" sz="1600" dirty="0">
                <a:solidFill>
                  <a:prstClr val="black"/>
                </a:solidFill>
                <a:latin typeface="Segoe UI" panose="020B0502040204020203" pitchFamily="34" charset="0"/>
                <a:ea typeface="Source Sans Pro" panose="020B0503030403020204" pitchFamily="34" charset="0"/>
                <a:cs typeface="Segoe UI" panose="020B0502040204020203" pitchFamily="34" charset="0"/>
              </a:endParaRPr>
            </a:p>
            <a:p>
              <a:pPr defTabSz="430317">
                <a:defRPr/>
              </a:pPr>
              <a:r>
                <a:rPr lang="en-US" sz="1600" dirty="0">
                  <a:solidFill>
                    <a:prstClr val="black"/>
                  </a:solidFill>
                  <a:latin typeface="Segoe UI" panose="020B0502040204020203" pitchFamily="34" charset="0"/>
                  <a:ea typeface="Source Sans Pro" panose="020B0503030403020204" pitchFamily="34" charset="0"/>
                  <a:cs typeface="Segoe UI" panose="020B0502040204020203" pitchFamily="34" charset="0"/>
                </a:rPr>
                <a:t>After you complete Identity Proofing, you will be referred to complete DocV. The OHID landing page will display a pop-up informing you that your identity will need to be verified once more and present you with the opportunity to continue to the DocV application</a:t>
              </a:r>
            </a:p>
          </p:txBody>
        </p:sp>
        <p:sp>
          <p:nvSpPr>
            <p:cNvPr id="32" name="Rectangle 31">
              <a:extLst>
                <a:ext uri="{FF2B5EF4-FFF2-40B4-BE49-F238E27FC236}">
                  <a16:creationId xmlns:a16="http://schemas.microsoft.com/office/drawing/2014/main" id="{32DF1763-5F43-A520-17E3-81787EFECF94}"/>
                </a:ext>
              </a:extLst>
            </p:cNvPr>
            <p:cNvSpPr/>
            <p:nvPr/>
          </p:nvSpPr>
          <p:spPr>
            <a:xfrm>
              <a:off x="1905001" y="4191871"/>
              <a:ext cx="4901834" cy="357974"/>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430317">
                <a:defRPr/>
              </a:pPr>
              <a:r>
                <a:rPr lang="en-US" b="1">
                  <a:solidFill>
                    <a:prstClr val="black"/>
                  </a:solidFill>
                  <a:latin typeface="Segoe UI" panose="020B0502040204020203" pitchFamily="34" charset="0"/>
                  <a:ea typeface="Source Sans Pro" panose="020B0503030403020204" pitchFamily="34" charset="0"/>
                  <a:cs typeface="Segoe UI" panose="020B0502040204020203" pitchFamily="34" charset="0"/>
                </a:rPr>
                <a:t>Referral</a:t>
              </a:r>
            </a:p>
          </p:txBody>
        </p:sp>
      </p:grpSp>
      <p:grpSp>
        <p:nvGrpSpPr>
          <p:cNvPr id="10" name="Group 9">
            <a:extLst>
              <a:ext uri="{FF2B5EF4-FFF2-40B4-BE49-F238E27FC236}">
                <a16:creationId xmlns:a16="http://schemas.microsoft.com/office/drawing/2014/main" id="{9706F2FA-6F12-6AFC-61C6-C8C360627DEC}"/>
              </a:ext>
            </a:extLst>
          </p:cNvPr>
          <p:cNvGrpSpPr/>
          <p:nvPr/>
        </p:nvGrpSpPr>
        <p:grpSpPr>
          <a:xfrm>
            <a:off x="1854639" y="4260960"/>
            <a:ext cx="4901834" cy="1197098"/>
            <a:chOff x="1863091" y="5867400"/>
            <a:chExt cx="4901834" cy="1197098"/>
          </a:xfrm>
        </p:grpSpPr>
        <p:sp>
          <p:nvSpPr>
            <p:cNvPr id="30" name="Rectangle 29">
              <a:extLst>
                <a:ext uri="{FF2B5EF4-FFF2-40B4-BE49-F238E27FC236}">
                  <a16:creationId xmlns:a16="http://schemas.microsoft.com/office/drawing/2014/main" id="{2E6C01BA-A36B-3CFB-B35C-41A587F24DEE}"/>
                </a:ext>
              </a:extLst>
            </p:cNvPr>
            <p:cNvSpPr/>
            <p:nvPr/>
          </p:nvSpPr>
          <p:spPr>
            <a:xfrm>
              <a:off x="1863091" y="5961153"/>
              <a:ext cx="4901834" cy="110334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30317">
                <a:defRPr/>
              </a:pPr>
              <a:endParaRPr lang="en-US" sz="1600" dirty="0">
                <a:solidFill>
                  <a:prstClr val="black"/>
                </a:solidFill>
                <a:latin typeface="Segoe UI" panose="020B0502040204020203" pitchFamily="34" charset="0"/>
                <a:ea typeface="Source Sans Pro" panose="020B0503030403020204" pitchFamily="34" charset="0"/>
                <a:cs typeface="Segoe UI" panose="020B0502040204020203" pitchFamily="34" charset="0"/>
              </a:endParaRPr>
            </a:p>
            <a:p>
              <a:pPr defTabSz="430317">
                <a:defRPr/>
              </a:pPr>
              <a:r>
                <a:rPr lang="en-US" sz="1600" dirty="0">
                  <a:solidFill>
                    <a:prstClr val="black"/>
                  </a:solidFill>
                  <a:latin typeface="Segoe UI" panose="020B0502040204020203" pitchFamily="34" charset="0"/>
                  <a:ea typeface="Source Sans Pro" panose="020B0503030403020204" pitchFamily="34" charset="0"/>
                  <a:cs typeface="Segoe UI" panose="020B0502040204020203" pitchFamily="34" charset="0"/>
                </a:rPr>
                <a:t>Once you continue to DocV, you will be prompted to upload the front and back of an accepted form of identification. This must be a real-time photo of the ID</a:t>
              </a:r>
            </a:p>
          </p:txBody>
        </p:sp>
        <p:sp>
          <p:nvSpPr>
            <p:cNvPr id="7" name="Rectangle 6">
              <a:extLst>
                <a:ext uri="{FF2B5EF4-FFF2-40B4-BE49-F238E27FC236}">
                  <a16:creationId xmlns:a16="http://schemas.microsoft.com/office/drawing/2014/main" id="{FAE550FA-90BD-970A-5A64-DA560966B5A4}"/>
                </a:ext>
              </a:extLst>
            </p:cNvPr>
            <p:cNvSpPr/>
            <p:nvPr/>
          </p:nvSpPr>
          <p:spPr>
            <a:xfrm>
              <a:off x="1863091" y="5867400"/>
              <a:ext cx="4901834" cy="357974"/>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430317">
                <a:defRPr/>
              </a:pPr>
              <a:r>
                <a:rPr lang="en-US" b="1">
                  <a:solidFill>
                    <a:prstClr val="black"/>
                  </a:solidFill>
                  <a:latin typeface="Segoe UI" panose="020B0502040204020203" pitchFamily="34" charset="0"/>
                  <a:ea typeface="Source Sans Pro" panose="020B0503030403020204" pitchFamily="34" charset="0"/>
                  <a:cs typeface="Segoe UI" panose="020B0502040204020203" pitchFamily="34" charset="0"/>
                </a:rPr>
                <a:t>Identification Upload</a:t>
              </a:r>
            </a:p>
          </p:txBody>
        </p:sp>
      </p:grpSp>
      <p:sp>
        <p:nvSpPr>
          <p:cNvPr id="12" name="TextBox 11">
            <a:extLst>
              <a:ext uri="{FF2B5EF4-FFF2-40B4-BE49-F238E27FC236}">
                <a16:creationId xmlns:a16="http://schemas.microsoft.com/office/drawing/2014/main" id="{58280ADF-C710-844E-4A45-A7B69EA52844}"/>
              </a:ext>
            </a:extLst>
          </p:cNvPr>
          <p:cNvSpPr txBox="1"/>
          <p:nvPr/>
        </p:nvSpPr>
        <p:spPr>
          <a:xfrm>
            <a:off x="653890" y="7721337"/>
            <a:ext cx="5739094" cy="1323439"/>
          </a:xfrm>
          <a:prstGeom prst="rect">
            <a:avLst/>
          </a:prstGeom>
          <a:solidFill>
            <a:srgbClr val="012B56"/>
          </a:solidFill>
        </p:spPr>
        <p:txBody>
          <a:bodyPr wrap="square" rtlCol="0">
            <a:spAutoFit/>
          </a:bodyPr>
          <a:lstStyle/>
          <a:p>
            <a:r>
              <a:rPr lang="en-US" sz="1600" b="1" i="1" dirty="0">
                <a:solidFill>
                  <a:schemeClr val="bg2"/>
                </a:solidFill>
                <a:latin typeface="Segoe UI" panose="020B0502040204020203" pitchFamily="34" charset="0"/>
                <a:ea typeface="Source Sans Pro" panose="020B0503030403020204" pitchFamily="34" charset="0"/>
                <a:cs typeface="Segoe UI" panose="020B0502040204020203" pitchFamily="34" charset="0"/>
              </a:rPr>
              <a:t>You will need the following to complete DocV:</a:t>
            </a:r>
          </a:p>
          <a:p>
            <a:pPr marL="285750" indent="-285750">
              <a:buFont typeface="Arial" panose="020B0604020202020204" pitchFamily="34" charset="0"/>
              <a:buChar char="•"/>
            </a:pPr>
            <a:r>
              <a:rPr lang="en-US" sz="1600" i="1" dirty="0">
                <a:solidFill>
                  <a:schemeClr val="bg2"/>
                </a:solidFill>
                <a:latin typeface="Segoe UI" panose="020B0502040204020203" pitchFamily="34" charset="0"/>
                <a:ea typeface="Source Sans Pro" panose="020B0503030403020204" pitchFamily="34" charset="0"/>
                <a:cs typeface="Segoe UI" panose="020B0502040204020203" pitchFamily="34" charset="0"/>
              </a:rPr>
              <a:t>State-issued driver’s license, ID, or passport</a:t>
            </a:r>
          </a:p>
          <a:p>
            <a:pPr marL="285750" indent="-285750">
              <a:buFont typeface="Arial" panose="020B0604020202020204" pitchFamily="34" charset="0"/>
              <a:buChar char="•"/>
            </a:pPr>
            <a:r>
              <a:rPr lang="en-US" sz="1600" i="1" dirty="0">
                <a:solidFill>
                  <a:schemeClr val="bg2"/>
                </a:solidFill>
                <a:latin typeface="Segoe UI" panose="020B0502040204020203" pitchFamily="34" charset="0"/>
                <a:ea typeface="Source Sans Pro" panose="020B0503030403020204" pitchFamily="34" charset="0"/>
                <a:cs typeface="Segoe UI" panose="020B0502040204020203" pitchFamily="34" charset="0"/>
              </a:rPr>
              <a:t>Access to a smartphone or tablet with a camera</a:t>
            </a:r>
          </a:p>
          <a:p>
            <a:pPr marL="285750" indent="-285750">
              <a:buFont typeface="Arial" panose="020B0604020202020204" pitchFamily="34" charset="0"/>
              <a:buChar char="•"/>
            </a:pPr>
            <a:r>
              <a:rPr lang="en-US" sz="1600" i="1" dirty="0">
                <a:solidFill>
                  <a:schemeClr val="bg2"/>
                </a:solidFill>
                <a:latin typeface="Segoe UI" panose="020B0502040204020203" pitchFamily="34" charset="0"/>
                <a:ea typeface="Source Sans Pro" panose="020B0503030403020204" pitchFamily="34" charset="0"/>
                <a:cs typeface="Segoe UI" panose="020B0502040204020203" pitchFamily="34" charset="0"/>
              </a:rPr>
              <a:t>Chrome browser for an Android device</a:t>
            </a:r>
          </a:p>
          <a:p>
            <a:pPr marL="285750" indent="-285750">
              <a:buFont typeface="Arial" panose="020B0604020202020204" pitchFamily="34" charset="0"/>
              <a:buChar char="•"/>
            </a:pPr>
            <a:r>
              <a:rPr lang="en-US" sz="1600" i="1" dirty="0">
                <a:solidFill>
                  <a:schemeClr val="bg2"/>
                </a:solidFill>
                <a:latin typeface="Segoe UI" panose="020B0502040204020203" pitchFamily="34" charset="0"/>
                <a:ea typeface="Source Sans Pro" panose="020B0503030403020204" pitchFamily="34" charset="0"/>
                <a:cs typeface="Segoe UI" panose="020B0502040204020203" pitchFamily="34" charset="0"/>
              </a:rPr>
              <a:t>Safari browser for an iOS device</a:t>
            </a:r>
          </a:p>
        </p:txBody>
      </p:sp>
      <p:grpSp>
        <p:nvGrpSpPr>
          <p:cNvPr id="16" name="Group 15">
            <a:extLst>
              <a:ext uri="{FF2B5EF4-FFF2-40B4-BE49-F238E27FC236}">
                <a16:creationId xmlns:a16="http://schemas.microsoft.com/office/drawing/2014/main" id="{1BAA6CDA-3BCF-FE04-1E32-BB7FA0402F96}"/>
              </a:ext>
            </a:extLst>
          </p:cNvPr>
          <p:cNvGrpSpPr/>
          <p:nvPr/>
        </p:nvGrpSpPr>
        <p:grpSpPr>
          <a:xfrm>
            <a:off x="462050" y="4218890"/>
            <a:ext cx="837999" cy="679187"/>
            <a:chOff x="8305800" y="1987550"/>
            <a:chExt cx="590550" cy="512763"/>
          </a:xfrm>
        </p:grpSpPr>
        <p:sp>
          <p:nvSpPr>
            <p:cNvPr id="17" name="Freeform 426">
              <a:extLst>
                <a:ext uri="{FF2B5EF4-FFF2-40B4-BE49-F238E27FC236}">
                  <a16:creationId xmlns:a16="http://schemas.microsoft.com/office/drawing/2014/main" id="{CAD5377A-3ED6-A623-63C1-15DEE048C4DF}"/>
                </a:ext>
              </a:extLst>
            </p:cNvPr>
            <p:cNvSpPr>
              <a:spLocks noEditPoints="1"/>
            </p:cNvSpPr>
            <p:nvPr/>
          </p:nvSpPr>
          <p:spPr bwMode="auto">
            <a:xfrm>
              <a:off x="8377238" y="2081213"/>
              <a:ext cx="247650" cy="246063"/>
            </a:xfrm>
            <a:custGeom>
              <a:avLst/>
              <a:gdLst>
                <a:gd name="T0" fmla="*/ 8 w 100"/>
                <a:gd name="T1" fmla="*/ 100 h 100"/>
                <a:gd name="T2" fmla="*/ 92 w 100"/>
                <a:gd name="T3" fmla="*/ 100 h 100"/>
                <a:gd name="T4" fmla="*/ 100 w 100"/>
                <a:gd name="T5" fmla="*/ 92 h 100"/>
                <a:gd name="T6" fmla="*/ 100 w 100"/>
                <a:gd name="T7" fmla="*/ 81 h 100"/>
                <a:gd name="T8" fmla="*/ 95 w 100"/>
                <a:gd name="T9" fmla="*/ 73 h 100"/>
                <a:gd name="T10" fmla="*/ 66 w 100"/>
                <a:gd name="T11" fmla="*/ 60 h 100"/>
                <a:gd name="T12" fmla="*/ 66 w 100"/>
                <a:gd name="T13" fmla="*/ 58 h 100"/>
                <a:gd name="T14" fmla="*/ 72 w 100"/>
                <a:gd name="T15" fmla="*/ 47 h 100"/>
                <a:gd name="T16" fmla="*/ 76 w 100"/>
                <a:gd name="T17" fmla="*/ 38 h 100"/>
                <a:gd name="T18" fmla="*/ 75 w 100"/>
                <a:gd name="T19" fmla="*/ 32 h 100"/>
                <a:gd name="T20" fmla="*/ 75 w 100"/>
                <a:gd name="T21" fmla="*/ 23 h 100"/>
                <a:gd name="T22" fmla="*/ 50 w 100"/>
                <a:gd name="T23" fmla="*/ 0 h 100"/>
                <a:gd name="T24" fmla="*/ 26 w 100"/>
                <a:gd name="T25" fmla="*/ 23 h 100"/>
                <a:gd name="T26" fmla="*/ 26 w 100"/>
                <a:gd name="T27" fmla="*/ 32 h 100"/>
                <a:gd name="T28" fmla="*/ 25 w 100"/>
                <a:gd name="T29" fmla="*/ 38 h 100"/>
                <a:gd name="T30" fmla="*/ 28 w 100"/>
                <a:gd name="T31" fmla="*/ 47 h 100"/>
                <a:gd name="T32" fmla="*/ 34 w 100"/>
                <a:gd name="T33" fmla="*/ 58 h 100"/>
                <a:gd name="T34" fmla="*/ 34 w 100"/>
                <a:gd name="T35" fmla="*/ 59 h 100"/>
                <a:gd name="T36" fmla="*/ 6 w 100"/>
                <a:gd name="T37" fmla="*/ 73 h 100"/>
                <a:gd name="T38" fmla="*/ 0 w 100"/>
                <a:gd name="T39" fmla="*/ 81 h 100"/>
                <a:gd name="T40" fmla="*/ 0 w 100"/>
                <a:gd name="T41" fmla="*/ 92 h 100"/>
                <a:gd name="T42" fmla="*/ 8 w 100"/>
                <a:gd name="T43" fmla="*/ 100 h 100"/>
                <a:gd name="T44" fmla="*/ 10 w 100"/>
                <a:gd name="T45" fmla="*/ 82 h 100"/>
                <a:gd name="T46" fmla="*/ 44 w 100"/>
                <a:gd name="T47" fmla="*/ 62 h 100"/>
                <a:gd name="T48" fmla="*/ 44 w 100"/>
                <a:gd name="T49" fmla="*/ 61 h 100"/>
                <a:gd name="T50" fmla="*/ 44 w 100"/>
                <a:gd name="T51" fmla="*/ 56 h 100"/>
                <a:gd name="T52" fmla="*/ 43 w 100"/>
                <a:gd name="T53" fmla="*/ 53 h 100"/>
                <a:gd name="T54" fmla="*/ 37 w 100"/>
                <a:gd name="T55" fmla="*/ 42 h 100"/>
                <a:gd name="T56" fmla="*/ 35 w 100"/>
                <a:gd name="T57" fmla="*/ 40 h 100"/>
                <a:gd name="T58" fmla="*/ 34 w 100"/>
                <a:gd name="T59" fmla="*/ 38 h 100"/>
                <a:gd name="T60" fmla="*/ 35 w 100"/>
                <a:gd name="T61" fmla="*/ 36 h 100"/>
                <a:gd name="T62" fmla="*/ 36 w 100"/>
                <a:gd name="T63" fmla="*/ 33 h 100"/>
                <a:gd name="T64" fmla="*/ 36 w 100"/>
                <a:gd name="T65" fmla="*/ 23 h 100"/>
                <a:gd name="T66" fmla="*/ 50 w 100"/>
                <a:gd name="T67" fmla="*/ 10 h 100"/>
                <a:gd name="T68" fmla="*/ 65 w 100"/>
                <a:gd name="T69" fmla="*/ 23 h 100"/>
                <a:gd name="T70" fmla="*/ 65 w 100"/>
                <a:gd name="T71" fmla="*/ 33 h 100"/>
                <a:gd name="T72" fmla="*/ 66 w 100"/>
                <a:gd name="T73" fmla="*/ 36 h 100"/>
                <a:gd name="T74" fmla="*/ 66 w 100"/>
                <a:gd name="T75" fmla="*/ 38 h 100"/>
                <a:gd name="T76" fmla="*/ 65 w 100"/>
                <a:gd name="T77" fmla="*/ 40 h 100"/>
                <a:gd name="T78" fmla="*/ 64 w 100"/>
                <a:gd name="T79" fmla="*/ 42 h 100"/>
                <a:gd name="T80" fmla="*/ 58 w 100"/>
                <a:gd name="T81" fmla="*/ 53 h 100"/>
                <a:gd name="T82" fmla="*/ 57 w 100"/>
                <a:gd name="T83" fmla="*/ 56 h 100"/>
                <a:gd name="T84" fmla="*/ 57 w 100"/>
                <a:gd name="T85" fmla="*/ 61 h 100"/>
                <a:gd name="T86" fmla="*/ 57 w 100"/>
                <a:gd name="T87" fmla="*/ 62 h 100"/>
                <a:gd name="T88" fmla="*/ 91 w 100"/>
                <a:gd name="T89" fmla="*/ 82 h 100"/>
                <a:gd name="T90" fmla="*/ 91 w 100"/>
                <a:gd name="T91" fmla="*/ 91 h 100"/>
                <a:gd name="T92" fmla="*/ 10 w 100"/>
                <a:gd name="T93" fmla="*/ 91 h 100"/>
                <a:gd name="T94" fmla="*/ 10 w 100"/>
                <a:gd name="T95"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8" y="100"/>
                  </a:moveTo>
                  <a:cubicBezTo>
                    <a:pt x="92" y="100"/>
                    <a:pt x="92" y="100"/>
                    <a:pt x="92" y="100"/>
                  </a:cubicBezTo>
                  <a:cubicBezTo>
                    <a:pt x="97" y="100"/>
                    <a:pt x="100" y="97"/>
                    <a:pt x="100" y="92"/>
                  </a:cubicBezTo>
                  <a:cubicBezTo>
                    <a:pt x="100" y="81"/>
                    <a:pt x="100" y="81"/>
                    <a:pt x="100" y="81"/>
                  </a:cubicBezTo>
                  <a:cubicBezTo>
                    <a:pt x="100" y="77"/>
                    <a:pt x="98" y="74"/>
                    <a:pt x="95" y="73"/>
                  </a:cubicBezTo>
                  <a:cubicBezTo>
                    <a:pt x="73" y="64"/>
                    <a:pt x="67" y="60"/>
                    <a:pt x="66" y="60"/>
                  </a:cubicBezTo>
                  <a:cubicBezTo>
                    <a:pt x="66" y="58"/>
                    <a:pt x="66" y="58"/>
                    <a:pt x="66" y="58"/>
                  </a:cubicBezTo>
                  <a:cubicBezTo>
                    <a:pt x="69" y="55"/>
                    <a:pt x="71" y="51"/>
                    <a:pt x="72" y="47"/>
                  </a:cubicBezTo>
                  <a:cubicBezTo>
                    <a:pt x="75" y="44"/>
                    <a:pt x="76" y="41"/>
                    <a:pt x="76" y="38"/>
                  </a:cubicBezTo>
                  <a:cubicBezTo>
                    <a:pt x="76" y="36"/>
                    <a:pt x="76" y="33"/>
                    <a:pt x="75" y="32"/>
                  </a:cubicBezTo>
                  <a:cubicBezTo>
                    <a:pt x="75" y="23"/>
                    <a:pt x="75" y="23"/>
                    <a:pt x="75" y="23"/>
                  </a:cubicBezTo>
                  <a:cubicBezTo>
                    <a:pt x="75" y="9"/>
                    <a:pt x="66" y="0"/>
                    <a:pt x="50" y="0"/>
                  </a:cubicBezTo>
                  <a:cubicBezTo>
                    <a:pt x="35" y="0"/>
                    <a:pt x="26" y="9"/>
                    <a:pt x="26" y="23"/>
                  </a:cubicBezTo>
                  <a:cubicBezTo>
                    <a:pt x="26" y="32"/>
                    <a:pt x="26" y="32"/>
                    <a:pt x="26" y="32"/>
                  </a:cubicBezTo>
                  <a:cubicBezTo>
                    <a:pt x="25" y="33"/>
                    <a:pt x="25" y="36"/>
                    <a:pt x="25" y="38"/>
                  </a:cubicBezTo>
                  <a:cubicBezTo>
                    <a:pt x="25" y="41"/>
                    <a:pt x="26" y="44"/>
                    <a:pt x="28" y="47"/>
                  </a:cubicBezTo>
                  <a:cubicBezTo>
                    <a:pt x="30" y="51"/>
                    <a:pt x="32" y="55"/>
                    <a:pt x="34" y="58"/>
                  </a:cubicBezTo>
                  <a:cubicBezTo>
                    <a:pt x="34" y="59"/>
                    <a:pt x="34" y="59"/>
                    <a:pt x="34" y="59"/>
                  </a:cubicBezTo>
                  <a:cubicBezTo>
                    <a:pt x="33" y="61"/>
                    <a:pt x="27" y="65"/>
                    <a:pt x="6" y="73"/>
                  </a:cubicBezTo>
                  <a:cubicBezTo>
                    <a:pt x="2" y="74"/>
                    <a:pt x="0" y="77"/>
                    <a:pt x="0" y="81"/>
                  </a:cubicBezTo>
                  <a:cubicBezTo>
                    <a:pt x="0" y="92"/>
                    <a:pt x="0" y="92"/>
                    <a:pt x="0" y="92"/>
                  </a:cubicBezTo>
                  <a:cubicBezTo>
                    <a:pt x="0" y="97"/>
                    <a:pt x="4" y="100"/>
                    <a:pt x="8" y="100"/>
                  </a:cubicBezTo>
                  <a:close/>
                  <a:moveTo>
                    <a:pt x="10" y="82"/>
                  </a:moveTo>
                  <a:cubicBezTo>
                    <a:pt x="39" y="71"/>
                    <a:pt x="43" y="66"/>
                    <a:pt x="44" y="62"/>
                  </a:cubicBezTo>
                  <a:cubicBezTo>
                    <a:pt x="44" y="62"/>
                    <a:pt x="44" y="61"/>
                    <a:pt x="44" y="61"/>
                  </a:cubicBezTo>
                  <a:cubicBezTo>
                    <a:pt x="44" y="56"/>
                    <a:pt x="44" y="56"/>
                    <a:pt x="44" y="56"/>
                  </a:cubicBezTo>
                  <a:cubicBezTo>
                    <a:pt x="44" y="55"/>
                    <a:pt x="44" y="54"/>
                    <a:pt x="43" y="53"/>
                  </a:cubicBezTo>
                  <a:cubicBezTo>
                    <a:pt x="40" y="50"/>
                    <a:pt x="38" y="47"/>
                    <a:pt x="37" y="42"/>
                  </a:cubicBezTo>
                  <a:cubicBezTo>
                    <a:pt x="37" y="41"/>
                    <a:pt x="36" y="40"/>
                    <a:pt x="35" y="40"/>
                  </a:cubicBezTo>
                  <a:cubicBezTo>
                    <a:pt x="35" y="39"/>
                    <a:pt x="34" y="39"/>
                    <a:pt x="34" y="38"/>
                  </a:cubicBezTo>
                  <a:cubicBezTo>
                    <a:pt x="34" y="37"/>
                    <a:pt x="35" y="36"/>
                    <a:pt x="35" y="36"/>
                  </a:cubicBezTo>
                  <a:cubicBezTo>
                    <a:pt x="36" y="35"/>
                    <a:pt x="36" y="34"/>
                    <a:pt x="36" y="33"/>
                  </a:cubicBezTo>
                  <a:cubicBezTo>
                    <a:pt x="36" y="23"/>
                    <a:pt x="36" y="23"/>
                    <a:pt x="36" y="23"/>
                  </a:cubicBezTo>
                  <a:cubicBezTo>
                    <a:pt x="36" y="14"/>
                    <a:pt x="41" y="10"/>
                    <a:pt x="50" y="10"/>
                  </a:cubicBezTo>
                  <a:cubicBezTo>
                    <a:pt x="60" y="10"/>
                    <a:pt x="65" y="14"/>
                    <a:pt x="65" y="23"/>
                  </a:cubicBezTo>
                  <a:cubicBezTo>
                    <a:pt x="65" y="33"/>
                    <a:pt x="65" y="33"/>
                    <a:pt x="65" y="33"/>
                  </a:cubicBezTo>
                  <a:cubicBezTo>
                    <a:pt x="65" y="34"/>
                    <a:pt x="65" y="35"/>
                    <a:pt x="66" y="36"/>
                  </a:cubicBezTo>
                  <a:cubicBezTo>
                    <a:pt x="66" y="36"/>
                    <a:pt x="66" y="37"/>
                    <a:pt x="66" y="38"/>
                  </a:cubicBezTo>
                  <a:cubicBezTo>
                    <a:pt x="66" y="39"/>
                    <a:pt x="66" y="39"/>
                    <a:pt x="65" y="40"/>
                  </a:cubicBezTo>
                  <a:cubicBezTo>
                    <a:pt x="65" y="40"/>
                    <a:pt x="64" y="41"/>
                    <a:pt x="64" y="42"/>
                  </a:cubicBezTo>
                  <a:cubicBezTo>
                    <a:pt x="62" y="47"/>
                    <a:pt x="60" y="50"/>
                    <a:pt x="58" y="53"/>
                  </a:cubicBezTo>
                  <a:cubicBezTo>
                    <a:pt x="57" y="54"/>
                    <a:pt x="57" y="55"/>
                    <a:pt x="57" y="56"/>
                  </a:cubicBezTo>
                  <a:cubicBezTo>
                    <a:pt x="57" y="61"/>
                    <a:pt x="57" y="61"/>
                    <a:pt x="57" y="61"/>
                  </a:cubicBezTo>
                  <a:cubicBezTo>
                    <a:pt x="57" y="61"/>
                    <a:pt x="57" y="62"/>
                    <a:pt x="57" y="62"/>
                  </a:cubicBezTo>
                  <a:cubicBezTo>
                    <a:pt x="58" y="66"/>
                    <a:pt x="62" y="71"/>
                    <a:pt x="91" y="82"/>
                  </a:cubicBezTo>
                  <a:cubicBezTo>
                    <a:pt x="91" y="91"/>
                    <a:pt x="91" y="91"/>
                    <a:pt x="91" y="91"/>
                  </a:cubicBezTo>
                  <a:cubicBezTo>
                    <a:pt x="10" y="91"/>
                    <a:pt x="10" y="91"/>
                    <a:pt x="10" y="91"/>
                  </a:cubicBezTo>
                  <a:lnTo>
                    <a:pt x="10" y="82"/>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18" name="Freeform 427">
              <a:extLst>
                <a:ext uri="{FF2B5EF4-FFF2-40B4-BE49-F238E27FC236}">
                  <a16:creationId xmlns:a16="http://schemas.microsoft.com/office/drawing/2014/main" id="{03E05A6D-2559-14B9-0235-229C711233CC}"/>
                </a:ext>
              </a:extLst>
            </p:cNvPr>
            <p:cNvSpPr>
              <a:spLocks/>
            </p:cNvSpPr>
            <p:nvPr/>
          </p:nvSpPr>
          <p:spPr bwMode="auto">
            <a:xfrm>
              <a:off x="8642350" y="2214563"/>
              <a:ext cx="182563" cy="23813"/>
            </a:xfrm>
            <a:custGeom>
              <a:avLst/>
              <a:gdLst>
                <a:gd name="T0" fmla="*/ 5 w 74"/>
                <a:gd name="T1" fmla="*/ 10 h 10"/>
                <a:gd name="T2" fmla="*/ 69 w 74"/>
                <a:gd name="T3" fmla="*/ 10 h 10"/>
                <a:gd name="T4" fmla="*/ 74 w 74"/>
                <a:gd name="T5" fmla="*/ 5 h 10"/>
                <a:gd name="T6" fmla="*/ 69 w 74"/>
                <a:gd name="T7" fmla="*/ 0 h 10"/>
                <a:gd name="T8" fmla="*/ 5 w 74"/>
                <a:gd name="T9" fmla="*/ 0 h 10"/>
                <a:gd name="T10" fmla="*/ 0 w 74"/>
                <a:gd name="T11" fmla="*/ 5 h 10"/>
                <a:gd name="T12" fmla="*/ 5 w 7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4" h="10">
                  <a:moveTo>
                    <a:pt x="5" y="10"/>
                  </a:moveTo>
                  <a:cubicBezTo>
                    <a:pt x="69" y="10"/>
                    <a:pt x="69" y="10"/>
                    <a:pt x="69" y="10"/>
                  </a:cubicBezTo>
                  <a:cubicBezTo>
                    <a:pt x="71" y="10"/>
                    <a:pt x="74" y="8"/>
                    <a:pt x="74" y="5"/>
                  </a:cubicBezTo>
                  <a:cubicBezTo>
                    <a:pt x="74" y="2"/>
                    <a:pt x="71" y="0"/>
                    <a:pt x="69" y="0"/>
                  </a:cubicBezTo>
                  <a:cubicBezTo>
                    <a:pt x="5" y="0"/>
                    <a:pt x="5" y="0"/>
                    <a:pt x="5" y="0"/>
                  </a:cubicBezTo>
                  <a:cubicBezTo>
                    <a:pt x="2" y="0"/>
                    <a:pt x="0" y="2"/>
                    <a:pt x="0" y="5"/>
                  </a:cubicBezTo>
                  <a:cubicBezTo>
                    <a:pt x="0" y="8"/>
                    <a:pt x="2" y="10"/>
                    <a:pt x="5" y="1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19" name="Freeform 428">
              <a:extLst>
                <a:ext uri="{FF2B5EF4-FFF2-40B4-BE49-F238E27FC236}">
                  <a16:creationId xmlns:a16="http://schemas.microsoft.com/office/drawing/2014/main" id="{F0AE7F12-485B-7596-AED5-D89D047EBC21}"/>
                </a:ext>
              </a:extLst>
            </p:cNvPr>
            <p:cNvSpPr>
              <a:spLocks/>
            </p:cNvSpPr>
            <p:nvPr/>
          </p:nvSpPr>
          <p:spPr bwMode="auto">
            <a:xfrm>
              <a:off x="8642350" y="2147888"/>
              <a:ext cx="182563" cy="23813"/>
            </a:xfrm>
            <a:custGeom>
              <a:avLst/>
              <a:gdLst>
                <a:gd name="T0" fmla="*/ 5 w 74"/>
                <a:gd name="T1" fmla="*/ 10 h 10"/>
                <a:gd name="T2" fmla="*/ 69 w 74"/>
                <a:gd name="T3" fmla="*/ 10 h 10"/>
                <a:gd name="T4" fmla="*/ 74 w 74"/>
                <a:gd name="T5" fmla="*/ 5 h 10"/>
                <a:gd name="T6" fmla="*/ 69 w 74"/>
                <a:gd name="T7" fmla="*/ 0 h 10"/>
                <a:gd name="T8" fmla="*/ 5 w 74"/>
                <a:gd name="T9" fmla="*/ 0 h 10"/>
                <a:gd name="T10" fmla="*/ 0 w 74"/>
                <a:gd name="T11" fmla="*/ 5 h 10"/>
                <a:gd name="T12" fmla="*/ 5 w 7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4" h="10">
                  <a:moveTo>
                    <a:pt x="5" y="10"/>
                  </a:moveTo>
                  <a:cubicBezTo>
                    <a:pt x="69" y="10"/>
                    <a:pt x="69" y="10"/>
                    <a:pt x="69" y="10"/>
                  </a:cubicBezTo>
                  <a:cubicBezTo>
                    <a:pt x="71" y="10"/>
                    <a:pt x="74" y="8"/>
                    <a:pt x="74" y="5"/>
                  </a:cubicBezTo>
                  <a:cubicBezTo>
                    <a:pt x="74" y="2"/>
                    <a:pt x="71" y="0"/>
                    <a:pt x="69" y="0"/>
                  </a:cubicBezTo>
                  <a:cubicBezTo>
                    <a:pt x="5" y="0"/>
                    <a:pt x="5" y="0"/>
                    <a:pt x="5" y="0"/>
                  </a:cubicBezTo>
                  <a:cubicBezTo>
                    <a:pt x="2" y="0"/>
                    <a:pt x="0" y="2"/>
                    <a:pt x="0" y="5"/>
                  </a:cubicBezTo>
                  <a:cubicBezTo>
                    <a:pt x="0" y="8"/>
                    <a:pt x="2" y="10"/>
                    <a:pt x="5" y="1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1" name="Freeform 429">
              <a:extLst>
                <a:ext uri="{FF2B5EF4-FFF2-40B4-BE49-F238E27FC236}">
                  <a16:creationId xmlns:a16="http://schemas.microsoft.com/office/drawing/2014/main" id="{E590F6C0-954F-54DA-27C6-49FC4812E7C7}"/>
                </a:ext>
              </a:extLst>
            </p:cNvPr>
            <p:cNvSpPr>
              <a:spLocks noEditPoints="1"/>
            </p:cNvSpPr>
            <p:nvPr/>
          </p:nvSpPr>
          <p:spPr bwMode="auto">
            <a:xfrm>
              <a:off x="8305800" y="1987550"/>
              <a:ext cx="590550" cy="512763"/>
            </a:xfrm>
            <a:custGeom>
              <a:avLst/>
              <a:gdLst>
                <a:gd name="T0" fmla="*/ 234 w 239"/>
                <a:gd name="T1" fmla="*/ 0 h 208"/>
                <a:gd name="T2" fmla="*/ 5 w 239"/>
                <a:gd name="T3" fmla="*/ 0 h 208"/>
                <a:gd name="T4" fmla="*/ 0 w 239"/>
                <a:gd name="T5" fmla="*/ 5 h 208"/>
                <a:gd name="T6" fmla="*/ 0 w 239"/>
                <a:gd name="T7" fmla="*/ 203 h 208"/>
                <a:gd name="T8" fmla="*/ 5 w 239"/>
                <a:gd name="T9" fmla="*/ 208 h 208"/>
                <a:gd name="T10" fmla="*/ 52 w 239"/>
                <a:gd name="T11" fmla="*/ 208 h 208"/>
                <a:gd name="T12" fmla="*/ 57 w 239"/>
                <a:gd name="T13" fmla="*/ 203 h 208"/>
                <a:gd name="T14" fmla="*/ 57 w 239"/>
                <a:gd name="T15" fmla="*/ 188 h 208"/>
                <a:gd name="T16" fmla="*/ 68 w 239"/>
                <a:gd name="T17" fmla="*/ 176 h 208"/>
                <a:gd name="T18" fmla="*/ 80 w 239"/>
                <a:gd name="T19" fmla="*/ 188 h 208"/>
                <a:gd name="T20" fmla="*/ 80 w 239"/>
                <a:gd name="T21" fmla="*/ 203 h 208"/>
                <a:gd name="T22" fmla="*/ 84 w 239"/>
                <a:gd name="T23" fmla="*/ 208 h 208"/>
                <a:gd name="T24" fmla="*/ 154 w 239"/>
                <a:gd name="T25" fmla="*/ 208 h 208"/>
                <a:gd name="T26" fmla="*/ 159 w 239"/>
                <a:gd name="T27" fmla="*/ 203 h 208"/>
                <a:gd name="T28" fmla="*/ 159 w 239"/>
                <a:gd name="T29" fmla="*/ 188 h 208"/>
                <a:gd name="T30" fmla="*/ 171 w 239"/>
                <a:gd name="T31" fmla="*/ 176 h 208"/>
                <a:gd name="T32" fmla="*/ 182 w 239"/>
                <a:gd name="T33" fmla="*/ 188 h 208"/>
                <a:gd name="T34" fmla="*/ 182 w 239"/>
                <a:gd name="T35" fmla="*/ 203 h 208"/>
                <a:gd name="T36" fmla="*/ 187 w 239"/>
                <a:gd name="T37" fmla="*/ 208 h 208"/>
                <a:gd name="T38" fmla="*/ 234 w 239"/>
                <a:gd name="T39" fmla="*/ 208 h 208"/>
                <a:gd name="T40" fmla="*/ 239 w 239"/>
                <a:gd name="T41" fmla="*/ 203 h 208"/>
                <a:gd name="T42" fmla="*/ 239 w 239"/>
                <a:gd name="T43" fmla="*/ 5 h 208"/>
                <a:gd name="T44" fmla="*/ 234 w 239"/>
                <a:gd name="T45" fmla="*/ 0 h 208"/>
                <a:gd name="T46" fmla="*/ 229 w 239"/>
                <a:gd name="T47" fmla="*/ 198 h 208"/>
                <a:gd name="T48" fmla="*/ 192 w 239"/>
                <a:gd name="T49" fmla="*/ 198 h 208"/>
                <a:gd name="T50" fmla="*/ 192 w 239"/>
                <a:gd name="T51" fmla="*/ 188 h 208"/>
                <a:gd name="T52" fmla="*/ 171 w 239"/>
                <a:gd name="T53" fmla="*/ 167 h 208"/>
                <a:gd name="T54" fmla="*/ 150 w 239"/>
                <a:gd name="T55" fmla="*/ 188 h 208"/>
                <a:gd name="T56" fmla="*/ 150 w 239"/>
                <a:gd name="T57" fmla="*/ 198 h 208"/>
                <a:gd name="T58" fmla="*/ 89 w 239"/>
                <a:gd name="T59" fmla="*/ 198 h 208"/>
                <a:gd name="T60" fmla="*/ 89 w 239"/>
                <a:gd name="T61" fmla="*/ 188 h 208"/>
                <a:gd name="T62" fmla="*/ 68 w 239"/>
                <a:gd name="T63" fmla="*/ 167 h 208"/>
                <a:gd name="T64" fmla="*/ 47 w 239"/>
                <a:gd name="T65" fmla="*/ 188 h 208"/>
                <a:gd name="T66" fmla="*/ 47 w 239"/>
                <a:gd name="T67" fmla="*/ 198 h 208"/>
                <a:gd name="T68" fmla="*/ 10 w 239"/>
                <a:gd name="T69" fmla="*/ 198 h 208"/>
                <a:gd name="T70" fmla="*/ 10 w 239"/>
                <a:gd name="T71" fmla="*/ 10 h 208"/>
                <a:gd name="T72" fmla="*/ 229 w 239"/>
                <a:gd name="T73" fmla="*/ 10 h 208"/>
                <a:gd name="T74" fmla="*/ 229 w 239"/>
                <a:gd name="T75" fmla="*/ 19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9" h="208">
                  <a:moveTo>
                    <a:pt x="234" y="0"/>
                  </a:moveTo>
                  <a:cubicBezTo>
                    <a:pt x="5" y="0"/>
                    <a:pt x="5" y="0"/>
                    <a:pt x="5" y="0"/>
                  </a:cubicBezTo>
                  <a:cubicBezTo>
                    <a:pt x="2" y="0"/>
                    <a:pt x="0" y="2"/>
                    <a:pt x="0" y="5"/>
                  </a:cubicBezTo>
                  <a:cubicBezTo>
                    <a:pt x="0" y="203"/>
                    <a:pt x="0" y="203"/>
                    <a:pt x="0" y="203"/>
                  </a:cubicBezTo>
                  <a:cubicBezTo>
                    <a:pt x="0" y="206"/>
                    <a:pt x="2" y="208"/>
                    <a:pt x="5" y="208"/>
                  </a:cubicBezTo>
                  <a:cubicBezTo>
                    <a:pt x="52" y="208"/>
                    <a:pt x="52" y="208"/>
                    <a:pt x="52" y="208"/>
                  </a:cubicBezTo>
                  <a:cubicBezTo>
                    <a:pt x="55" y="208"/>
                    <a:pt x="57" y="206"/>
                    <a:pt x="57" y="203"/>
                  </a:cubicBezTo>
                  <a:cubicBezTo>
                    <a:pt x="57" y="188"/>
                    <a:pt x="57" y="188"/>
                    <a:pt x="57" y="188"/>
                  </a:cubicBezTo>
                  <a:cubicBezTo>
                    <a:pt x="57" y="181"/>
                    <a:pt x="62" y="176"/>
                    <a:pt x="68" y="176"/>
                  </a:cubicBezTo>
                  <a:cubicBezTo>
                    <a:pt x="74" y="176"/>
                    <a:pt x="80" y="181"/>
                    <a:pt x="80" y="188"/>
                  </a:cubicBezTo>
                  <a:cubicBezTo>
                    <a:pt x="80" y="203"/>
                    <a:pt x="80" y="203"/>
                    <a:pt x="80" y="203"/>
                  </a:cubicBezTo>
                  <a:cubicBezTo>
                    <a:pt x="80" y="206"/>
                    <a:pt x="82" y="208"/>
                    <a:pt x="84" y="208"/>
                  </a:cubicBezTo>
                  <a:cubicBezTo>
                    <a:pt x="154" y="208"/>
                    <a:pt x="154" y="208"/>
                    <a:pt x="154" y="208"/>
                  </a:cubicBezTo>
                  <a:cubicBezTo>
                    <a:pt x="157" y="208"/>
                    <a:pt x="159" y="206"/>
                    <a:pt x="159" y="203"/>
                  </a:cubicBezTo>
                  <a:cubicBezTo>
                    <a:pt x="159" y="188"/>
                    <a:pt x="159" y="188"/>
                    <a:pt x="159" y="188"/>
                  </a:cubicBezTo>
                  <a:cubicBezTo>
                    <a:pt x="159" y="181"/>
                    <a:pt x="164" y="176"/>
                    <a:pt x="171" y="176"/>
                  </a:cubicBezTo>
                  <a:cubicBezTo>
                    <a:pt x="177" y="176"/>
                    <a:pt x="182" y="181"/>
                    <a:pt x="182" y="188"/>
                  </a:cubicBezTo>
                  <a:cubicBezTo>
                    <a:pt x="182" y="203"/>
                    <a:pt x="182" y="203"/>
                    <a:pt x="182" y="203"/>
                  </a:cubicBezTo>
                  <a:cubicBezTo>
                    <a:pt x="182" y="206"/>
                    <a:pt x="184" y="208"/>
                    <a:pt x="187" y="208"/>
                  </a:cubicBezTo>
                  <a:cubicBezTo>
                    <a:pt x="234" y="208"/>
                    <a:pt x="234" y="208"/>
                    <a:pt x="234" y="208"/>
                  </a:cubicBezTo>
                  <a:cubicBezTo>
                    <a:pt x="237" y="208"/>
                    <a:pt x="239" y="206"/>
                    <a:pt x="239" y="203"/>
                  </a:cubicBezTo>
                  <a:cubicBezTo>
                    <a:pt x="239" y="5"/>
                    <a:pt x="239" y="5"/>
                    <a:pt x="239" y="5"/>
                  </a:cubicBezTo>
                  <a:cubicBezTo>
                    <a:pt x="239" y="2"/>
                    <a:pt x="237" y="0"/>
                    <a:pt x="234" y="0"/>
                  </a:cubicBezTo>
                  <a:close/>
                  <a:moveTo>
                    <a:pt x="229" y="198"/>
                  </a:moveTo>
                  <a:cubicBezTo>
                    <a:pt x="192" y="198"/>
                    <a:pt x="192" y="198"/>
                    <a:pt x="192" y="198"/>
                  </a:cubicBezTo>
                  <a:cubicBezTo>
                    <a:pt x="192" y="188"/>
                    <a:pt x="192" y="188"/>
                    <a:pt x="192" y="188"/>
                  </a:cubicBezTo>
                  <a:cubicBezTo>
                    <a:pt x="192" y="176"/>
                    <a:pt x="182" y="167"/>
                    <a:pt x="171" y="167"/>
                  </a:cubicBezTo>
                  <a:cubicBezTo>
                    <a:pt x="159" y="167"/>
                    <a:pt x="150" y="176"/>
                    <a:pt x="150" y="188"/>
                  </a:cubicBezTo>
                  <a:cubicBezTo>
                    <a:pt x="150" y="198"/>
                    <a:pt x="150" y="198"/>
                    <a:pt x="150" y="198"/>
                  </a:cubicBezTo>
                  <a:cubicBezTo>
                    <a:pt x="89" y="198"/>
                    <a:pt x="89" y="198"/>
                    <a:pt x="89" y="198"/>
                  </a:cubicBezTo>
                  <a:cubicBezTo>
                    <a:pt x="89" y="188"/>
                    <a:pt x="89" y="188"/>
                    <a:pt x="89" y="188"/>
                  </a:cubicBezTo>
                  <a:cubicBezTo>
                    <a:pt x="89" y="176"/>
                    <a:pt x="80" y="167"/>
                    <a:pt x="68" y="167"/>
                  </a:cubicBezTo>
                  <a:cubicBezTo>
                    <a:pt x="56" y="167"/>
                    <a:pt x="47" y="176"/>
                    <a:pt x="47" y="188"/>
                  </a:cubicBezTo>
                  <a:cubicBezTo>
                    <a:pt x="47" y="198"/>
                    <a:pt x="47" y="198"/>
                    <a:pt x="47" y="198"/>
                  </a:cubicBezTo>
                  <a:cubicBezTo>
                    <a:pt x="10" y="198"/>
                    <a:pt x="10" y="198"/>
                    <a:pt x="10" y="198"/>
                  </a:cubicBezTo>
                  <a:cubicBezTo>
                    <a:pt x="10" y="10"/>
                    <a:pt x="10" y="10"/>
                    <a:pt x="10" y="10"/>
                  </a:cubicBezTo>
                  <a:cubicBezTo>
                    <a:pt x="229" y="10"/>
                    <a:pt x="229" y="10"/>
                    <a:pt x="229" y="10"/>
                  </a:cubicBezTo>
                  <a:lnTo>
                    <a:pt x="229" y="198"/>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grpSp>
      <p:grpSp>
        <p:nvGrpSpPr>
          <p:cNvPr id="22" name="Group 21">
            <a:extLst>
              <a:ext uri="{FF2B5EF4-FFF2-40B4-BE49-F238E27FC236}">
                <a16:creationId xmlns:a16="http://schemas.microsoft.com/office/drawing/2014/main" id="{24A1774E-AC8B-25D5-FF0B-522DDA16E7D2}"/>
              </a:ext>
            </a:extLst>
          </p:cNvPr>
          <p:cNvGrpSpPr/>
          <p:nvPr/>
        </p:nvGrpSpPr>
        <p:grpSpPr>
          <a:xfrm>
            <a:off x="462050" y="5595598"/>
            <a:ext cx="837999" cy="679187"/>
            <a:chOff x="12411075" y="265113"/>
            <a:chExt cx="527050" cy="409575"/>
          </a:xfrm>
        </p:grpSpPr>
        <p:sp>
          <p:nvSpPr>
            <p:cNvPr id="23" name="Freeform 614">
              <a:extLst>
                <a:ext uri="{FF2B5EF4-FFF2-40B4-BE49-F238E27FC236}">
                  <a16:creationId xmlns:a16="http://schemas.microsoft.com/office/drawing/2014/main" id="{CC29E609-4F47-855D-2CA2-18F032AA2C4E}"/>
                </a:ext>
              </a:extLst>
            </p:cNvPr>
            <p:cNvSpPr>
              <a:spLocks noEditPoints="1"/>
            </p:cNvSpPr>
            <p:nvPr/>
          </p:nvSpPr>
          <p:spPr bwMode="auto">
            <a:xfrm>
              <a:off x="12411075" y="265113"/>
              <a:ext cx="527050" cy="409575"/>
            </a:xfrm>
            <a:custGeom>
              <a:avLst/>
              <a:gdLst>
                <a:gd name="T0" fmla="*/ 233 w 233"/>
                <a:gd name="T1" fmla="*/ 62 h 181"/>
                <a:gd name="T2" fmla="*/ 233 w 233"/>
                <a:gd name="T3" fmla="*/ 61 h 181"/>
                <a:gd name="T4" fmla="*/ 206 w 233"/>
                <a:gd name="T5" fmla="*/ 35 h 181"/>
                <a:gd name="T6" fmla="*/ 161 w 233"/>
                <a:gd name="T7" fmla="*/ 35 h 181"/>
                <a:gd name="T8" fmla="*/ 131 w 233"/>
                <a:gd name="T9" fmla="*/ 0 h 181"/>
                <a:gd name="T10" fmla="*/ 74 w 233"/>
                <a:gd name="T11" fmla="*/ 0 h 181"/>
                <a:gd name="T12" fmla="*/ 73 w 233"/>
                <a:gd name="T13" fmla="*/ 0 h 181"/>
                <a:gd name="T14" fmla="*/ 49 w 233"/>
                <a:gd name="T15" fmla="*/ 35 h 181"/>
                <a:gd name="T16" fmla="*/ 29 w 233"/>
                <a:gd name="T17" fmla="*/ 35 h 181"/>
                <a:gd name="T18" fmla="*/ 0 w 233"/>
                <a:gd name="T19" fmla="*/ 64 h 181"/>
                <a:gd name="T20" fmla="*/ 1 w 233"/>
                <a:gd name="T21" fmla="*/ 153 h 181"/>
                <a:gd name="T22" fmla="*/ 7 w 233"/>
                <a:gd name="T23" fmla="*/ 173 h 181"/>
                <a:gd name="T24" fmla="*/ 28 w 233"/>
                <a:gd name="T25" fmla="*/ 181 h 181"/>
                <a:gd name="T26" fmla="*/ 206 w 233"/>
                <a:gd name="T27" fmla="*/ 181 h 181"/>
                <a:gd name="T28" fmla="*/ 207 w 233"/>
                <a:gd name="T29" fmla="*/ 181 h 181"/>
                <a:gd name="T30" fmla="*/ 233 w 233"/>
                <a:gd name="T31" fmla="*/ 154 h 181"/>
                <a:gd name="T32" fmla="*/ 233 w 233"/>
                <a:gd name="T33" fmla="*/ 62 h 181"/>
                <a:gd name="T34" fmla="*/ 224 w 233"/>
                <a:gd name="T35" fmla="*/ 154 h 181"/>
                <a:gd name="T36" fmla="*/ 206 w 233"/>
                <a:gd name="T37" fmla="*/ 172 h 181"/>
                <a:gd name="T38" fmla="*/ 28 w 233"/>
                <a:gd name="T39" fmla="*/ 172 h 181"/>
                <a:gd name="T40" fmla="*/ 14 w 233"/>
                <a:gd name="T41" fmla="*/ 167 h 181"/>
                <a:gd name="T42" fmla="*/ 10 w 233"/>
                <a:gd name="T43" fmla="*/ 154 h 181"/>
                <a:gd name="T44" fmla="*/ 10 w 233"/>
                <a:gd name="T45" fmla="*/ 64 h 181"/>
                <a:gd name="T46" fmla="*/ 29 w 233"/>
                <a:gd name="T47" fmla="*/ 45 h 181"/>
                <a:gd name="T48" fmla="*/ 53 w 233"/>
                <a:gd name="T49" fmla="*/ 44 h 181"/>
                <a:gd name="T50" fmla="*/ 58 w 233"/>
                <a:gd name="T51" fmla="*/ 40 h 181"/>
                <a:gd name="T52" fmla="*/ 74 w 233"/>
                <a:gd name="T53" fmla="*/ 10 h 181"/>
                <a:gd name="T54" fmla="*/ 74 w 233"/>
                <a:gd name="T55" fmla="*/ 10 h 181"/>
                <a:gd name="T56" fmla="*/ 131 w 233"/>
                <a:gd name="T57" fmla="*/ 10 h 181"/>
                <a:gd name="T58" fmla="*/ 153 w 233"/>
                <a:gd name="T59" fmla="*/ 40 h 181"/>
                <a:gd name="T60" fmla="*/ 157 w 233"/>
                <a:gd name="T61" fmla="*/ 44 h 181"/>
                <a:gd name="T62" fmla="*/ 206 w 233"/>
                <a:gd name="T63" fmla="*/ 44 h 181"/>
                <a:gd name="T64" fmla="*/ 224 w 233"/>
                <a:gd name="T65" fmla="*/ 62 h 181"/>
                <a:gd name="T66" fmla="*/ 224 w 233"/>
                <a:gd name="T67" fmla="*/ 15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 h="181">
                  <a:moveTo>
                    <a:pt x="233" y="62"/>
                  </a:moveTo>
                  <a:cubicBezTo>
                    <a:pt x="233" y="62"/>
                    <a:pt x="233" y="61"/>
                    <a:pt x="233" y="61"/>
                  </a:cubicBezTo>
                  <a:cubicBezTo>
                    <a:pt x="232" y="52"/>
                    <a:pt x="226" y="35"/>
                    <a:pt x="206" y="35"/>
                  </a:cubicBezTo>
                  <a:cubicBezTo>
                    <a:pt x="161" y="35"/>
                    <a:pt x="161" y="35"/>
                    <a:pt x="161" y="35"/>
                  </a:cubicBezTo>
                  <a:cubicBezTo>
                    <a:pt x="159" y="18"/>
                    <a:pt x="150" y="0"/>
                    <a:pt x="131" y="0"/>
                  </a:cubicBezTo>
                  <a:cubicBezTo>
                    <a:pt x="74" y="0"/>
                    <a:pt x="74" y="0"/>
                    <a:pt x="74" y="0"/>
                  </a:cubicBezTo>
                  <a:cubicBezTo>
                    <a:pt x="73" y="0"/>
                    <a:pt x="73" y="0"/>
                    <a:pt x="73" y="0"/>
                  </a:cubicBezTo>
                  <a:cubicBezTo>
                    <a:pt x="71" y="1"/>
                    <a:pt x="52" y="4"/>
                    <a:pt x="49" y="35"/>
                  </a:cubicBezTo>
                  <a:cubicBezTo>
                    <a:pt x="29" y="35"/>
                    <a:pt x="29" y="35"/>
                    <a:pt x="29" y="35"/>
                  </a:cubicBezTo>
                  <a:cubicBezTo>
                    <a:pt x="18" y="36"/>
                    <a:pt x="0" y="44"/>
                    <a:pt x="0" y="64"/>
                  </a:cubicBezTo>
                  <a:cubicBezTo>
                    <a:pt x="1" y="153"/>
                    <a:pt x="1" y="153"/>
                    <a:pt x="1" y="153"/>
                  </a:cubicBezTo>
                  <a:cubicBezTo>
                    <a:pt x="0" y="156"/>
                    <a:pt x="0" y="166"/>
                    <a:pt x="7" y="173"/>
                  </a:cubicBezTo>
                  <a:cubicBezTo>
                    <a:pt x="12" y="178"/>
                    <a:pt x="19" y="181"/>
                    <a:pt x="28" y="181"/>
                  </a:cubicBezTo>
                  <a:cubicBezTo>
                    <a:pt x="206" y="181"/>
                    <a:pt x="206" y="181"/>
                    <a:pt x="206" y="181"/>
                  </a:cubicBezTo>
                  <a:cubicBezTo>
                    <a:pt x="206" y="181"/>
                    <a:pt x="207" y="181"/>
                    <a:pt x="207" y="181"/>
                  </a:cubicBezTo>
                  <a:cubicBezTo>
                    <a:pt x="216" y="180"/>
                    <a:pt x="233" y="173"/>
                    <a:pt x="233" y="154"/>
                  </a:cubicBezTo>
                  <a:lnTo>
                    <a:pt x="233" y="62"/>
                  </a:lnTo>
                  <a:close/>
                  <a:moveTo>
                    <a:pt x="224" y="154"/>
                  </a:moveTo>
                  <a:cubicBezTo>
                    <a:pt x="224" y="170"/>
                    <a:pt x="207" y="172"/>
                    <a:pt x="206" y="172"/>
                  </a:cubicBezTo>
                  <a:cubicBezTo>
                    <a:pt x="28" y="172"/>
                    <a:pt x="28" y="172"/>
                    <a:pt x="28" y="172"/>
                  </a:cubicBezTo>
                  <a:cubicBezTo>
                    <a:pt x="22" y="172"/>
                    <a:pt x="17" y="170"/>
                    <a:pt x="14" y="167"/>
                  </a:cubicBezTo>
                  <a:cubicBezTo>
                    <a:pt x="10" y="162"/>
                    <a:pt x="10" y="155"/>
                    <a:pt x="10" y="154"/>
                  </a:cubicBezTo>
                  <a:cubicBezTo>
                    <a:pt x="10" y="64"/>
                    <a:pt x="10" y="64"/>
                    <a:pt x="10" y="64"/>
                  </a:cubicBezTo>
                  <a:cubicBezTo>
                    <a:pt x="10" y="46"/>
                    <a:pt x="29" y="45"/>
                    <a:pt x="29" y="45"/>
                  </a:cubicBezTo>
                  <a:cubicBezTo>
                    <a:pt x="53" y="44"/>
                    <a:pt x="53" y="44"/>
                    <a:pt x="53" y="44"/>
                  </a:cubicBezTo>
                  <a:cubicBezTo>
                    <a:pt x="55" y="44"/>
                    <a:pt x="57" y="42"/>
                    <a:pt x="58" y="40"/>
                  </a:cubicBezTo>
                  <a:cubicBezTo>
                    <a:pt x="59" y="12"/>
                    <a:pt x="73" y="10"/>
                    <a:pt x="74" y="10"/>
                  </a:cubicBezTo>
                  <a:cubicBezTo>
                    <a:pt x="74" y="10"/>
                    <a:pt x="74" y="10"/>
                    <a:pt x="74" y="10"/>
                  </a:cubicBezTo>
                  <a:cubicBezTo>
                    <a:pt x="131" y="10"/>
                    <a:pt x="131" y="10"/>
                    <a:pt x="131" y="10"/>
                  </a:cubicBezTo>
                  <a:cubicBezTo>
                    <a:pt x="148" y="10"/>
                    <a:pt x="152" y="33"/>
                    <a:pt x="153" y="40"/>
                  </a:cubicBezTo>
                  <a:cubicBezTo>
                    <a:pt x="153" y="43"/>
                    <a:pt x="155" y="44"/>
                    <a:pt x="157" y="44"/>
                  </a:cubicBezTo>
                  <a:cubicBezTo>
                    <a:pt x="206" y="44"/>
                    <a:pt x="206" y="44"/>
                    <a:pt x="206" y="44"/>
                  </a:cubicBezTo>
                  <a:cubicBezTo>
                    <a:pt x="222" y="44"/>
                    <a:pt x="224" y="61"/>
                    <a:pt x="224" y="62"/>
                  </a:cubicBezTo>
                  <a:lnTo>
                    <a:pt x="224" y="154"/>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4" name="Freeform 615">
              <a:extLst>
                <a:ext uri="{FF2B5EF4-FFF2-40B4-BE49-F238E27FC236}">
                  <a16:creationId xmlns:a16="http://schemas.microsoft.com/office/drawing/2014/main" id="{7230F44C-ED53-EC00-D20E-471CD1DAFB66}"/>
                </a:ext>
              </a:extLst>
            </p:cNvPr>
            <p:cNvSpPr>
              <a:spLocks noEditPoints="1"/>
            </p:cNvSpPr>
            <p:nvPr/>
          </p:nvSpPr>
          <p:spPr bwMode="auto">
            <a:xfrm>
              <a:off x="12523788" y="387350"/>
              <a:ext cx="234950" cy="234950"/>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52 w 104"/>
                <a:gd name="T11" fmla="*/ 95 h 104"/>
                <a:gd name="T12" fmla="*/ 10 w 104"/>
                <a:gd name="T13" fmla="*/ 52 h 104"/>
                <a:gd name="T14" fmla="*/ 52 w 104"/>
                <a:gd name="T15" fmla="*/ 9 h 104"/>
                <a:gd name="T16" fmla="*/ 95 w 104"/>
                <a:gd name="T17" fmla="*/ 52 h 104"/>
                <a:gd name="T18" fmla="*/ 52 w 104"/>
                <a:gd name="T19" fmla="*/ 9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0"/>
                  </a:moveTo>
                  <a:cubicBezTo>
                    <a:pt x="24" y="0"/>
                    <a:pt x="0" y="23"/>
                    <a:pt x="0" y="52"/>
                  </a:cubicBezTo>
                  <a:cubicBezTo>
                    <a:pt x="0" y="81"/>
                    <a:pt x="24" y="104"/>
                    <a:pt x="52" y="104"/>
                  </a:cubicBezTo>
                  <a:cubicBezTo>
                    <a:pt x="81" y="104"/>
                    <a:pt x="104" y="81"/>
                    <a:pt x="104" y="52"/>
                  </a:cubicBezTo>
                  <a:cubicBezTo>
                    <a:pt x="104" y="23"/>
                    <a:pt x="81" y="0"/>
                    <a:pt x="52" y="0"/>
                  </a:cubicBezTo>
                  <a:close/>
                  <a:moveTo>
                    <a:pt x="52" y="95"/>
                  </a:moveTo>
                  <a:cubicBezTo>
                    <a:pt x="29" y="95"/>
                    <a:pt x="10" y="75"/>
                    <a:pt x="10" y="52"/>
                  </a:cubicBezTo>
                  <a:cubicBezTo>
                    <a:pt x="10" y="29"/>
                    <a:pt x="29" y="9"/>
                    <a:pt x="52" y="9"/>
                  </a:cubicBezTo>
                  <a:cubicBezTo>
                    <a:pt x="76" y="9"/>
                    <a:pt x="95" y="29"/>
                    <a:pt x="95" y="52"/>
                  </a:cubicBezTo>
                  <a:cubicBezTo>
                    <a:pt x="95" y="75"/>
                    <a:pt x="76" y="95"/>
                    <a:pt x="52" y="95"/>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5" name="Freeform 616">
              <a:extLst>
                <a:ext uri="{FF2B5EF4-FFF2-40B4-BE49-F238E27FC236}">
                  <a16:creationId xmlns:a16="http://schemas.microsoft.com/office/drawing/2014/main" id="{D1854171-80EE-C384-A4D0-DE5AAF0235F3}"/>
                </a:ext>
              </a:extLst>
            </p:cNvPr>
            <p:cNvSpPr>
              <a:spLocks noEditPoints="1"/>
            </p:cNvSpPr>
            <p:nvPr/>
          </p:nvSpPr>
          <p:spPr bwMode="auto">
            <a:xfrm>
              <a:off x="12784138" y="404813"/>
              <a:ext cx="65088" cy="66675"/>
            </a:xfrm>
            <a:custGeom>
              <a:avLst/>
              <a:gdLst>
                <a:gd name="T0" fmla="*/ 15 w 29"/>
                <a:gd name="T1" fmla="*/ 0 h 29"/>
                <a:gd name="T2" fmla="*/ 0 w 29"/>
                <a:gd name="T3" fmla="*/ 15 h 29"/>
                <a:gd name="T4" fmla="*/ 15 w 29"/>
                <a:gd name="T5" fmla="*/ 29 h 29"/>
                <a:gd name="T6" fmla="*/ 29 w 29"/>
                <a:gd name="T7" fmla="*/ 15 h 29"/>
                <a:gd name="T8" fmla="*/ 15 w 29"/>
                <a:gd name="T9" fmla="*/ 0 h 29"/>
                <a:gd name="T10" fmla="*/ 15 w 29"/>
                <a:gd name="T11" fmla="*/ 20 h 29"/>
                <a:gd name="T12" fmla="*/ 10 w 29"/>
                <a:gd name="T13" fmla="*/ 15 h 29"/>
                <a:gd name="T14" fmla="*/ 15 w 29"/>
                <a:gd name="T15" fmla="*/ 10 h 29"/>
                <a:gd name="T16" fmla="*/ 20 w 29"/>
                <a:gd name="T17" fmla="*/ 15 h 29"/>
                <a:gd name="T18" fmla="*/ 15 w 29"/>
                <a:gd name="T1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5" y="0"/>
                  </a:moveTo>
                  <a:cubicBezTo>
                    <a:pt x="7" y="0"/>
                    <a:pt x="0" y="7"/>
                    <a:pt x="0" y="15"/>
                  </a:cubicBezTo>
                  <a:cubicBezTo>
                    <a:pt x="0" y="23"/>
                    <a:pt x="7" y="29"/>
                    <a:pt x="15" y="29"/>
                  </a:cubicBezTo>
                  <a:cubicBezTo>
                    <a:pt x="23" y="29"/>
                    <a:pt x="29" y="23"/>
                    <a:pt x="29" y="15"/>
                  </a:cubicBezTo>
                  <a:cubicBezTo>
                    <a:pt x="29" y="7"/>
                    <a:pt x="23" y="0"/>
                    <a:pt x="15" y="0"/>
                  </a:cubicBezTo>
                  <a:close/>
                  <a:moveTo>
                    <a:pt x="15" y="20"/>
                  </a:moveTo>
                  <a:cubicBezTo>
                    <a:pt x="12" y="20"/>
                    <a:pt x="10" y="17"/>
                    <a:pt x="10" y="15"/>
                  </a:cubicBezTo>
                  <a:cubicBezTo>
                    <a:pt x="10" y="12"/>
                    <a:pt x="12" y="10"/>
                    <a:pt x="15" y="10"/>
                  </a:cubicBezTo>
                  <a:cubicBezTo>
                    <a:pt x="18" y="10"/>
                    <a:pt x="20" y="12"/>
                    <a:pt x="20" y="15"/>
                  </a:cubicBezTo>
                  <a:cubicBezTo>
                    <a:pt x="20" y="17"/>
                    <a:pt x="18" y="20"/>
                    <a:pt x="15" y="2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3" name="Freeform 617">
              <a:extLst>
                <a:ext uri="{FF2B5EF4-FFF2-40B4-BE49-F238E27FC236}">
                  <a16:creationId xmlns:a16="http://schemas.microsoft.com/office/drawing/2014/main" id="{F06A008C-9B9B-D383-725C-73055AC26C5D}"/>
                </a:ext>
              </a:extLst>
            </p:cNvPr>
            <p:cNvSpPr>
              <a:spLocks/>
            </p:cNvSpPr>
            <p:nvPr/>
          </p:nvSpPr>
          <p:spPr bwMode="auto">
            <a:xfrm>
              <a:off x="12565063" y="428625"/>
              <a:ext cx="87313" cy="87313"/>
            </a:xfrm>
            <a:custGeom>
              <a:avLst/>
              <a:gdLst>
                <a:gd name="T0" fmla="*/ 35 w 39"/>
                <a:gd name="T1" fmla="*/ 0 h 39"/>
                <a:gd name="T2" fmla="*/ 10 w 39"/>
                <a:gd name="T3" fmla="*/ 10 h 39"/>
                <a:gd name="T4" fmla="*/ 1 w 39"/>
                <a:gd name="T5" fmla="*/ 34 h 39"/>
                <a:gd name="T6" fmla="*/ 5 w 39"/>
                <a:gd name="T7" fmla="*/ 39 h 39"/>
                <a:gd name="T8" fmla="*/ 6 w 39"/>
                <a:gd name="T9" fmla="*/ 39 h 39"/>
                <a:gd name="T10" fmla="*/ 10 w 39"/>
                <a:gd name="T11" fmla="*/ 34 h 39"/>
                <a:gd name="T12" fmla="*/ 17 w 39"/>
                <a:gd name="T13" fmla="*/ 16 h 39"/>
                <a:gd name="T14" fmla="*/ 33 w 39"/>
                <a:gd name="T15" fmla="*/ 10 h 39"/>
                <a:gd name="T16" fmla="*/ 34 w 39"/>
                <a:gd name="T17" fmla="*/ 10 h 39"/>
                <a:gd name="T18" fmla="*/ 39 w 39"/>
                <a:gd name="T19" fmla="*/ 5 h 39"/>
                <a:gd name="T20" fmla="*/ 35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5" y="0"/>
                  </a:moveTo>
                  <a:cubicBezTo>
                    <a:pt x="26" y="0"/>
                    <a:pt x="17" y="3"/>
                    <a:pt x="10" y="10"/>
                  </a:cubicBezTo>
                  <a:cubicBezTo>
                    <a:pt x="4" y="16"/>
                    <a:pt x="0" y="25"/>
                    <a:pt x="1" y="34"/>
                  </a:cubicBezTo>
                  <a:cubicBezTo>
                    <a:pt x="1" y="37"/>
                    <a:pt x="3" y="39"/>
                    <a:pt x="5" y="39"/>
                  </a:cubicBezTo>
                  <a:cubicBezTo>
                    <a:pt x="6" y="39"/>
                    <a:pt x="6" y="39"/>
                    <a:pt x="6" y="39"/>
                  </a:cubicBezTo>
                  <a:cubicBezTo>
                    <a:pt x="8" y="39"/>
                    <a:pt x="10" y="36"/>
                    <a:pt x="10" y="34"/>
                  </a:cubicBezTo>
                  <a:cubicBezTo>
                    <a:pt x="10" y="27"/>
                    <a:pt x="12" y="21"/>
                    <a:pt x="17" y="16"/>
                  </a:cubicBezTo>
                  <a:cubicBezTo>
                    <a:pt x="21" y="12"/>
                    <a:pt x="27" y="10"/>
                    <a:pt x="33" y="10"/>
                  </a:cubicBezTo>
                  <a:cubicBezTo>
                    <a:pt x="34" y="10"/>
                    <a:pt x="34" y="10"/>
                    <a:pt x="34" y="10"/>
                  </a:cubicBezTo>
                  <a:cubicBezTo>
                    <a:pt x="37" y="10"/>
                    <a:pt x="39" y="8"/>
                    <a:pt x="39" y="5"/>
                  </a:cubicBezTo>
                  <a:cubicBezTo>
                    <a:pt x="39" y="2"/>
                    <a:pt x="37" y="0"/>
                    <a:pt x="35"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grpSp>
      <p:grpSp>
        <p:nvGrpSpPr>
          <p:cNvPr id="35" name="Group 34">
            <a:extLst>
              <a:ext uri="{FF2B5EF4-FFF2-40B4-BE49-F238E27FC236}">
                <a16:creationId xmlns:a16="http://schemas.microsoft.com/office/drawing/2014/main" id="{DCE17D34-EDEF-DD3A-C58A-722B1FB0BCC7}"/>
              </a:ext>
            </a:extLst>
          </p:cNvPr>
          <p:cNvGrpSpPr/>
          <p:nvPr/>
        </p:nvGrpSpPr>
        <p:grpSpPr>
          <a:xfrm>
            <a:off x="462050" y="2842183"/>
            <a:ext cx="837999" cy="679187"/>
            <a:chOff x="2101850" y="5243513"/>
            <a:chExt cx="565150" cy="495300"/>
          </a:xfrm>
        </p:grpSpPr>
        <p:sp>
          <p:nvSpPr>
            <p:cNvPr id="36" name="Freeform 166">
              <a:extLst>
                <a:ext uri="{FF2B5EF4-FFF2-40B4-BE49-F238E27FC236}">
                  <a16:creationId xmlns:a16="http://schemas.microsoft.com/office/drawing/2014/main" id="{68DB9DE5-8442-2238-A27C-AD0C0FF5E157}"/>
                </a:ext>
              </a:extLst>
            </p:cNvPr>
            <p:cNvSpPr>
              <a:spLocks noEditPoints="1"/>
            </p:cNvSpPr>
            <p:nvPr/>
          </p:nvSpPr>
          <p:spPr bwMode="auto">
            <a:xfrm>
              <a:off x="2101850" y="5243513"/>
              <a:ext cx="565150" cy="495300"/>
            </a:xfrm>
            <a:custGeom>
              <a:avLst/>
              <a:gdLst>
                <a:gd name="T0" fmla="*/ 237 w 242"/>
                <a:gd name="T1" fmla="*/ 0 h 212"/>
                <a:gd name="T2" fmla="*/ 5 w 242"/>
                <a:gd name="T3" fmla="*/ 0 h 212"/>
                <a:gd name="T4" fmla="*/ 0 w 242"/>
                <a:gd name="T5" fmla="*/ 5 h 212"/>
                <a:gd name="T6" fmla="*/ 0 w 242"/>
                <a:gd name="T7" fmla="*/ 62 h 212"/>
                <a:gd name="T8" fmla="*/ 0 w 242"/>
                <a:gd name="T9" fmla="*/ 207 h 212"/>
                <a:gd name="T10" fmla="*/ 5 w 242"/>
                <a:gd name="T11" fmla="*/ 212 h 212"/>
                <a:gd name="T12" fmla="*/ 237 w 242"/>
                <a:gd name="T13" fmla="*/ 212 h 212"/>
                <a:gd name="T14" fmla="*/ 242 w 242"/>
                <a:gd name="T15" fmla="*/ 207 h 212"/>
                <a:gd name="T16" fmla="*/ 242 w 242"/>
                <a:gd name="T17" fmla="*/ 62 h 212"/>
                <a:gd name="T18" fmla="*/ 242 w 242"/>
                <a:gd name="T19" fmla="*/ 5 h 212"/>
                <a:gd name="T20" fmla="*/ 237 w 242"/>
                <a:gd name="T21" fmla="*/ 0 h 212"/>
                <a:gd name="T22" fmla="*/ 10 w 242"/>
                <a:gd name="T23" fmla="*/ 10 h 212"/>
                <a:gd name="T24" fmla="*/ 232 w 242"/>
                <a:gd name="T25" fmla="*/ 10 h 212"/>
                <a:gd name="T26" fmla="*/ 232 w 242"/>
                <a:gd name="T27" fmla="*/ 58 h 212"/>
                <a:gd name="T28" fmla="*/ 10 w 242"/>
                <a:gd name="T29" fmla="*/ 58 h 212"/>
                <a:gd name="T30" fmla="*/ 10 w 242"/>
                <a:gd name="T31" fmla="*/ 10 h 212"/>
                <a:gd name="T32" fmla="*/ 10 w 242"/>
                <a:gd name="T33" fmla="*/ 203 h 212"/>
                <a:gd name="T34" fmla="*/ 10 w 242"/>
                <a:gd name="T35" fmla="*/ 67 h 212"/>
                <a:gd name="T36" fmla="*/ 232 w 242"/>
                <a:gd name="T37" fmla="*/ 67 h 212"/>
                <a:gd name="T38" fmla="*/ 232 w 242"/>
                <a:gd name="T39" fmla="*/ 203 h 212"/>
                <a:gd name="T40" fmla="*/ 10 w 242"/>
                <a:gd name="T41" fmla="*/ 20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2" h="212">
                  <a:moveTo>
                    <a:pt x="237" y="0"/>
                  </a:moveTo>
                  <a:cubicBezTo>
                    <a:pt x="5" y="0"/>
                    <a:pt x="5" y="0"/>
                    <a:pt x="5" y="0"/>
                  </a:cubicBezTo>
                  <a:cubicBezTo>
                    <a:pt x="3" y="0"/>
                    <a:pt x="0" y="3"/>
                    <a:pt x="0" y="5"/>
                  </a:cubicBezTo>
                  <a:cubicBezTo>
                    <a:pt x="0" y="62"/>
                    <a:pt x="0" y="62"/>
                    <a:pt x="0" y="62"/>
                  </a:cubicBezTo>
                  <a:cubicBezTo>
                    <a:pt x="0" y="207"/>
                    <a:pt x="0" y="207"/>
                    <a:pt x="0" y="207"/>
                  </a:cubicBezTo>
                  <a:cubicBezTo>
                    <a:pt x="0" y="210"/>
                    <a:pt x="3" y="212"/>
                    <a:pt x="5" y="212"/>
                  </a:cubicBezTo>
                  <a:cubicBezTo>
                    <a:pt x="237" y="212"/>
                    <a:pt x="237" y="212"/>
                    <a:pt x="237" y="212"/>
                  </a:cubicBezTo>
                  <a:cubicBezTo>
                    <a:pt x="240" y="212"/>
                    <a:pt x="242" y="210"/>
                    <a:pt x="242" y="207"/>
                  </a:cubicBezTo>
                  <a:cubicBezTo>
                    <a:pt x="242" y="62"/>
                    <a:pt x="242" y="62"/>
                    <a:pt x="242" y="62"/>
                  </a:cubicBezTo>
                  <a:cubicBezTo>
                    <a:pt x="242" y="5"/>
                    <a:pt x="242" y="5"/>
                    <a:pt x="242" y="5"/>
                  </a:cubicBezTo>
                  <a:cubicBezTo>
                    <a:pt x="242" y="3"/>
                    <a:pt x="240" y="0"/>
                    <a:pt x="237" y="0"/>
                  </a:cubicBezTo>
                  <a:close/>
                  <a:moveTo>
                    <a:pt x="10" y="10"/>
                  </a:moveTo>
                  <a:cubicBezTo>
                    <a:pt x="232" y="10"/>
                    <a:pt x="232" y="10"/>
                    <a:pt x="232" y="10"/>
                  </a:cubicBezTo>
                  <a:cubicBezTo>
                    <a:pt x="232" y="58"/>
                    <a:pt x="232" y="58"/>
                    <a:pt x="232" y="58"/>
                  </a:cubicBezTo>
                  <a:cubicBezTo>
                    <a:pt x="10" y="58"/>
                    <a:pt x="10" y="58"/>
                    <a:pt x="10" y="58"/>
                  </a:cubicBezTo>
                  <a:lnTo>
                    <a:pt x="10" y="10"/>
                  </a:lnTo>
                  <a:close/>
                  <a:moveTo>
                    <a:pt x="10" y="203"/>
                  </a:moveTo>
                  <a:cubicBezTo>
                    <a:pt x="10" y="67"/>
                    <a:pt x="10" y="67"/>
                    <a:pt x="10" y="67"/>
                  </a:cubicBezTo>
                  <a:cubicBezTo>
                    <a:pt x="232" y="67"/>
                    <a:pt x="232" y="67"/>
                    <a:pt x="232" y="67"/>
                  </a:cubicBezTo>
                  <a:cubicBezTo>
                    <a:pt x="232" y="203"/>
                    <a:pt x="232" y="203"/>
                    <a:pt x="232" y="203"/>
                  </a:cubicBezTo>
                  <a:lnTo>
                    <a:pt x="10" y="203"/>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7" name="Freeform 167">
              <a:extLst>
                <a:ext uri="{FF2B5EF4-FFF2-40B4-BE49-F238E27FC236}">
                  <a16:creationId xmlns:a16="http://schemas.microsoft.com/office/drawing/2014/main" id="{460FADCE-ED50-AF21-F74C-7F061D87B307}"/>
                </a:ext>
              </a:extLst>
            </p:cNvPr>
            <p:cNvSpPr>
              <a:spLocks/>
            </p:cNvSpPr>
            <p:nvPr/>
          </p:nvSpPr>
          <p:spPr bwMode="auto">
            <a:xfrm>
              <a:off x="2324100" y="5334000"/>
              <a:ext cx="80963" cy="23812"/>
            </a:xfrm>
            <a:custGeom>
              <a:avLst/>
              <a:gdLst>
                <a:gd name="T0" fmla="*/ 30 w 35"/>
                <a:gd name="T1" fmla="*/ 0 h 10"/>
                <a:gd name="T2" fmla="*/ 5 w 35"/>
                <a:gd name="T3" fmla="*/ 0 h 10"/>
                <a:gd name="T4" fmla="*/ 0 w 35"/>
                <a:gd name="T5" fmla="*/ 5 h 10"/>
                <a:gd name="T6" fmla="*/ 5 w 35"/>
                <a:gd name="T7" fmla="*/ 10 h 10"/>
                <a:gd name="T8" fmla="*/ 30 w 35"/>
                <a:gd name="T9" fmla="*/ 10 h 10"/>
                <a:gd name="T10" fmla="*/ 35 w 35"/>
                <a:gd name="T11" fmla="*/ 5 h 10"/>
                <a:gd name="T12" fmla="*/ 30 w 3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0" y="0"/>
                  </a:moveTo>
                  <a:cubicBezTo>
                    <a:pt x="5" y="0"/>
                    <a:pt x="5" y="0"/>
                    <a:pt x="5" y="0"/>
                  </a:cubicBezTo>
                  <a:cubicBezTo>
                    <a:pt x="3" y="0"/>
                    <a:pt x="0" y="3"/>
                    <a:pt x="0" y="5"/>
                  </a:cubicBezTo>
                  <a:cubicBezTo>
                    <a:pt x="0" y="8"/>
                    <a:pt x="3" y="10"/>
                    <a:pt x="5" y="10"/>
                  </a:cubicBezTo>
                  <a:cubicBezTo>
                    <a:pt x="30" y="10"/>
                    <a:pt x="30" y="10"/>
                    <a:pt x="30" y="10"/>
                  </a:cubicBezTo>
                  <a:cubicBezTo>
                    <a:pt x="33" y="10"/>
                    <a:pt x="35" y="8"/>
                    <a:pt x="35" y="5"/>
                  </a:cubicBezTo>
                  <a:cubicBezTo>
                    <a:pt x="35" y="3"/>
                    <a:pt x="33" y="0"/>
                    <a:pt x="30"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8" name="Freeform 168">
              <a:extLst>
                <a:ext uri="{FF2B5EF4-FFF2-40B4-BE49-F238E27FC236}">
                  <a16:creationId xmlns:a16="http://schemas.microsoft.com/office/drawing/2014/main" id="{EBF2F281-953C-82EF-5E1E-F91318B05029}"/>
                </a:ext>
              </a:extLst>
            </p:cNvPr>
            <p:cNvSpPr>
              <a:spLocks/>
            </p:cNvSpPr>
            <p:nvPr/>
          </p:nvSpPr>
          <p:spPr bwMode="auto">
            <a:xfrm>
              <a:off x="2316163" y="5640388"/>
              <a:ext cx="138113" cy="23812"/>
            </a:xfrm>
            <a:custGeom>
              <a:avLst/>
              <a:gdLst>
                <a:gd name="T0" fmla="*/ 54 w 59"/>
                <a:gd name="T1" fmla="*/ 0 h 10"/>
                <a:gd name="T2" fmla="*/ 5 w 59"/>
                <a:gd name="T3" fmla="*/ 0 h 10"/>
                <a:gd name="T4" fmla="*/ 0 w 59"/>
                <a:gd name="T5" fmla="*/ 5 h 10"/>
                <a:gd name="T6" fmla="*/ 5 w 59"/>
                <a:gd name="T7" fmla="*/ 10 h 10"/>
                <a:gd name="T8" fmla="*/ 54 w 59"/>
                <a:gd name="T9" fmla="*/ 10 h 10"/>
                <a:gd name="T10" fmla="*/ 59 w 59"/>
                <a:gd name="T11" fmla="*/ 5 h 10"/>
                <a:gd name="T12" fmla="*/ 54 w 5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9" h="10">
                  <a:moveTo>
                    <a:pt x="54" y="0"/>
                  </a:moveTo>
                  <a:cubicBezTo>
                    <a:pt x="5" y="0"/>
                    <a:pt x="5" y="0"/>
                    <a:pt x="5" y="0"/>
                  </a:cubicBezTo>
                  <a:cubicBezTo>
                    <a:pt x="2" y="0"/>
                    <a:pt x="0" y="3"/>
                    <a:pt x="0" y="5"/>
                  </a:cubicBezTo>
                  <a:cubicBezTo>
                    <a:pt x="0" y="8"/>
                    <a:pt x="2" y="10"/>
                    <a:pt x="5" y="10"/>
                  </a:cubicBezTo>
                  <a:cubicBezTo>
                    <a:pt x="54" y="10"/>
                    <a:pt x="54" y="10"/>
                    <a:pt x="54" y="10"/>
                  </a:cubicBezTo>
                  <a:cubicBezTo>
                    <a:pt x="57" y="10"/>
                    <a:pt x="59" y="8"/>
                    <a:pt x="59" y="5"/>
                  </a:cubicBezTo>
                  <a:cubicBezTo>
                    <a:pt x="59" y="3"/>
                    <a:pt x="57" y="0"/>
                    <a:pt x="54"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9" name="Freeform 169">
              <a:extLst>
                <a:ext uri="{FF2B5EF4-FFF2-40B4-BE49-F238E27FC236}">
                  <a16:creationId xmlns:a16="http://schemas.microsoft.com/office/drawing/2014/main" id="{EADA57B9-16D4-D45C-B7B0-4F8AD1330ABC}"/>
                </a:ext>
              </a:extLst>
            </p:cNvPr>
            <p:cNvSpPr>
              <a:spLocks/>
            </p:cNvSpPr>
            <p:nvPr/>
          </p:nvSpPr>
          <p:spPr bwMode="auto">
            <a:xfrm>
              <a:off x="2538413" y="5286375"/>
              <a:ext cx="73025" cy="71437"/>
            </a:xfrm>
            <a:custGeom>
              <a:avLst/>
              <a:gdLst>
                <a:gd name="T0" fmla="*/ 29 w 31"/>
                <a:gd name="T1" fmla="*/ 2 h 31"/>
                <a:gd name="T2" fmla="*/ 22 w 31"/>
                <a:gd name="T3" fmla="*/ 2 h 31"/>
                <a:gd name="T4" fmla="*/ 15 w 31"/>
                <a:gd name="T5" fmla="*/ 9 h 31"/>
                <a:gd name="T6" fmla="*/ 8 w 31"/>
                <a:gd name="T7" fmla="*/ 2 h 31"/>
                <a:gd name="T8" fmla="*/ 1 w 31"/>
                <a:gd name="T9" fmla="*/ 2 h 31"/>
                <a:gd name="T10" fmla="*/ 1 w 31"/>
                <a:gd name="T11" fmla="*/ 9 h 31"/>
                <a:gd name="T12" fmla="*/ 8 w 31"/>
                <a:gd name="T13" fmla="*/ 16 h 31"/>
                <a:gd name="T14" fmla="*/ 1 w 31"/>
                <a:gd name="T15" fmla="*/ 23 h 31"/>
                <a:gd name="T16" fmla="*/ 1 w 31"/>
                <a:gd name="T17" fmla="*/ 30 h 31"/>
                <a:gd name="T18" fmla="*/ 5 w 31"/>
                <a:gd name="T19" fmla="*/ 31 h 31"/>
                <a:gd name="T20" fmla="*/ 8 w 31"/>
                <a:gd name="T21" fmla="*/ 30 h 31"/>
                <a:gd name="T22" fmla="*/ 15 w 31"/>
                <a:gd name="T23" fmla="*/ 23 h 31"/>
                <a:gd name="T24" fmla="*/ 22 w 31"/>
                <a:gd name="T25" fmla="*/ 30 h 31"/>
                <a:gd name="T26" fmla="*/ 26 w 31"/>
                <a:gd name="T27" fmla="*/ 31 h 31"/>
                <a:gd name="T28" fmla="*/ 29 w 31"/>
                <a:gd name="T29" fmla="*/ 30 h 31"/>
                <a:gd name="T30" fmla="*/ 29 w 31"/>
                <a:gd name="T31" fmla="*/ 23 h 31"/>
                <a:gd name="T32" fmla="*/ 22 w 31"/>
                <a:gd name="T33" fmla="*/ 16 h 31"/>
                <a:gd name="T34" fmla="*/ 29 w 31"/>
                <a:gd name="T35" fmla="*/ 9 h 31"/>
                <a:gd name="T36" fmla="*/ 29 w 31"/>
                <a:gd name="T3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1">
                  <a:moveTo>
                    <a:pt x="29" y="2"/>
                  </a:moveTo>
                  <a:cubicBezTo>
                    <a:pt x="27" y="0"/>
                    <a:pt x="24" y="0"/>
                    <a:pt x="22" y="2"/>
                  </a:cubicBezTo>
                  <a:cubicBezTo>
                    <a:pt x="15" y="9"/>
                    <a:pt x="15" y="9"/>
                    <a:pt x="15" y="9"/>
                  </a:cubicBezTo>
                  <a:cubicBezTo>
                    <a:pt x="8" y="2"/>
                    <a:pt x="8" y="2"/>
                    <a:pt x="8" y="2"/>
                  </a:cubicBezTo>
                  <a:cubicBezTo>
                    <a:pt x="6" y="0"/>
                    <a:pt x="3" y="0"/>
                    <a:pt x="1" y="2"/>
                  </a:cubicBezTo>
                  <a:cubicBezTo>
                    <a:pt x="0" y="4"/>
                    <a:pt x="0" y="7"/>
                    <a:pt x="1" y="9"/>
                  </a:cubicBezTo>
                  <a:cubicBezTo>
                    <a:pt x="8" y="16"/>
                    <a:pt x="8" y="16"/>
                    <a:pt x="8" y="16"/>
                  </a:cubicBezTo>
                  <a:cubicBezTo>
                    <a:pt x="1" y="23"/>
                    <a:pt x="1" y="23"/>
                    <a:pt x="1" y="23"/>
                  </a:cubicBezTo>
                  <a:cubicBezTo>
                    <a:pt x="0" y="25"/>
                    <a:pt x="0" y="28"/>
                    <a:pt x="1" y="30"/>
                  </a:cubicBezTo>
                  <a:cubicBezTo>
                    <a:pt x="2" y="31"/>
                    <a:pt x="4" y="31"/>
                    <a:pt x="5" y="31"/>
                  </a:cubicBezTo>
                  <a:cubicBezTo>
                    <a:pt x="6" y="31"/>
                    <a:pt x="7" y="31"/>
                    <a:pt x="8" y="30"/>
                  </a:cubicBezTo>
                  <a:cubicBezTo>
                    <a:pt x="15" y="23"/>
                    <a:pt x="15" y="23"/>
                    <a:pt x="15" y="23"/>
                  </a:cubicBezTo>
                  <a:cubicBezTo>
                    <a:pt x="22" y="30"/>
                    <a:pt x="22" y="30"/>
                    <a:pt x="22" y="30"/>
                  </a:cubicBezTo>
                  <a:cubicBezTo>
                    <a:pt x="23" y="31"/>
                    <a:pt x="24" y="31"/>
                    <a:pt x="26" y="31"/>
                  </a:cubicBezTo>
                  <a:cubicBezTo>
                    <a:pt x="27" y="31"/>
                    <a:pt x="28" y="31"/>
                    <a:pt x="29" y="30"/>
                  </a:cubicBezTo>
                  <a:cubicBezTo>
                    <a:pt x="31" y="28"/>
                    <a:pt x="31" y="25"/>
                    <a:pt x="29" y="23"/>
                  </a:cubicBezTo>
                  <a:cubicBezTo>
                    <a:pt x="22" y="16"/>
                    <a:pt x="22" y="16"/>
                    <a:pt x="22" y="16"/>
                  </a:cubicBezTo>
                  <a:cubicBezTo>
                    <a:pt x="29" y="9"/>
                    <a:pt x="29" y="9"/>
                    <a:pt x="29" y="9"/>
                  </a:cubicBezTo>
                  <a:cubicBezTo>
                    <a:pt x="31" y="7"/>
                    <a:pt x="31" y="4"/>
                    <a:pt x="29" y="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40" name="Freeform 170">
              <a:extLst>
                <a:ext uri="{FF2B5EF4-FFF2-40B4-BE49-F238E27FC236}">
                  <a16:creationId xmlns:a16="http://schemas.microsoft.com/office/drawing/2014/main" id="{D6FF2C98-90EF-1EB3-6336-8BFD7431F879}"/>
                </a:ext>
              </a:extLst>
            </p:cNvPr>
            <p:cNvSpPr>
              <a:spLocks/>
            </p:cNvSpPr>
            <p:nvPr/>
          </p:nvSpPr>
          <p:spPr bwMode="auto">
            <a:xfrm>
              <a:off x="2200275" y="5454650"/>
              <a:ext cx="104775" cy="209550"/>
            </a:xfrm>
            <a:custGeom>
              <a:avLst/>
              <a:gdLst>
                <a:gd name="T0" fmla="*/ 45 w 45"/>
                <a:gd name="T1" fmla="*/ 46 h 90"/>
                <a:gd name="T2" fmla="*/ 45 w 45"/>
                <a:gd name="T3" fmla="*/ 45 h 90"/>
                <a:gd name="T4" fmla="*/ 45 w 45"/>
                <a:gd name="T5" fmla="*/ 44 h 90"/>
                <a:gd name="T6" fmla="*/ 44 w 45"/>
                <a:gd name="T7" fmla="*/ 43 h 90"/>
                <a:gd name="T8" fmla="*/ 44 w 45"/>
                <a:gd name="T9" fmla="*/ 43 h 90"/>
                <a:gd name="T10" fmla="*/ 44 w 45"/>
                <a:gd name="T11" fmla="*/ 42 h 90"/>
                <a:gd name="T12" fmla="*/ 9 w 45"/>
                <a:gd name="T13" fmla="*/ 2 h 90"/>
                <a:gd name="T14" fmla="*/ 2 w 45"/>
                <a:gd name="T15" fmla="*/ 2 h 90"/>
                <a:gd name="T16" fmla="*/ 1 w 45"/>
                <a:gd name="T17" fmla="*/ 8 h 90"/>
                <a:gd name="T18" fmla="*/ 34 w 45"/>
                <a:gd name="T19" fmla="*/ 45 h 90"/>
                <a:gd name="T20" fmla="*/ 1 w 45"/>
                <a:gd name="T21" fmla="*/ 82 h 90"/>
                <a:gd name="T22" fmla="*/ 2 w 45"/>
                <a:gd name="T23" fmla="*/ 89 h 90"/>
                <a:gd name="T24" fmla="*/ 5 w 45"/>
                <a:gd name="T25" fmla="*/ 90 h 90"/>
                <a:gd name="T26" fmla="*/ 9 w 45"/>
                <a:gd name="T27" fmla="*/ 88 h 90"/>
                <a:gd name="T28" fmla="*/ 44 w 45"/>
                <a:gd name="T29" fmla="*/ 48 h 90"/>
                <a:gd name="T30" fmla="*/ 44 w 45"/>
                <a:gd name="T31" fmla="*/ 48 h 90"/>
                <a:gd name="T32" fmla="*/ 44 w 45"/>
                <a:gd name="T33" fmla="*/ 47 h 90"/>
                <a:gd name="T34" fmla="*/ 45 w 45"/>
                <a:gd name="T35"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90">
                  <a:moveTo>
                    <a:pt x="45" y="46"/>
                  </a:moveTo>
                  <a:cubicBezTo>
                    <a:pt x="45" y="46"/>
                    <a:pt x="45" y="46"/>
                    <a:pt x="45" y="45"/>
                  </a:cubicBezTo>
                  <a:cubicBezTo>
                    <a:pt x="45" y="45"/>
                    <a:pt x="45" y="45"/>
                    <a:pt x="45" y="44"/>
                  </a:cubicBezTo>
                  <a:cubicBezTo>
                    <a:pt x="45" y="44"/>
                    <a:pt x="45" y="44"/>
                    <a:pt x="44" y="43"/>
                  </a:cubicBezTo>
                  <a:cubicBezTo>
                    <a:pt x="44" y="43"/>
                    <a:pt x="44" y="43"/>
                    <a:pt x="44" y="43"/>
                  </a:cubicBezTo>
                  <a:cubicBezTo>
                    <a:pt x="44" y="42"/>
                    <a:pt x="44" y="42"/>
                    <a:pt x="44" y="42"/>
                  </a:cubicBezTo>
                  <a:cubicBezTo>
                    <a:pt x="9" y="2"/>
                    <a:pt x="9" y="2"/>
                    <a:pt x="9" y="2"/>
                  </a:cubicBezTo>
                  <a:cubicBezTo>
                    <a:pt x="7" y="0"/>
                    <a:pt x="4" y="0"/>
                    <a:pt x="2" y="2"/>
                  </a:cubicBezTo>
                  <a:cubicBezTo>
                    <a:pt x="0" y="3"/>
                    <a:pt x="0" y="6"/>
                    <a:pt x="1" y="8"/>
                  </a:cubicBezTo>
                  <a:cubicBezTo>
                    <a:pt x="34" y="45"/>
                    <a:pt x="34" y="45"/>
                    <a:pt x="34" y="45"/>
                  </a:cubicBezTo>
                  <a:cubicBezTo>
                    <a:pt x="1" y="82"/>
                    <a:pt x="1" y="82"/>
                    <a:pt x="1" y="82"/>
                  </a:cubicBezTo>
                  <a:cubicBezTo>
                    <a:pt x="0" y="84"/>
                    <a:pt x="0" y="87"/>
                    <a:pt x="2" y="89"/>
                  </a:cubicBezTo>
                  <a:cubicBezTo>
                    <a:pt x="3" y="90"/>
                    <a:pt x="4" y="90"/>
                    <a:pt x="5" y="90"/>
                  </a:cubicBezTo>
                  <a:cubicBezTo>
                    <a:pt x="7" y="90"/>
                    <a:pt x="8" y="90"/>
                    <a:pt x="9" y="88"/>
                  </a:cubicBezTo>
                  <a:cubicBezTo>
                    <a:pt x="44" y="48"/>
                    <a:pt x="44" y="48"/>
                    <a:pt x="44" y="48"/>
                  </a:cubicBezTo>
                  <a:cubicBezTo>
                    <a:pt x="44" y="48"/>
                    <a:pt x="44" y="48"/>
                    <a:pt x="44" y="48"/>
                  </a:cubicBezTo>
                  <a:cubicBezTo>
                    <a:pt x="44" y="48"/>
                    <a:pt x="44" y="47"/>
                    <a:pt x="44" y="47"/>
                  </a:cubicBezTo>
                  <a:cubicBezTo>
                    <a:pt x="45" y="47"/>
                    <a:pt x="45" y="46"/>
                    <a:pt x="45" y="46"/>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41" name="Freeform 171">
              <a:extLst>
                <a:ext uri="{FF2B5EF4-FFF2-40B4-BE49-F238E27FC236}">
                  <a16:creationId xmlns:a16="http://schemas.microsoft.com/office/drawing/2014/main" id="{79737E92-347D-707D-5C68-C8CCA26894A8}"/>
                </a:ext>
              </a:extLst>
            </p:cNvPr>
            <p:cNvSpPr>
              <a:spLocks noEditPoints="1"/>
            </p:cNvSpPr>
            <p:nvPr/>
          </p:nvSpPr>
          <p:spPr bwMode="auto">
            <a:xfrm>
              <a:off x="2432050" y="5289550"/>
              <a:ext cx="71438" cy="68262"/>
            </a:xfrm>
            <a:custGeom>
              <a:avLst/>
              <a:gdLst>
                <a:gd name="T0" fmla="*/ 26 w 31"/>
                <a:gd name="T1" fmla="*/ 0 h 29"/>
                <a:gd name="T2" fmla="*/ 5 w 31"/>
                <a:gd name="T3" fmla="*/ 0 h 29"/>
                <a:gd name="T4" fmla="*/ 0 w 31"/>
                <a:gd name="T5" fmla="*/ 4 h 29"/>
                <a:gd name="T6" fmla="*/ 0 w 31"/>
                <a:gd name="T7" fmla="*/ 24 h 29"/>
                <a:gd name="T8" fmla="*/ 5 w 31"/>
                <a:gd name="T9" fmla="*/ 29 h 29"/>
                <a:gd name="T10" fmla="*/ 26 w 31"/>
                <a:gd name="T11" fmla="*/ 29 h 29"/>
                <a:gd name="T12" fmla="*/ 31 w 31"/>
                <a:gd name="T13" fmla="*/ 24 h 29"/>
                <a:gd name="T14" fmla="*/ 31 w 31"/>
                <a:gd name="T15" fmla="*/ 4 h 29"/>
                <a:gd name="T16" fmla="*/ 26 w 31"/>
                <a:gd name="T17" fmla="*/ 0 h 29"/>
                <a:gd name="T18" fmla="*/ 22 w 31"/>
                <a:gd name="T19" fmla="*/ 19 h 29"/>
                <a:gd name="T20" fmla="*/ 10 w 31"/>
                <a:gd name="T21" fmla="*/ 19 h 29"/>
                <a:gd name="T22" fmla="*/ 10 w 31"/>
                <a:gd name="T23" fmla="*/ 9 h 29"/>
                <a:gd name="T24" fmla="*/ 22 w 31"/>
                <a:gd name="T25" fmla="*/ 9 h 29"/>
                <a:gd name="T26" fmla="*/ 22 w 31"/>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9">
                  <a:moveTo>
                    <a:pt x="26" y="0"/>
                  </a:moveTo>
                  <a:cubicBezTo>
                    <a:pt x="5" y="0"/>
                    <a:pt x="5" y="0"/>
                    <a:pt x="5" y="0"/>
                  </a:cubicBezTo>
                  <a:cubicBezTo>
                    <a:pt x="2" y="0"/>
                    <a:pt x="0" y="2"/>
                    <a:pt x="0" y="4"/>
                  </a:cubicBezTo>
                  <a:cubicBezTo>
                    <a:pt x="0" y="24"/>
                    <a:pt x="0" y="24"/>
                    <a:pt x="0" y="24"/>
                  </a:cubicBezTo>
                  <a:cubicBezTo>
                    <a:pt x="0" y="27"/>
                    <a:pt x="2" y="29"/>
                    <a:pt x="5" y="29"/>
                  </a:cubicBezTo>
                  <a:cubicBezTo>
                    <a:pt x="26" y="29"/>
                    <a:pt x="26" y="29"/>
                    <a:pt x="26" y="29"/>
                  </a:cubicBezTo>
                  <a:cubicBezTo>
                    <a:pt x="29" y="29"/>
                    <a:pt x="31" y="27"/>
                    <a:pt x="31" y="24"/>
                  </a:cubicBezTo>
                  <a:cubicBezTo>
                    <a:pt x="31" y="4"/>
                    <a:pt x="31" y="4"/>
                    <a:pt x="31" y="4"/>
                  </a:cubicBezTo>
                  <a:cubicBezTo>
                    <a:pt x="31" y="2"/>
                    <a:pt x="29" y="0"/>
                    <a:pt x="26" y="0"/>
                  </a:cubicBezTo>
                  <a:close/>
                  <a:moveTo>
                    <a:pt x="22" y="19"/>
                  </a:moveTo>
                  <a:cubicBezTo>
                    <a:pt x="10" y="19"/>
                    <a:pt x="10" y="19"/>
                    <a:pt x="10" y="19"/>
                  </a:cubicBezTo>
                  <a:cubicBezTo>
                    <a:pt x="10" y="9"/>
                    <a:pt x="10" y="9"/>
                    <a:pt x="10" y="9"/>
                  </a:cubicBezTo>
                  <a:cubicBezTo>
                    <a:pt x="22" y="9"/>
                    <a:pt x="22" y="9"/>
                    <a:pt x="22" y="9"/>
                  </a:cubicBezTo>
                  <a:lnTo>
                    <a:pt x="22" y="1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grpSp>
      <p:sp>
        <p:nvSpPr>
          <p:cNvPr id="2" name="Slide Number Placeholder 1">
            <a:extLst>
              <a:ext uri="{FF2B5EF4-FFF2-40B4-BE49-F238E27FC236}">
                <a16:creationId xmlns:a16="http://schemas.microsoft.com/office/drawing/2014/main" id="{682ACB4C-AC85-8000-71B7-4217339617E2}"/>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55</a:t>
            </a:fld>
            <a:endParaRPr lang="en-US" spc="-25"/>
          </a:p>
        </p:txBody>
      </p:sp>
      <p:sp>
        <p:nvSpPr>
          <p:cNvPr id="4" name="TextBox 3">
            <a:extLst>
              <a:ext uri="{FF2B5EF4-FFF2-40B4-BE49-F238E27FC236}">
                <a16:creationId xmlns:a16="http://schemas.microsoft.com/office/drawing/2014/main" id="{8C41D4A0-2192-7821-2527-EA4894C84B11}"/>
              </a:ext>
            </a:extLst>
          </p:cNvPr>
          <p:cNvSpPr txBox="1"/>
          <p:nvPr/>
        </p:nvSpPr>
        <p:spPr>
          <a:xfrm>
            <a:off x="23367" y="1203811"/>
            <a:ext cx="7320501" cy="923330"/>
          </a:xfrm>
          <a:prstGeom prst="rect">
            <a:avLst/>
          </a:prstGeom>
          <a:noFill/>
        </p:spPr>
        <p:txBody>
          <a:bodyPr wrap="square" rtlCol="0">
            <a:spAutoFit/>
          </a:bodyPr>
          <a:lstStyle/>
          <a:p>
            <a:pPr>
              <a:defRPr/>
            </a:pPr>
            <a:r>
              <a:rPr kumimoji="0" lang="en-US" sz="180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The Socure Document Verification (DocV) module has 3 main components you will go through when completing: </a:t>
            </a:r>
            <a:r>
              <a:rPr kumimoji="0" lang="en-US" sz="18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Referral, Identification Upload, and Taking a Selfie</a:t>
            </a:r>
          </a:p>
        </p:txBody>
      </p:sp>
      <p:sp>
        <p:nvSpPr>
          <p:cNvPr id="13" name="object 3">
            <a:extLst>
              <a:ext uri="{FF2B5EF4-FFF2-40B4-BE49-F238E27FC236}">
                <a16:creationId xmlns:a16="http://schemas.microsoft.com/office/drawing/2014/main" id="{74896F56-E865-3263-2D33-0925B32C1CB2}"/>
              </a:ext>
            </a:extLst>
          </p:cNvPr>
          <p:cNvSpPr txBox="1">
            <a:spLocks/>
          </p:cNvSpPr>
          <p:nvPr/>
        </p:nvSpPr>
        <p:spPr>
          <a:xfrm>
            <a:off x="134417" y="351253"/>
            <a:ext cx="6178196"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Process: </a:t>
            </a:r>
            <a:r>
              <a:rPr lang="en-US" sz="3600" b="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Overview</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0609300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857375"/>
            <a:ext cx="2966085" cy="7515226"/>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DD01AEC5-CF8C-672D-EB75-BC4FCB118091}"/>
              </a:ext>
            </a:extLst>
          </p:cNvPr>
          <p:cNvSpPr txBox="1"/>
          <p:nvPr/>
        </p:nvSpPr>
        <p:spPr>
          <a:xfrm>
            <a:off x="157597" y="1056141"/>
            <a:ext cx="7268439" cy="646331"/>
          </a:xfrm>
          <a:prstGeom prst="rect">
            <a:avLst/>
          </a:prstGeom>
          <a:noFill/>
        </p:spPr>
        <p:txBody>
          <a:bodyPr wrap="square" rtlCol="0">
            <a:spAutoFit/>
          </a:bodyPr>
          <a:lstStyle/>
          <a:p>
            <a:pPr>
              <a:spcAft>
                <a:spcPts val="600"/>
              </a:spcAft>
              <a:defRPr/>
            </a:pPr>
            <a:r>
              <a:rPr kumimoji="0" lang="en-US" i="0" u="none" strike="noStrike" kern="1200" cap="none" spc="0" normalizeH="0" baseline="0" noProof="0" dirty="0">
                <a:ln>
                  <a:noFill/>
                </a:ln>
                <a:solidFill>
                  <a:prstClr val="black"/>
                </a:solidFill>
                <a:effectLst/>
                <a:uLnTx/>
                <a:uFillTx/>
                <a:latin typeface="Segoe UI" panose="020B0502040204020203" pitchFamily="34" charset="0"/>
                <a:ea typeface="Lato Light"/>
                <a:cs typeface="Segoe UI" panose="020B0502040204020203" pitchFamily="34" charset="0"/>
              </a:rPr>
              <a:t>Once you complete the Identity Proofing process, you </a:t>
            </a:r>
            <a:r>
              <a:rPr lang="en-US" dirty="0">
                <a:solidFill>
                  <a:prstClr val="black"/>
                </a:solidFill>
                <a:latin typeface="Segoe UI" panose="020B0502040204020203" pitchFamily="34" charset="0"/>
                <a:ea typeface="Lato Light"/>
                <a:cs typeface="Segoe UI" panose="020B0502040204020203" pitchFamily="34" charset="0"/>
              </a:rPr>
              <a:t>will be prompted to complete DocV. </a:t>
            </a:r>
            <a:endParaRPr lang="en-US" dirty="0">
              <a:solidFill>
                <a:prstClr val="black"/>
              </a:solidFill>
              <a:latin typeface="Segoe UI" panose="020B0502040204020203" pitchFamily="34" charset="0"/>
              <a:cs typeface="Segoe UI" panose="020B0502040204020203" pitchFamily="34" charset="0"/>
            </a:endParaRPr>
          </a:p>
        </p:txBody>
      </p:sp>
      <p:sp>
        <p:nvSpPr>
          <p:cNvPr id="15" name="Freeform 71">
            <a:extLst>
              <a:ext uri="{FF2B5EF4-FFF2-40B4-BE49-F238E27FC236}">
                <a16:creationId xmlns:a16="http://schemas.microsoft.com/office/drawing/2014/main" id="{212A282E-6CD7-83FE-893F-7D6B2D905A1A}"/>
              </a:ext>
            </a:extLst>
          </p:cNvPr>
          <p:cNvSpPr>
            <a:spLocks/>
          </p:cNvSpPr>
          <p:nvPr/>
        </p:nvSpPr>
        <p:spPr bwMode="auto">
          <a:xfrm>
            <a:off x="4803184" y="3704326"/>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8" name="object 3">
            <a:extLst>
              <a:ext uri="{FF2B5EF4-FFF2-40B4-BE49-F238E27FC236}">
                <a16:creationId xmlns:a16="http://schemas.microsoft.com/office/drawing/2014/main" id="{C5FF5FC8-093B-65BF-2D38-BD8AE9D82DFA}"/>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Process: </a:t>
            </a:r>
            <a:r>
              <a:rPr lang="en-US" sz="3200" b="0" spc="-10">
                <a:solidFill>
                  <a:srgbClr val="002060"/>
                </a:solidFill>
                <a:latin typeface="Segoe UI" panose="020B0502040204020203" pitchFamily="34" charset="0"/>
                <a:ea typeface="Source Sans Pro" panose="020B0503030403020204" pitchFamily="34" charset="0"/>
                <a:cs typeface="Segoe UI" panose="020B0502040204020203" pitchFamily="34" charset="0"/>
              </a:rPr>
              <a:t>Referral [Desktop View]</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1D30A074-D514-1D29-2032-CC56AF42913E}"/>
              </a:ext>
            </a:extLst>
          </p:cNvPr>
          <p:cNvSpPr txBox="1"/>
          <p:nvPr/>
        </p:nvSpPr>
        <p:spPr>
          <a:xfrm>
            <a:off x="130250" y="2562234"/>
            <a:ext cx="29626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1.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will be prompted to complete DocV and will select “Begin document verification.”</a:t>
            </a:r>
          </a:p>
        </p:txBody>
      </p:sp>
      <p:sp>
        <p:nvSpPr>
          <p:cNvPr id="5" name="TextBox 4">
            <a:extLst>
              <a:ext uri="{FF2B5EF4-FFF2-40B4-BE49-F238E27FC236}">
                <a16:creationId xmlns:a16="http://schemas.microsoft.com/office/drawing/2014/main" id="{7E3A934F-B9C9-1EEE-8AB9-E612306BDBC4}"/>
              </a:ext>
            </a:extLst>
          </p:cNvPr>
          <p:cNvSpPr txBox="1"/>
          <p:nvPr/>
        </p:nvSpPr>
        <p:spPr>
          <a:xfrm>
            <a:off x="130250" y="5639958"/>
            <a:ext cx="2962656" cy="1077218"/>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2.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 will fill out the prompted information and select “Continue”</a:t>
            </a: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17" name="Group 16">
            <a:extLst>
              <a:ext uri="{FF2B5EF4-FFF2-40B4-BE49-F238E27FC236}">
                <a16:creationId xmlns:a16="http://schemas.microsoft.com/office/drawing/2014/main" id="{7219E78E-ED70-46CD-FEDF-CAC1B80AE770}"/>
              </a:ext>
            </a:extLst>
          </p:cNvPr>
          <p:cNvGrpSpPr/>
          <p:nvPr/>
        </p:nvGrpSpPr>
        <p:grpSpPr>
          <a:xfrm>
            <a:off x="3537655" y="1930721"/>
            <a:ext cx="3571205" cy="2614279"/>
            <a:chOff x="3520071" y="1604147"/>
            <a:chExt cx="3571205" cy="2614279"/>
          </a:xfrm>
        </p:grpSpPr>
        <p:pic>
          <p:nvPicPr>
            <p:cNvPr id="6" name="Picture 2">
              <a:extLst>
                <a:ext uri="{FF2B5EF4-FFF2-40B4-BE49-F238E27FC236}">
                  <a16:creationId xmlns:a16="http://schemas.microsoft.com/office/drawing/2014/main" id="{E145FA50-5A35-CF19-623E-B5B6EDB7E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71" y="1791790"/>
              <a:ext cx="3393867" cy="2426636"/>
            </a:xfrm>
            <a:prstGeom prst="rect">
              <a:avLst/>
            </a:prstGeom>
            <a:noFill/>
            <a:ln>
              <a:solidFill>
                <a:srgbClr val="00206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object 8">
              <a:extLst>
                <a:ext uri="{FF2B5EF4-FFF2-40B4-BE49-F238E27FC236}">
                  <a16:creationId xmlns:a16="http://schemas.microsoft.com/office/drawing/2014/main" id="{7B13E895-B3B1-41C2-548E-152CAEE2297C}"/>
                </a:ext>
              </a:extLst>
            </p:cNvPr>
            <p:cNvSpPr/>
            <p:nvPr/>
          </p:nvSpPr>
          <p:spPr>
            <a:xfrm>
              <a:off x="6715991" y="1604147"/>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p:spPr>
          <p:txBody>
            <a:bodyPr wrap="square" lIns="0" tIns="0" rIns="0" bIns="0" rtlCol="0" anchor="ctr"/>
            <a:lstStyle/>
            <a:p>
              <a:pPr algn="ctr"/>
              <a:r>
                <a:rPr lang="en-US" sz="1800"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1</a:t>
              </a:r>
              <a:endParaRPr>
                <a:latin typeface="Segoe UI" panose="020B0502040204020203" pitchFamily="34" charset="0"/>
                <a:ea typeface="Source Sans Pro" panose="020B0503030403020204" pitchFamily="34" charset="0"/>
                <a:cs typeface="Segoe UI" panose="020B0502040204020203" pitchFamily="34" charset="0"/>
              </a:endParaRPr>
            </a:p>
          </p:txBody>
        </p:sp>
      </p:grpSp>
      <p:sp>
        <p:nvSpPr>
          <p:cNvPr id="13" name="Freeform 71">
            <a:extLst>
              <a:ext uri="{FF2B5EF4-FFF2-40B4-BE49-F238E27FC236}">
                <a16:creationId xmlns:a16="http://schemas.microsoft.com/office/drawing/2014/main" id="{C3EF2DC7-44E8-9B18-F697-EBD74EE99E19}"/>
              </a:ext>
            </a:extLst>
          </p:cNvPr>
          <p:cNvSpPr>
            <a:spLocks/>
          </p:cNvSpPr>
          <p:nvPr/>
        </p:nvSpPr>
        <p:spPr bwMode="auto">
          <a:xfrm>
            <a:off x="6106640" y="7214159"/>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31" name="Slide Number Placeholder 30">
            <a:extLst>
              <a:ext uri="{FF2B5EF4-FFF2-40B4-BE49-F238E27FC236}">
                <a16:creationId xmlns:a16="http://schemas.microsoft.com/office/drawing/2014/main" id="{73E74813-5DD9-5AB3-9F67-AD0C50B5FA64}"/>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56</a:t>
            </a:fld>
            <a:endParaRPr lang="en-US" spc="-25"/>
          </a:p>
        </p:txBody>
      </p:sp>
      <p:sp>
        <p:nvSpPr>
          <p:cNvPr id="44" name="Freeform 71">
            <a:extLst>
              <a:ext uri="{FF2B5EF4-FFF2-40B4-BE49-F238E27FC236}">
                <a16:creationId xmlns:a16="http://schemas.microsoft.com/office/drawing/2014/main" id="{161A464C-C377-5324-09F2-B2CC67A52BC3}"/>
              </a:ext>
            </a:extLst>
          </p:cNvPr>
          <p:cNvSpPr>
            <a:spLocks/>
          </p:cNvSpPr>
          <p:nvPr/>
        </p:nvSpPr>
        <p:spPr bwMode="auto">
          <a:xfrm>
            <a:off x="6444140" y="4301049"/>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pic>
        <p:nvPicPr>
          <p:cNvPr id="7" name="Picture 8">
            <a:extLst>
              <a:ext uri="{FF2B5EF4-FFF2-40B4-BE49-F238E27FC236}">
                <a16:creationId xmlns:a16="http://schemas.microsoft.com/office/drawing/2014/main" id="{304DDA1C-5DEB-AAA5-A81A-50AE493FA3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4870" y="5695081"/>
            <a:ext cx="2596775" cy="2836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object 8">
            <a:extLst>
              <a:ext uri="{FF2B5EF4-FFF2-40B4-BE49-F238E27FC236}">
                <a16:creationId xmlns:a16="http://schemas.microsoft.com/office/drawing/2014/main" id="{F141A193-3965-8A64-4968-01244DAFA18E}"/>
              </a:ext>
            </a:extLst>
          </p:cNvPr>
          <p:cNvSpPr/>
          <p:nvPr/>
        </p:nvSpPr>
        <p:spPr>
          <a:xfrm>
            <a:off x="6444140" y="5560083"/>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p:spPr>
        <p:txBody>
          <a:bodyPr wrap="square" lIns="0" tIns="0" rIns="0" bIns="0" rtlCol="0" anchor="ctr"/>
          <a:lstStyle/>
          <a:p>
            <a:pPr algn="ctr"/>
            <a:r>
              <a:rPr lang="en-US" b="1" spc="-50" dirty="0">
                <a:solidFill>
                  <a:srgbClr val="FFFFFF"/>
                </a:solidFill>
                <a:latin typeface="Segoe UI" panose="020B0502040204020203" pitchFamily="34" charset="0"/>
                <a:ea typeface="Source Sans Pro" panose="020B0503030403020204" pitchFamily="34" charset="0"/>
                <a:cs typeface="Segoe UI" panose="020B0502040204020203" pitchFamily="34" charset="0"/>
              </a:rPr>
              <a:t>2</a:t>
            </a:r>
            <a:endParaRPr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2" name="Freeform 71">
            <a:extLst>
              <a:ext uri="{FF2B5EF4-FFF2-40B4-BE49-F238E27FC236}">
                <a16:creationId xmlns:a16="http://schemas.microsoft.com/office/drawing/2014/main" id="{BBC93BAF-148F-2D54-59E5-6E4DDA612602}"/>
              </a:ext>
            </a:extLst>
          </p:cNvPr>
          <p:cNvSpPr>
            <a:spLocks/>
          </p:cNvSpPr>
          <p:nvPr/>
        </p:nvSpPr>
        <p:spPr bwMode="auto">
          <a:xfrm>
            <a:off x="5473593" y="8422555"/>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923403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857375"/>
            <a:ext cx="2966085" cy="7515226"/>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r>
              <a:rPr lang="en-US" dirty="0">
                <a:latin typeface="Segoe UI" panose="020B0502040204020203" pitchFamily="34" charset="0"/>
                <a:cs typeface="Segoe UI" panose="020B0502040204020203" pitchFamily="34" charset="0"/>
              </a:rPr>
              <a:t>0</a:t>
            </a:r>
            <a:endParaRPr dirty="0">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DD01AEC5-CF8C-672D-EB75-BC4FCB118091}"/>
              </a:ext>
            </a:extLst>
          </p:cNvPr>
          <p:cNvSpPr txBox="1"/>
          <p:nvPr/>
        </p:nvSpPr>
        <p:spPr>
          <a:xfrm>
            <a:off x="157597" y="1056141"/>
            <a:ext cx="7268439" cy="646331"/>
          </a:xfrm>
          <a:prstGeom prst="rect">
            <a:avLst/>
          </a:prstGeom>
          <a:noFill/>
        </p:spPr>
        <p:txBody>
          <a:bodyPr wrap="square" rtlCol="0">
            <a:spAutoFit/>
          </a:bodyPr>
          <a:lstStyle/>
          <a:p>
            <a:pPr>
              <a:spcAft>
                <a:spcPts val="600"/>
              </a:spcAft>
              <a:defRPr/>
            </a:pPr>
            <a:r>
              <a:rPr kumimoji="0" lang="en-US" i="0" u="none" strike="noStrike" kern="1200" cap="none" spc="0" normalizeH="0" baseline="0" noProof="0" dirty="0">
                <a:ln>
                  <a:noFill/>
                </a:ln>
                <a:solidFill>
                  <a:prstClr val="black"/>
                </a:solidFill>
                <a:effectLst/>
                <a:uLnTx/>
                <a:uFillTx/>
                <a:latin typeface="Segoe UI" panose="020B0502040204020203" pitchFamily="34" charset="0"/>
                <a:ea typeface="Lato Light"/>
                <a:cs typeface="Segoe UI" panose="020B0502040204020203" pitchFamily="34" charset="0"/>
              </a:rPr>
              <a:t>Once you complete the Identity Proofing process, you </a:t>
            </a:r>
            <a:r>
              <a:rPr lang="en-US" dirty="0">
                <a:solidFill>
                  <a:prstClr val="black"/>
                </a:solidFill>
                <a:latin typeface="Segoe UI" panose="020B0502040204020203" pitchFamily="34" charset="0"/>
                <a:ea typeface="Lato Light"/>
                <a:cs typeface="Segoe UI" panose="020B0502040204020203" pitchFamily="34" charset="0"/>
              </a:rPr>
              <a:t>will be prompted to complete DocV. </a:t>
            </a:r>
            <a:endParaRPr lang="en-US" dirty="0">
              <a:solidFill>
                <a:prstClr val="black"/>
              </a:solidFill>
              <a:latin typeface="Segoe UI" panose="020B0502040204020203" pitchFamily="34" charset="0"/>
              <a:cs typeface="Segoe UI" panose="020B0502040204020203" pitchFamily="34" charset="0"/>
            </a:endParaRPr>
          </a:p>
        </p:txBody>
      </p:sp>
      <p:sp>
        <p:nvSpPr>
          <p:cNvPr id="31" name="Slide Number Placeholder 30">
            <a:extLst>
              <a:ext uri="{FF2B5EF4-FFF2-40B4-BE49-F238E27FC236}">
                <a16:creationId xmlns:a16="http://schemas.microsoft.com/office/drawing/2014/main" id="{73E74813-5DD9-5AB3-9F67-AD0C50B5FA64}"/>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57</a:t>
            </a:fld>
            <a:endParaRPr lang="en-US" spc="-25"/>
          </a:p>
        </p:txBody>
      </p:sp>
      <p:sp>
        <p:nvSpPr>
          <p:cNvPr id="8" name="object 3">
            <a:extLst>
              <a:ext uri="{FF2B5EF4-FFF2-40B4-BE49-F238E27FC236}">
                <a16:creationId xmlns:a16="http://schemas.microsoft.com/office/drawing/2014/main" id="{C5FF5FC8-093B-65BF-2D38-BD8AE9D82DFA}"/>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Process: </a:t>
            </a:r>
            <a:r>
              <a:rPr lang="en-US" sz="3200" b="0" spc="-10">
                <a:solidFill>
                  <a:srgbClr val="002060"/>
                </a:solidFill>
                <a:latin typeface="Segoe UI" panose="020B0502040204020203" pitchFamily="34" charset="0"/>
                <a:ea typeface="Source Sans Pro" panose="020B0503030403020204" pitchFamily="34" charset="0"/>
                <a:cs typeface="Segoe UI" panose="020B0502040204020203" pitchFamily="34" charset="0"/>
              </a:rPr>
              <a:t>Referral [Desktop View]</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1D30A074-D514-1D29-2032-CC56AF42913E}"/>
              </a:ext>
            </a:extLst>
          </p:cNvPr>
          <p:cNvSpPr txBox="1"/>
          <p:nvPr/>
        </p:nvSpPr>
        <p:spPr>
          <a:xfrm>
            <a:off x="137446" y="2666739"/>
            <a:ext cx="296265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 </a:t>
            </a:r>
            <a:r>
              <a:rPr lang="en-US" sz="1600" dirty="0">
                <a:solidFill>
                  <a:srgbClr val="000000"/>
                </a:solidFill>
                <a:latin typeface="Segoe UI" panose="020B0502040204020203"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will confirm that </a:t>
            </a:r>
            <a:r>
              <a:rPr lang="en-US" sz="1600" dirty="0">
                <a:solidFill>
                  <a:srgbClr val="000000"/>
                </a:solidFill>
                <a:latin typeface="Segoe UI" panose="020B0502040204020203" pitchFamily="34" charset="0"/>
                <a:cs typeface="Segoe UI" panose="020B0502040204020203" pitchFamily="34" charset="0"/>
              </a:rPr>
              <a:t>your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information is correct. Once confirmed, </a:t>
            </a:r>
            <a:r>
              <a:rPr lang="en-US" sz="1600" dirty="0">
                <a:solidFill>
                  <a:srgbClr val="000000"/>
                </a:solidFill>
                <a:latin typeface="Segoe UI" panose="020B0502040204020203"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will select “Yes, continue”</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6" name="TextBox 5">
            <a:extLst>
              <a:ext uri="{FF2B5EF4-FFF2-40B4-BE49-F238E27FC236}">
                <a16:creationId xmlns:a16="http://schemas.microsoft.com/office/drawing/2014/main" id="{FCD5B20B-AF31-85CE-0FC5-799EFC0B60E2}"/>
              </a:ext>
            </a:extLst>
          </p:cNvPr>
          <p:cNvSpPr txBox="1"/>
          <p:nvPr/>
        </p:nvSpPr>
        <p:spPr>
          <a:xfrm>
            <a:off x="137446" y="4898311"/>
            <a:ext cx="296265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4. </a:t>
            </a:r>
            <a:r>
              <a:rPr lang="en-US" sz="1600" dirty="0">
                <a:solidFill>
                  <a:srgbClr val="000000"/>
                </a:solidFill>
                <a:latin typeface="Segoe UI" panose="020B0502040204020203"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will send </a:t>
            </a:r>
            <a:r>
              <a:rPr lang="en-US" sz="1600" dirty="0">
                <a:solidFill>
                  <a:srgbClr val="000000"/>
                </a:solidFill>
                <a:latin typeface="Segoe UI" panose="020B0502040204020203" pitchFamily="34" charset="0"/>
                <a:cs typeface="Segoe UI" panose="020B0502040204020203" pitchFamily="34" charset="0"/>
              </a:rPr>
              <a:t>yourself</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a link via SMS text or scan the QR code via mobile device &amp; will be taken to DocV</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1" name="Freeform 71">
            <a:extLst>
              <a:ext uri="{FF2B5EF4-FFF2-40B4-BE49-F238E27FC236}">
                <a16:creationId xmlns:a16="http://schemas.microsoft.com/office/drawing/2014/main" id="{4825D36A-F712-DD6B-8DD4-767B43C80897}"/>
              </a:ext>
            </a:extLst>
          </p:cNvPr>
          <p:cNvSpPr>
            <a:spLocks/>
          </p:cNvSpPr>
          <p:nvPr/>
        </p:nvSpPr>
        <p:spPr bwMode="auto">
          <a:xfrm>
            <a:off x="5080129" y="3805320"/>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pic>
        <p:nvPicPr>
          <p:cNvPr id="7" name="Picture 6">
            <a:extLst>
              <a:ext uri="{FF2B5EF4-FFF2-40B4-BE49-F238E27FC236}">
                <a16:creationId xmlns:a16="http://schemas.microsoft.com/office/drawing/2014/main" id="{8870131A-CE21-F855-E8F2-988F65F5C845}"/>
              </a:ext>
            </a:extLst>
          </p:cNvPr>
          <p:cNvPicPr>
            <a:picLocks noChangeAspect="1"/>
          </p:cNvPicPr>
          <p:nvPr/>
        </p:nvPicPr>
        <p:blipFill>
          <a:blip r:embed="rId3"/>
          <a:stretch>
            <a:fillRect/>
          </a:stretch>
        </p:blipFill>
        <p:spPr>
          <a:xfrm>
            <a:off x="3700975" y="1827660"/>
            <a:ext cx="2930769" cy="2588394"/>
          </a:xfrm>
          <a:prstGeom prst="rect">
            <a:avLst/>
          </a:prstGeom>
          <a:noFill/>
          <a:ln>
            <a:solidFill>
              <a:schemeClr val="tx1"/>
            </a:solidFill>
          </a:ln>
          <a:effectLst/>
        </p:spPr>
      </p:pic>
      <p:sp>
        <p:nvSpPr>
          <p:cNvPr id="10" name="object 8">
            <a:extLst>
              <a:ext uri="{FF2B5EF4-FFF2-40B4-BE49-F238E27FC236}">
                <a16:creationId xmlns:a16="http://schemas.microsoft.com/office/drawing/2014/main" id="{B4CACE90-444E-F568-8E67-26781559559B}"/>
              </a:ext>
            </a:extLst>
          </p:cNvPr>
          <p:cNvSpPr/>
          <p:nvPr/>
        </p:nvSpPr>
        <p:spPr>
          <a:xfrm>
            <a:off x="6436995" y="1649647"/>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3</a:t>
            </a:r>
            <a:endParaRPr>
              <a:latin typeface="Segoe UI" panose="020B0502040204020203" pitchFamily="34" charset="0"/>
              <a:ea typeface="Source Sans Pro" panose="020B0503030403020204" pitchFamily="34" charset="0"/>
              <a:cs typeface="Segoe UI" panose="020B0502040204020203" pitchFamily="34" charset="0"/>
            </a:endParaRPr>
          </a:p>
        </p:txBody>
      </p:sp>
      <p:pic>
        <p:nvPicPr>
          <p:cNvPr id="13" name="Picture 12">
            <a:extLst>
              <a:ext uri="{FF2B5EF4-FFF2-40B4-BE49-F238E27FC236}">
                <a16:creationId xmlns:a16="http://schemas.microsoft.com/office/drawing/2014/main" id="{CA116371-5D28-2153-2DCE-6255308A24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975" y="4790757"/>
            <a:ext cx="2930769" cy="22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object 8">
            <a:extLst>
              <a:ext uri="{FF2B5EF4-FFF2-40B4-BE49-F238E27FC236}">
                <a16:creationId xmlns:a16="http://schemas.microsoft.com/office/drawing/2014/main" id="{C67E06C5-395F-0AEE-6E9C-97F0ED692269}"/>
              </a:ext>
            </a:extLst>
          </p:cNvPr>
          <p:cNvSpPr/>
          <p:nvPr/>
        </p:nvSpPr>
        <p:spPr>
          <a:xfrm>
            <a:off x="6436994" y="4653747"/>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p:spPr>
        <p:txBody>
          <a:bodyPr wrap="square" lIns="0" tIns="0" rIns="0" bIns="0" rtlCol="0" anchor="ctr"/>
          <a:lstStyle/>
          <a:p>
            <a:pPr algn="ctr"/>
            <a:r>
              <a:rPr lang="en-US" b="1" dirty="0">
                <a:solidFill>
                  <a:schemeClr val="bg1"/>
                </a:solidFill>
                <a:latin typeface="Segoe UI" panose="020B0502040204020203" pitchFamily="34" charset="0"/>
                <a:ea typeface="Source Sans Pro" panose="020B0503030403020204" pitchFamily="34" charset="0"/>
                <a:cs typeface="Segoe UI" panose="020B0502040204020203" pitchFamily="34" charset="0"/>
              </a:rPr>
              <a:t>4</a:t>
            </a:r>
            <a:endParaRPr b="1"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14" name="Picture 13">
            <a:extLst>
              <a:ext uri="{FF2B5EF4-FFF2-40B4-BE49-F238E27FC236}">
                <a16:creationId xmlns:a16="http://schemas.microsoft.com/office/drawing/2014/main" id="{30F8FA9D-CB12-919B-6BFC-F4BAC6C96B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154" y="7319119"/>
            <a:ext cx="3030410" cy="24566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object 8">
            <a:extLst>
              <a:ext uri="{FF2B5EF4-FFF2-40B4-BE49-F238E27FC236}">
                <a16:creationId xmlns:a16="http://schemas.microsoft.com/office/drawing/2014/main" id="{71CACCCA-0641-D268-08D4-B4F61119B23B}"/>
              </a:ext>
            </a:extLst>
          </p:cNvPr>
          <p:cNvSpPr/>
          <p:nvPr/>
        </p:nvSpPr>
        <p:spPr>
          <a:xfrm>
            <a:off x="6493921" y="7160502"/>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p:spPr>
        <p:txBody>
          <a:bodyPr wrap="square" lIns="0" tIns="0" rIns="0" bIns="0" rtlCol="0" anchor="ctr"/>
          <a:lstStyle/>
          <a:p>
            <a:pPr algn="ctr"/>
            <a:r>
              <a:rPr lang="en-US" b="1" dirty="0">
                <a:solidFill>
                  <a:schemeClr val="bg1"/>
                </a:solidFill>
                <a:latin typeface="Segoe UI" panose="020B0502040204020203" pitchFamily="34" charset="0"/>
                <a:ea typeface="Source Sans Pro" panose="020B0503030403020204" pitchFamily="34" charset="0"/>
                <a:cs typeface="Segoe UI" panose="020B0502040204020203" pitchFamily="34" charset="0"/>
              </a:rPr>
              <a:t>5</a:t>
            </a:r>
            <a:endParaRPr b="1"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51AD1AA9-E366-277B-0DC6-D6A596E444AE}"/>
              </a:ext>
            </a:extLst>
          </p:cNvPr>
          <p:cNvSpPr txBox="1"/>
          <p:nvPr/>
        </p:nvSpPr>
        <p:spPr>
          <a:xfrm>
            <a:off x="137446" y="7445871"/>
            <a:ext cx="296265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5. </a:t>
            </a:r>
            <a:r>
              <a:rPr lang="en-US" sz="1600" dirty="0">
                <a:solidFill>
                  <a:srgbClr val="000000"/>
                </a:solidFill>
                <a:latin typeface="Segoe UI" panose="020B0502040204020203"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will select “Get started” and proceed with the directions to access the DocV application. </a:t>
            </a:r>
            <a:r>
              <a:rPr lang="en-US" sz="1600" dirty="0">
                <a:solidFill>
                  <a:srgbClr val="000000"/>
                </a:solidFill>
                <a:latin typeface="Segoe UI" panose="020B0502040204020203"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will need a mobile phone or a tablet with a camera</a:t>
            </a:r>
          </a:p>
        </p:txBody>
      </p:sp>
      <p:sp>
        <p:nvSpPr>
          <p:cNvPr id="17" name="Freeform 71">
            <a:extLst>
              <a:ext uri="{FF2B5EF4-FFF2-40B4-BE49-F238E27FC236}">
                <a16:creationId xmlns:a16="http://schemas.microsoft.com/office/drawing/2014/main" id="{4913CABE-276D-1F1E-808C-47BC6D945370}"/>
              </a:ext>
            </a:extLst>
          </p:cNvPr>
          <p:cNvSpPr>
            <a:spLocks/>
          </p:cNvSpPr>
          <p:nvPr/>
        </p:nvSpPr>
        <p:spPr bwMode="auto">
          <a:xfrm>
            <a:off x="6479918" y="3981714"/>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19" name="Freeform 71">
            <a:extLst>
              <a:ext uri="{FF2B5EF4-FFF2-40B4-BE49-F238E27FC236}">
                <a16:creationId xmlns:a16="http://schemas.microsoft.com/office/drawing/2014/main" id="{B32F9F8D-9722-0C88-904D-DFB842916CE7}"/>
              </a:ext>
            </a:extLst>
          </p:cNvPr>
          <p:cNvSpPr>
            <a:spLocks/>
          </p:cNvSpPr>
          <p:nvPr/>
        </p:nvSpPr>
        <p:spPr bwMode="auto">
          <a:xfrm>
            <a:off x="5166359" y="6046179"/>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21" name="Freeform 71">
            <a:extLst>
              <a:ext uri="{FF2B5EF4-FFF2-40B4-BE49-F238E27FC236}">
                <a16:creationId xmlns:a16="http://schemas.microsoft.com/office/drawing/2014/main" id="{068ADDF5-A183-3D88-939F-ECCBF27AFFB0}"/>
              </a:ext>
            </a:extLst>
          </p:cNvPr>
          <p:cNvSpPr>
            <a:spLocks/>
          </p:cNvSpPr>
          <p:nvPr/>
        </p:nvSpPr>
        <p:spPr bwMode="auto">
          <a:xfrm>
            <a:off x="5684993" y="9063154"/>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350814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426" y="1566019"/>
            <a:ext cx="2966085" cy="7864600"/>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DD01AEC5-CF8C-672D-EB75-BC4FCB118091}"/>
              </a:ext>
            </a:extLst>
          </p:cNvPr>
          <p:cNvSpPr txBox="1"/>
          <p:nvPr/>
        </p:nvSpPr>
        <p:spPr>
          <a:xfrm>
            <a:off x="134416" y="919688"/>
            <a:ext cx="7319329" cy="646331"/>
          </a:xfrm>
          <a:prstGeom prst="rect">
            <a:avLst/>
          </a:prstGeom>
          <a:noFill/>
        </p:spPr>
        <p:txBody>
          <a:bodyPr wrap="square" rtlCol="0">
            <a:spAutoFit/>
          </a:bodyPr>
          <a:lstStyle/>
          <a:p>
            <a:pPr>
              <a:spcAft>
                <a:spcPts val="600"/>
              </a:spcAft>
              <a:defRPr/>
            </a:pPr>
            <a:r>
              <a:rPr kumimoji="0" lang="en-US" i="0" u="none" strike="noStrike" kern="1200" cap="none" spc="0" normalizeH="0" baseline="0" noProof="0" dirty="0">
                <a:ln>
                  <a:noFill/>
                </a:ln>
                <a:solidFill>
                  <a:prstClr val="black"/>
                </a:solidFill>
                <a:effectLst/>
                <a:uLnTx/>
                <a:uFillTx/>
                <a:latin typeface="Segoe UI" panose="020B0502040204020203" pitchFamily="34" charset="0"/>
                <a:ea typeface="Lato Light"/>
                <a:cs typeface="Segoe UI" panose="020B0502040204020203" pitchFamily="34" charset="0"/>
              </a:rPr>
              <a:t>Once you complete the Identity Proofing process, you </a:t>
            </a:r>
            <a:r>
              <a:rPr lang="en-US" dirty="0">
                <a:solidFill>
                  <a:prstClr val="black"/>
                </a:solidFill>
                <a:latin typeface="Segoe UI" panose="020B0502040204020203" pitchFamily="34" charset="0"/>
                <a:ea typeface="Lato Light"/>
                <a:cs typeface="Segoe UI" panose="020B0502040204020203" pitchFamily="34" charset="0"/>
              </a:rPr>
              <a:t>will be prompted to complete DocV. </a:t>
            </a:r>
            <a:endParaRPr lang="en-US" dirty="0">
              <a:solidFill>
                <a:prstClr val="black"/>
              </a:solidFill>
              <a:latin typeface="Segoe UI" panose="020B0502040204020203" pitchFamily="34" charset="0"/>
              <a:cs typeface="Segoe UI" panose="020B0502040204020203" pitchFamily="34" charset="0"/>
            </a:endParaRPr>
          </a:p>
        </p:txBody>
      </p:sp>
      <p:pic>
        <p:nvPicPr>
          <p:cNvPr id="26" name="Picture 25" descr="Text&#10;&#10;Description automatically generated">
            <a:extLst>
              <a:ext uri="{FF2B5EF4-FFF2-40B4-BE49-F238E27FC236}">
                <a16:creationId xmlns:a16="http://schemas.microsoft.com/office/drawing/2014/main" id="{5948AD3F-0B8E-CFE8-FA03-58CC3FDE8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724" y="1983346"/>
            <a:ext cx="1438530" cy="3159609"/>
          </a:xfrm>
          <a:prstGeom prst="rect">
            <a:avLst/>
          </a:prstGeom>
          <a:ln>
            <a:solidFill>
              <a:srgbClr val="002060"/>
            </a:solidFill>
          </a:ln>
          <a:effectLst>
            <a:outerShdw blurRad="63500" sx="102000" sy="102000" algn="ctr" rotWithShape="0">
              <a:prstClr val="black">
                <a:alpha val="40000"/>
              </a:prstClr>
            </a:outerShdw>
          </a:effectLst>
        </p:spPr>
      </p:pic>
      <p:sp>
        <p:nvSpPr>
          <p:cNvPr id="29" name="Oval 28">
            <a:extLst>
              <a:ext uri="{FF2B5EF4-FFF2-40B4-BE49-F238E27FC236}">
                <a16:creationId xmlns:a16="http://schemas.microsoft.com/office/drawing/2014/main" id="{602CE989-DF04-32C6-913B-888FB1BF2D2B}"/>
              </a:ext>
            </a:extLst>
          </p:cNvPr>
          <p:cNvSpPr/>
          <p:nvPr/>
        </p:nvSpPr>
        <p:spPr>
          <a:xfrm>
            <a:off x="6578901" y="1774497"/>
            <a:ext cx="430706" cy="417697"/>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Segoe UI" panose="020B0502040204020203" pitchFamily="34" charset="0"/>
                <a:ea typeface="Open Sans Light" panose="020B0306030504020204" pitchFamily="34" charset="0"/>
                <a:cs typeface="Segoe UI" panose="020B0502040204020203" pitchFamily="34" charset="0"/>
              </a:rPr>
              <a:t>2</a:t>
            </a:r>
            <a:endPar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endParaRPr>
          </a:p>
        </p:txBody>
      </p:sp>
      <p:sp>
        <p:nvSpPr>
          <p:cNvPr id="34" name="Freeform 71">
            <a:extLst>
              <a:ext uri="{FF2B5EF4-FFF2-40B4-BE49-F238E27FC236}">
                <a16:creationId xmlns:a16="http://schemas.microsoft.com/office/drawing/2014/main" id="{E4FA9303-0F40-82E5-7B7C-F3A4266B06D1}"/>
              </a:ext>
            </a:extLst>
          </p:cNvPr>
          <p:cNvSpPr>
            <a:spLocks/>
          </p:cNvSpPr>
          <p:nvPr/>
        </p:nvSpPr>
        <p:spPr bwMode="auto">
          <a:xfrm>
            <a:off x="4244668" y="4276882"/>
            <a:ext cx="216598" cy="369971"/>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grpSp>
        <p:nvGrpSpPr>
          <p:cNvPr id="51" name="Group 50">
            <a:extLst>
              <a:ext uri="{FF2B5EF4-FFF2-40B4-BE49-F238E27FC236}">
                <a16:creationId xmlns:a16="http://schemas.microsoft.com/office/drawing/2014/main" id="{261F4951-1828-D876-78A8-47AF76A40255}"/>
              </a:ext>
            </a:extLst>
          </p:cNvPr>
          <p:cNvGrpSpPr/>
          <p:nvPr/>
        </p:nvGrpSpPr>
        <p:grpSpPr>
          <a:xfrm>
            <a:off x="3222183" y="1789973"/>
            <a:ext cx="1653878" cy="3352982"/>
            <a:chOff x="3168600" y="1789973"/>
            <a:chExt cx="1653878" cy="3352982"/>
          </a:xfrm>
          <a:effectLst>
            <a:outerShdw blurRad="63500" sx="102000" sy="102000" algn="ctr" rotWithShape="0">
              <a:prstClr val="black">
                <a:alpha val="40000"/>
              </a:prstClr>
            </a:outerShdw>
          </a:effectLst>
        </p:grpSpPr>
        <p:pic>
          <p:nvPicPr>
            <p:cNvPr id="27" name="Picture 26" descr="Graphical user interface, text, application&#10;&#10;Description automatically generated">
              <a:extLst>
                <a:ext uri="{FF2B5EF4-FFF2-40B4-BE49-F238E27FC236}">
                  <a16:creationId xmlns:a16="http://schemas.microsoft.com/office/drawing/2014/main" id="{EE0CAC9F-4BDF-0556-9C3A-EA05CBF913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8600" y="1983346"/>
              <a:ext cx="1438530" cy="3159609"/>
            </a:xfrm>
            <a:prstGeom prst="rect">
              <a:avLst/>
            </a:prstGeom>
            <a:ln>
              <a:solidFill>
                <a:srgbClr val="002060"/>
              </a:solidFill>
            </a:ln>
            <a:effectLst>
              <a:outerShdw blurRad="50800" dist="38100" dir="8100000" algn="tr" rotWithShape="0">
                <a:prstClr val="black">
                  <a:alpha val="40000"/>
                </a:prstClr>
              </a:outerShdw>
            </a:effectLst>
          </p:spPr>
        </p:pic>
        <p:sp>
          <p:nvSpPr>
            <p:cNvPr id="31" name="Oval 30">
              <a:extLst>
                <a:ext uri="{FF2B5EF4-FFF2-40B4-BE49-F238E27FC236}">
                  <a16:creationId xmlns:a16="http://schemas.microsoft.com/office/drawing/2014/main" id="{08093645-795B-07E8-1FEC-083FD77568B9}"/>
                </a:ext>
              </a:extLst>
            </p:cNvPr>
            <p:cNvSpPr/>
            <p:nvPr/>
          </p:nvSpPr>
          <p:spPr>
            <a:xfrm>
              <a:off x="4391772" y="1789973"/>
              <a:ext cx="430706" cy="417697"/>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rPr>
                <a:t>1</a:t>
              </a:r>
            </a:p>
          </p:txBody>
        </p:sp>
      </p:grpSp>
      <p:grpSp>
        <p:nvGrpSpPr>
          <p:cNvPr id="53" name="Group 52">
            <a:extLst>
              <a:ext uri="{FF2B5EF4-FFF2-40B4-BE49-F238E27FC236}">
                <a16:creationId xmlns:a16="http://schemas.microsoft.com/office/drawing/2014/main" id="{50D467C2-5FD6-EBD1-C48C-9D8790E7EEE1}"/>
              </a:ext>
            </a:extLst>
          </p:cNvPr>
          <p:cNvGrpSpPr/>
          <p:nvPr/>
        </p:nvGrpSpPr>
        <p:grpSpPr>
          <a:xfrm>
            <a:off x="3275765" y="5635919"/>
            <a:ext cx="1616207" cy="3347529"/>
            <a:chOff x="3275765" y="5635919"/>
            <a:chExt cx="1616207" cy="3347529"/>
          </a:xfrm>
          <a:effectLst>
            <a:outerShdw blurRad="63500" sx="102000" sy="102000" algn="ctr" rotWithShape="0">
              <a:prstClr val="black">
                <a:alpha val="40000"/>
              </a:prstClr>
            </a:outerShdw>
          </a:effectLst>
        </p:grpSpPr>
        <p:pic>
          <p:nvPicPr>
            <p:cNvPr id="15" name="Picture 14" descr="Graphical user interface, text, application, email&#10;&#10;Description automatically generated">
              <a:extLst>
                <a:ext uri="{FF2B5EF4-FFF2-40B4-BE49-F238E27FC236}">
                  <a16:creationId xmlns:a16="http://schemas.microsoft.com/office/drawing/2014/main" id="{A7798F63-6FF1-57CD-A219-7B1F615703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765" y="5823837"/>
              <a:ext cx="1438530" cy="3159611"/>
            </a:xfrm>
            <a:prstGeom prst="rect">
              <a:avLst/>
            </a:prstGeom>
            <a:ln>
              <a:solidFill>
                <a:srgbClr val="002060"/>
              </a:solidFill>
            </a:ln>
            <a:effectLst>
              <a:outerShdw blurRad="50800" dist="38100" dir="8100000" algn="tr" rotWithShape="0">
                <a:prstClr val="black">
                  <a:alpha val="40000"/>
                </a:prstClr>
              </a:outerShdw>
            </a:effectLst>
          </p:spPr>
        </p:pic>
        <p:sp>
          <p:nvSpPr>
            <p:cNvPr id="30" name="Oval 29">
              <a:extLst>
                <a:ext uri="{FF2B5EF4-FFF2-40B4-BE49-F238E27FC236}">
                  <a16:creationId xmlns:a16="http://schemas.microsoft.com/office/drawing/2014/main" id="{E9166225-9C7F-1951-A900-5C3FB79B6662}"/>
                </a:ext>
              </a:extLst>
            </p:cNvPr>
            <p:cNvSpPr/>
            <p:nvPr/>
          </p:nvSpPr>
          <p:spPr>
            <a:xfrm>
              <a:off x="4461266" y="5635919"/>
              <a:ext cx="430706" cy="417697"/>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rPr>
                <a:t>3</a:t>
              </a:r>
            </a:p>
          </p:txBody>
        </p:sp>
      </p:grpSp>
      <p:sp>
        <p:nvSpPr>
          <p:cNvPr id="35" name="Freeform 71">
            <a:extLst>
              <a:ext uri="{FF2B5EF4-FFF2-40B4-BE49-F238E27FC236}">
                <a16:creationId xmlns:a16="http://schemas.microsoft.com/office/drawing/2014/main" id="{8E72B2AF-C8E2-9FB4-7C40-CB6FDF3A1A8A}"/>
              </a:ext>
            </a:extLst>
          </p:cNvPr>
          <p:cNvSpPr>
            <a:spLocks/>
          </p:cNvSpPr>
          <p:nvPr/>
        </p:nvSpPr>
        <p:spPr bwMode="auto">
          <a:xfrm>
            <a:off x="4497697" y="8129790"/>
            <a:ext cx="216598" cy="369971"/>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grpSp>
        <p:nvGrpSpPr>
          <p:cNvPr id="48" name="Group 47">
            <a:extLst>
              <a:ext uri="{FF2B5EF4-FFF2-40B4-BE49-F238E27FC236}">
                <a16:creationId xmlns:a16="http://schemas.microsoft.com/office/drawing/2014/main" id="{E7B96734-E00C-3CA1-756C-143C64ED76A5}"/>
              </a:ext>
            </a:extLst>
          </p:cNvPr>
          <p:cNvGrpSpPr/>
          <p:nvPr/>
        </p:nvGrpSpPr>
        <p:grpSpPr>
          <a:xfrm>
            <a:off x="5397666" y="5635918"/>
            <a:ext cx="1611941" cy="3347527"/>
            <a:chOff x="5372614" y="5635918"/>
            <a:chExt cx="1611941" cy="3347527"/>
          </a:xfrm>
          <a:effectLst>
            <a:outerShdw blurRad="63500" sx="102000" sy="102000" algn="ctr" rotWithShape="0">
              <a:prstClr val="black">
                <a:alpha val="40000"/>
              </a:prstClr>
            </a:outerShdw>
          </a:effectLst>
        </p:grpSpPr>
        <p:pic>
          <p:nvPicPr>
            <p:cNvPr id="9" name="Picture 8" descr="Graphical user interface, website&#10;&#10;Description automatically generated">
              <a:extLst>
                <a:ext uri="{FF2B5EF4-FFF2-40B4-BE49-F238E27FC236}">
                  <a16:creationId xmlns:a16="http://schemas.microsoft.com/office/drawing/2014/main" id="{A4C3B975-9C00-7CC9-2DBE-385A3E2DB6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2614" y="5823837"/>
              <a:ext cx="1438530" cy="3159608"/>
            </a:xfrm>
            <a:prstGeom prst="rect">
              <a:avLst/>
            </a:prstGeom>
            <a:ln>
              <a:solidFill>
                <a:srgbClr val="002060"/>
              </a:solidFill>
            </a:ln>
            <a:effectLst>
              <a:outerShdw blurRad="50800" dist="38100" dir="8100000" algn="tr" rotWithShape="0">
                <a:prstClr val="black">
                  <a:alpha val="40000"/>
                </a:prstClr>
              </a:outerShdw>
            </a:effectLst>
          </p:spPr>
        </p:pic>
        <p:sp>
          <p:nvSpPr>
            <p:cNvPr id="13" name="Oval 12">
              <a:extLst>
                <a:ext uri="{FF2B5EF4-FFF2-40B4-BE49-F238E27FC236}">
                  <a16:creationId xmlns:a16="http://schemas.microsoft.com/office/drawing/2014/main" id="{E6A8646E-BA2F-BEDE-D279-0D13E4E74393}"/>
                </a:ext>
              </a:extLst>
            </p:cNvPr>
            <p:cNvSpPr/>
            <p:nvPr/>
          </p:nvSpPr>
          <p:spPr>
            <a:xfrm>
              <a:off x="6553849" y="5635918"/>
              <a:ext cx="430706" cy="417697"/>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rPr>
                <a:t>4</a:t>
              </a:r>
            </a:p>
          </p:txBody>
        </p:sp>
        <p:sp>
          <p:nvSpPr>
            <p:cNvPr id="36" name="Freeform 71">
              <a:extLst>
                <a:ext uri="{FF2B5EF4-FFF2-40B4-BE49-F238E27FC236}">
                  <a16:creationId xmlns:a16="http://schemas.microsoft.com/office/drawing/2014/main" id="{11EAB883-0A15-012C-6E06-F209D1F4205D}"/>
                </a:ext>
              </a:extLst>
            </p:cNvPr>
            <p:cNvSpPr>
              <a:spLocks/>
            </p:cNvSpPr>
            <p:nvPr/>
          </p:nvSpPr>
          <p:spPr bwMode="auto">
            <a:xfrm>
              <a:off x="6506932" y="7302001"/>
              <a:ext cx="216598" cy="369971"/>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C00000"/>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grpSp>
      <p:sp>
        <p:nvSpPr>
          <p:cNvPr id="54" name="Freeform 71">
            <a:extLst>
              <a:ext uri="{FF2B5EF4-FFF2-40B4-BE49-F238E27FC236}">
                <a16:creationId xmlns:a16="http://schemas.microsoft.com/office/drawing/2014/main" id="{CB6039DA-21B3-7886-FA4E-3EC66B00238F}"/>
              </a:ext>
            </a:extLst>
          </p:cNvPr>
          <p:cNvSpPr>
            <a:spLocks/>
          </p:cNvSpPr>
          <p:nvPr/>
        </p:nvSpPr>
        <p:spPr bwMode="auto">
          <a:xfrm>
            <a:off x="4297771" y="4317004"/>
            <a:ext cx="216598" cy="369971"/>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6" name="Slide Number Placeholder 5">
            <a:extLst>
              <a:ext uri="{FF2B5EF4-FFF2-40B4-BE49-F238E27FC236}">
                <a16:creationId xmlns:a16="http://schemas.microsoft.com/office/drawing/2014/main" id="{064E15DA-980D-17AD-3A2C-9075A4A1F7EA}"/>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58</a:t>
            </a:fld>
            <a:endParaRPr lang="en-US" spc="-25"/>
          </a:p>
        </p:txBody>
      </p:sp>
      <p:sp>
        <p:nvSpPr>
          <p:cNvPr id="4" name="object 3">
            <a:extLst>
              <a:ext uri="{FF2B5EF4-FFF2-40B4-BE49-F238E27FC236}">
                <a16:creationId xmlns:a16="http://schemas.microsoft.com/office/drawing/2014/main" id="{BFCD60F4-7B87-7CF4-BD03-B4EAD189732F}"/>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Process: </a:t>
            </a:r>
            <a:r>
              <a:rPr lang="en-US" sz="3200" b="0" spc="-10">
                <a:solidFill>
                  <a:srgbClr val="002060"/>
                </a:solidFill>
                <a:latin typeface="Segoe UI" panose="020B0502040204020203" pitchFamily="34" charset="0"/>
                <a:ea typeface="Source Sans Pro" panose="020B0503030403020204" pitchFamily="34" charset="0"/>
                <a:cs typeface="Segoe UI" panose="020B0502040204020203" pitchFamily="34" charset="0"/>
              </a:rPr>
              <a:t>Referral [Mobile View]</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7A3F4F95-4CBE-1BC2-D43A-C44527EAEA1D}"/>
              </a:ext>
            </a:extLst>
          </p:cNvPr>
          <p:cNvSpPr txBox="1"/>
          <p:nvPr/>
        </p:nvSpPr>
        <p:spPr>
          <a:xfrm>
            <a:off x="134417" y="2235660"/>
            <a:ext cx="2924090" cy="1569660"/>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1.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A screen will pop up informing that your identity has not finished being confirmed. You should select “Continue.”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5" name="TextBox 4">
            <a:extLst>
              <a:ext uri="{FF2B5EF4-FFF2-40B4-BE49-F238E27FC236}">
                <a16:creationId xmlns:a16="http://schemas.microsoft.com/office/drawing/2014/main" id="{5BEDACE0-4E7D-1794-8E7E-0B02B509EA2F}"/>
              </a:ext>
            </a:extLst>
          </p:cNvPr>
          <p:cNvSpPr txBox="1"/>
          <p:nvPr/>
        </p:nvSpPr>
        <p:spPr>
          <a:xfrm>
            <a:off x="134417" y="3985133"/>
            <a:ext cx="2924088" cy="1323439"/>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2.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 can read about DocV and select “Continue to Document Verification” and then “Complete Document Verification.”</a:t>
            </a:r>
          </a:p>
        </p:txBody>
      </p:sp>
      <p:sp>
        <p:nvSpPr>
          <p:cNvPr id="8" name="TextBox 7">
            <a:extLst>
              <a:ext uri="{FF2B5EF4-FFF2-40B4-BE49-F238E27FC236}">
                <a16:creationId xmlns:a16="http://schemas.microsoft.com/office/drawing/2014/main" id="{99879D2B-7801-4CDA-6B12-517A0E8F1838}"/>
              </a:ext>
            </a:extLst>
          </p:cNvPr>
          <p:cNvSpPr txBox="1"/>
          <p:nvPr/>
        </p:nvSpPr>
        <p:spPr>
          <a:xfrm>
            <a:off x="134417" y="5912172"/>
            <a:ext cx="2924089" cy="1569660"/>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 should fill out the prompted information and hit “Continue.” Once the information is confirmed, you should select “Yes, submit.” </a:t>
            </a: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0" name="TextBox 9">
            <a:extLst>
              <a:ext uri="{FF2B5EF4-FFF2-40B4-BE49-F238E27FC236}">
                <a16:creationId xmlns:a16="http://schemas.microsoft.com/office/drawing/2014/main" id="{6A1E7D82-022A-D9C9-B3A3-77EAD36641CB}"/>
              </a:ext>
            </a:extLst>
          </p:cNvPr>
          <p:cNvSpPr txBox="1"/>
          <p:nvPr/>
        </p:nvSpPr>
        <p:spPr>
          <a:xfrm>
            <a:off x="134417" y="7996650"/>
            <a:ext cx="2924090" cy="1077218"/>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4.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 should select “Get Started” and proceed with the directions to access the DocV application.</a:t>
            </a:r>
          </a:p>
        </p:txBody>
      </p:sp>
    </p:spTree>
    <p:extLst>
      <p:ext uri="{BB962C8B-B14F-4D97-AF65-F5344CB8AC3E}">
        <p14:creationId xmlns:p14="http://schemas.microsoft.com/office/powerpoint/2010/main" val="3573959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43303C9E-6DBD-D1FA-7DB9-31CD5603A4CC}"/>
              </a:ext>
            </a:extLst>
          </p:cNvPr>
          <p:cNvSpPr/>
          <p:nvPr/>
        </p:nvSpPr>
        <p:spPr>
          <a:xfrm>
            <a:off x="34426" y="1566019"/>
            <a:ext cx="2966085" cy="7864600"/>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a:latin typeface="Segoe UI" panose="020B0502040204020203" pitchFamily="34" charset="0"/>
              <a:cs typeface="Segoe UI" panose="020B0502040204020203" pitchFamily="34" charset="0"/>
            </a:endParaRPr>
          </a:p>
        </p:txBody>
      </p:sp>
      <p:pic>
        <p:nvPicPr>
          <p:cNvPr id="65" name="Picture 64" descr="Graphical user interface, text, application&#10;&#10;Description automatically generated">
            <a:extLst>
              <a:ext uri="{FF2B5EF4-FFF2-40B4-BE49-F238E27FC236}">
                <a16:creationId xmlns:a16="http://schemas.microsoft.com/office/drawing/2014/main" id="{62F2A46D-C03F-D164-7BE3-EE3DEF7F35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4185" y="1538088"/>
            <a:ext cx="1197887" cy="2593824"/>
          </a:xfrm>
          <a:prstGeom prst="rect">
            <a:avLst/>
          </a:prstGeom>
          <a:ln>
            <a:solidFill>
              <a:schemeClr val="tx1"/>
            </a:solidFill>
          </a:ln>
          <a:effectLst>
            <a:outerShdw blurRad="63500" sx="102000" sy="102000" algn="ctr" rotWithShape="0">
              <a:prstClr val="black">
                <a:alpha val="40000"/>
              </a:prstClr>
            </a:outerShdw>
          </a:effectLst>
        </p:spPr>
      </p:pic>
      <p:sp>
        <p:nvSpPr>
          <p:cNvPr id="7" name="object 7"/>
          <p:cNvSpPr txBox="1"/>
          <p:nvPr/>
        </p:nvSpPr>
        <p:spPr>
          <a:xfrm>
            <a:off x="71504" y="4063093"/>
            <a:ext cx="2962656" cy="2995692"/>
          </a:xfrm>
          <a:prstGeom prst="rect">
            <a:avLst/>
          </a:prstGeom>
        </p:spPr>
        <p:txBody>
          <a:bodyPr vert="horz" wrap="square" lIns="0" tIns="12700" rIns="0" bIns="0" rtlCol="0">
            <a:spAutoFit/>
          </a:bodyPr>
          <a:lstStyle/>
          <a:p>
            <a:pPr marL="12700" marR="54610">
              <a:lnSpc>
                <a:spcPct val="100000"/>
              </a:lnSpc>
              <a:spcBef>
                <a:spcPts val="100"/>
              </a:spcBef>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2.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 should select which type of supported ID you want to use and allow DocV access to your camera</a:t>
            </a:r>
          </a:p>
          <a:p>
            <a:pPr>
              <a:spcBef>
                <a:spcPts val="200"/>
              </a:spcBef>
              <a:buSzPct val="100000"/>
            </a:pPr>
            <a:r>
              <a:rPr lang="en-US" sz="1400" b="1" u="sng" dirty="0">
                <a:solidFill>
                  <a:srgbClr val="000000"/>
                </a:solidFill>
                <a:latin typeface="Segoe UI" panose="020B0502040204020203" pitchFamily="34" charset="0"/>
                <a:cs typeface="Segoe UI" panose="020B0502040204020203" pitchFamily="34" charset="0"/>
              </a:rPr>
              <a:t>Accepted Forms of Identification</a:t>
            </a:r>
            <a:r>
              <a:rPr lang="en-US" sz="1600" u="sng" dirty="0">
                <a:solidFill>
                  <a:srgbClr val="000000"/>
                </a:solidFill>
                <a:latin typeface="Segoe UI" panose="020B0502040204020203" pitchFamily="34" charset="0"/>
                <a:cs typeface="Segoe UI" panose="020B0502040204020203" pitchFamily="34" charset="0"/>
              </a:rPr>
              <a:t> </a:t>
            </a:r>
          </a:p>
          <a:p>
            <a:pPr marL="171450" indent="-171450">
              <a:spcBef>
                <a:spcPts val="200"/>
              </a:spcBef>
              <a:buSzPct val="100000"/>
              <a:buFont typeface="Wingdings" panose="05000000000000000000" pitchFamily="2" charset="2"/>
              <a:buChar char="ü"/>
            </a:pPr>
            <a:r>
              <a:rPr lang="en-US" sz="1600" dirty="0">
                <a:solidFill>
                  <a:srgbClr val="000000"/>
                </a:solidFill>
                <a:latin typeface="Segoe UI" panose="020B0502040204020203" pitchFamily="34" charset="0"/>
                <a:cs typeface="Segoe UI" panose="020B0502040204020203" pitchFamily="34" charset="0"/>
              </a:rPr>
              <a:t>State Drivers License</a:t>
            </a:r>
          </a:p>
          <a:p>
            <a:pPr marL="171450" indent="-171450">
              <a:spcBef>
                <a:spcPts val="200"/>
              </a:spcBef>
              <a:buSzPct val="100000"/>
              <a:buFont typeface="Wingdings" panose="05000000000000000000" pitchFamily="2" charset="2"/>
              <a:buChar char="ü"/>
            </a:pPr>
            <a:r>
              <a:rPr lang="en-US" sz="1600" dirty="0">
                <a:solidFill>
                  <a:srgbClr val="000000"/>
                </a:solidFill>
                <a:latin typeface="Segoe UI" panose="020B0502040204020203" pitchFamily="34" charset="0"/>
                <a:cs typeface="Segoe UI" panose="020B0502040204020203" pitchFamily="34" charset="0"/>
              </a:rPr>
              <a:t>State ID Card</a:t>
            </a:r>
          </a:p>
          <a:p>
            <a:pPr marL="171450" indent="-171450">
              <a:spcBef>
                <a:spcPts val="200"/>
              </a:spcBef>
              <a:buSzPct val="100000"/>
              <a:buFont typeface="Wingdings" panose="05000000000000000000" pitchFamily="2" charset="2"/>
              <a:buChar char="ü"/>
            </a:pPr>
            <a:r>
              <a:rPr lang="en-US" sz="1600" dirty="0">
                <a:solidFill>
                  <a:srgbClr val="000000"/>
                </a:solidFill>
                <a:latin typeface="Segoe UI" panose="020B0502040204020203" pitchFamily="34" charset="0"/>
                <a:cs typeface="Segoe UI" panose="020B0502040204020203" pitchFamily="34" charset="0"/>
              </a:rPr>
              <a:t>Passport </a:t>
            </a:r>
          </a:p>
          <a:p>
            <a:pPr>
              <a:spcBef>
                <a:spcPts val="200"/>
              </a:spcBef>
              <a:buSzPct val="100000"/>
            </a:pPr>
            <a:r>
              <a:rPr lang="en-US" sz="1100" i="1" dirty="0">
                <a:solidFill>
                  <a:srgbClr val="000000"/>
                </a:solidFill>
                <a:latin typeface="Segoe UI" panose="020B0502040204020203" pitchFamily="34" charset="0"/>
                <a:cs typeface="Segoe UI" panose="020B0502040204020203" pitchFamily="34" charset="0"/>
              </a:rPr>
              <a:t>Military IDs are not accepted</a:t>
            </a:r>
          </a:p>
          <a:p>
            <a:pPr marL="12700" marR="54610">
              <a:lnSpc>
                <a:spcPct val="100000"/>
              </a:lnSpc>
              <a:spcBef>
                <a:spcPts val="100"/>
              </a:spcBef>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12700" marR="54610">
              <a:lnSpc>
                <a:spcPct val="100000"/>
              </a:lnSpc>
              <a:spcBef>
                <a:spcPts val="100"/>
              </a:spcBef>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12700" marR="54610">
              <a:lnSpc>
                <a:spcPct val="100000"/>
              </a:lnSpc>
              <a:spcBef>
                <a:spcPts val="100"/>
              </a:spcBef>
            </a:pPr>
            <a:endParaRPr sz="12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DFB0247-EB09-3C0B-65E8-F8072BA0DBA3}"/>
              </a:ext>
            </a:extLst>
          </p:cNvPr>
          <p:cNvSpPr txBox="1"/>
          <p:nvPr/>
        </p:nvSpPr>
        <p:spPr>
          <a:xfrm>
            <a:off x="0" y="7428126"/>
            <a:ext cx="2966085" cy="1323439"/>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 should follow the instructions for taking a picture of the front and back of your selected ID</a:t>
            </a: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49" name="TextBox 48">
            <a:extLst>
              <a:ext uri="{FF2B5EF4-FFF2-40B4-BE49-F238E27FC236}">
                <a16:creationId xmlns:a16="http://schemas.microsoft.com/office/drawing/2014/main" id="{DD01AEC5-CF8C-672D-EB75-BC4FCB118091}"/>
              </a:ext>
            </a:extLst>
          </p:cNvPr>
          <p:cNvSpPr txBox="1"/>
          <p:nvPr/>
        </p:nvSpPr>
        <p:spPr>
          <a:xfrm>
            <a:off x="124366" y="905607"/>
            <a:ext cx="7190834"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lang="en-US" dirty="0">
                <a:solidFill>
                  <a:prstClr val="black"/>
                </a:solidFill>
                <a:latin typeface="Segoe UI" panose="020B0502040204020203" pitchFamily="34" charset="0"/>
                <a:ea typeface="Lato Light" panose="020F0502020204030203" pitchFamily="34" charset="0"/>
                <a:cs typeface="Segoe UI" panose="020B0502040204020203" pitchFamily="34" charset="0"/>
              </a:rPr>
              <a:t>Once you have accessed DocV, you can begin your verification process by uploading a government issued ID.</a:t>
            </a:r>
          </a:p>
        </p:txBody>
      </p:sp>
      <p:pic>
        <p:nvPicPr>
          <p:cNvPr id="67" name="Picture 66">
            <a:extLst>
              <a:ext uri="{FF2B5EF4-FFF2-40B4-BE49-F238E27FC236}">
                <a16:creationId xmlns:a16="http://schemas.microsoft.com/office/drawing/2014/main" id="{833F3BF7-D21F-8762-9F3B-E84D721A4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6766" y="1554210"/>
            <a:ext cx="1197887" cy="2593824"/>
          </a:xfrm>
          <a:prstGeom prst="rect">
            <a:avLst/>
          </a:prstGeom>
          <a:ln>
            <a:solidFill>
              <a:schemeClr val="tx1"/>
            </a:solidFill>
          </a:ln>
          <a:effectLst>
            <a:outerShdw blurRad="63500" sx="102000" sy="102000" algn="ctr" rotWithShape="0">
              <a:prstClr val="black">
                <a:alpha val="40000"/>
              </a:prstClr>
            </a:outerShdw>
          </a:effectLst>
        </p:spPr>
      </p:pic>
      <p:sp>
        <p:nvSpPr>
          <p:cNvPr id="68" name="Oval 67">
            <a:extLst>
              <a:ext uri="{FF2B5EF4-FFF2-40B4-BE49-F238E27FC236}">
                <a16:creationId xmlns:a16="http://schemas.microsoft.com/office/drawing/2014/main" id="{52F2D382-84C0-456A-5C37-393D70DB7A6E}"/>
              </a:ext>
            </a:extLst>
          </p:cNvPr>
          <p:cNvSpPr/>
          <p:nvPr/>
        </p:nvSpPr>
        <p:spPr>
          <a:xfrm>
            <a:off x="6516310" y="1384466"/>
            <a:ext cx="358656" cy="342901"/>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rPr>
              <a:t>1</a:t>
            </a:r>
          </a:p>
        </p:txBody>
      </p:sp>
      <p:pic>
        <p:nvPicPr>
          <p:cNvPr id="79" name="Picture 78" descr="Graphical user interface, text, application, chat or text message&#10;&#10;Description automatically generated">
            <a:extLst>
              <a:ext uri="{FF2B5EF4-FFF2-40B4-BE49-F238E27FC236}">
                <a16:creationId xmlns:a16="http://schemas.microsoft.com/office/drawing/2014/main" id="{75C0810F-E5D0-8451-61ED-83B6F60F37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6766" y="4472974"/>
            <a:ext cx="1197887" cy="2593824"/>
          </a:xfrm>
          <a:prstGeom prst="rect">
            <a:avLst/>
          </a:prstGeom>
          <a:ln>
            <a:solidFill>
              <a:schemeClr val="tx1"/>
            </a:solidFill>
          </a:ln>
          <a:effectLst>
            <a:outerShdw blurRad="63500" sx="102000" sy="102000" algn="ctr" rotWithShape="0">
              <a:prstClr val="black">
                <a:alpha val="40000"/>
              </a:prstClr>
            </a:outerShdw>
          </a:effectLst>
        </p:spPr>
      </p:pic>
      <p:pic>
        <p:nvPicPr>
          <p:cNvPr id="85" name="Picture 84" descr="Graphical user interface, text, application, chat or text message&#10;&#10;Description automatically generated">
            <a:extLst>
              <a:ext uri="{FF2B5EF4-FFF2-40B4-BE49-F238E27FC236}">
                <a16:creationId xmlns:a16="http://schemas.microsoft.com/office/drawing/2014/main" id="{8BD0935B-E87A-73C8-29E1-BC9FDF4C89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4185" y="4502758"/>
            <a:ext cx="1197887" cy="2593824"/>
          </a:xfrm>
          <a:prstGeom prst="rect">
            <a:avLst/>
          </a:prstGeom>
          <a:ln>
            <a:solidFill>
              <a:schemeClr val="tx1"/>
            </a:solidFill>
          </a:ln>
          <a:effectLst>
            <a:outerShdw blurRad="63500" sx="102000" sy="102000" algn="ctr" rotWithShape="0">
              <a:prstClr val="black">
                <a:alpha val="40000"/>
              </a:prstClr>
            </a:outerShdw>
          </a:effectLst>
        </p:spPr>
      </p:pic>
      <p:pic>
        <p:nvPicPr>
          <p:cNvPr id="87" name="Picture 86" descr="A screenshot of a phone&#10;&#10;Description automatically generated with medium confidence">
            <a:extLst>
              <a:ext uri="{FF2B5EF4-FFF2-40B4-BE49-F238E27FC236}">
                <a16:creationId xmlns:a16="http://schemas.microsoft.com/office/drawing/2014/main" id="{4A66AD38-4CF3-4CEE-6710-F8BAA1D955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6766" y="7325775"/>
            <a:ext cx="1197887" cy="2593824"/>
          </a:xfrm>
          <a:prstGeom prst="rect">
            <a:avLst/>
          </a:prstGeom>
          <a:ln>
            <a:solidFill>
              <a:schemeClr val="tx1"/>
            </a:solidFill>
          </a:ln>
          <a:effectLst>
            <a:outerShdw blurRad="63500" sx="102000" sy="102000" algn="ctr" rotWithShape="0">
              <a:prstClr val="black">
                <a:alpha val="40000"/>
              </a:prstClr>
            </a:outerShdw>
          </a:effectLst>
        </p:spPr>
      </p:pic>
      <p:pic>
        <p:nvPicPr>
          <p:cNvPr id="88" name="Picture 87" descr="A screenshot of a music player&#10;&#10;Description automatically generated with low confidence">
            <a:extLst>
              <a:ext uri="{FF2B5EF4-FFF2-40B4-BE49-F238E27FC236}">
                <a16:creationId xmlns:a16="http://schemas.microsoft.com/office/drawing/2014/main" id="{86CB7A38-3959-90CB-C4B4-809FA67A81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4185" y="7325775"/>
            <a:ext cx="1197887" cy="2593824"/>
          </a:xfrm>
          <a:prstGeom prst="rect">
            <a:avLst/>
          </a:prstGeom>
          <a:ln>
            <a:solidFill>
              <a:schemeClr val="tx1"/>
            </a:solidFill>
          </a:ln>
          <a:effectLst>
            <a:outerShdw blurRad="63500" sx="102000" sy="102000" algn="ctr" rotWithShape="0">
              <a:prstClr val="black">
                <a:alpha val="40000"/>
              </a:prstClr>
            </a:outerShdw>
          </a:effectLst>
        </p:spPr>
      </p:pic>
      <p:sp>
        <p:nvSpPr>
          <p:cNvPr id="93" name="Arrow: Right 92">
            <a:extLst>
              <a:ext uri="{FF2B5EF4-FFF2-40B4-BE49-F238E27FC236}">
                <a16:creationId xmlns:a16="http://schemas.microsoft.com/office/drawing/2014/main" id="{1A31171A-F403-0EFC-1FF3-6FD6BD115639}"/>
              </a:ext>
            </a:extLst>
          </p:cNvPr>
          <p:cNvSpPr/>
          <p:nvPr/>
        </p:nvSpPr>
        <p:spPr>
          <a:xfrm>
            <a:off x="4737433" y="2542301"/>
            <a:ext cx="704465" cy="316573"/>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94" name="Arrow: Right 93">
            <a:extLst>
              <a:ext uri="{FF2B5EF4-FFF2-40B4-BE49-F238E27FC236}">
                <a16:creationId xmlns:a16="http://schemas.microsoft.com/office/drawing/2014/main" id="{A631C1B3-304A-6681-9F10-5CB8C93AEA3B}"/>
              </a:ext>
            </a:extLst>
          </p:cNvPr>
          <p:cNvSpPr/>
          <p:nvPr/>
        </p:nvSpPr>
        <p:spPr>
          <a:xfrm>
            <a:off x="4737433" y="8449231"/>
            <a:ext cx="704465" cy="316573"/>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95" name="Arrow: Right 94">
            <a:extLst>
              <a:ext uri="{FF2B5EF4-FFF2-40B4-BE49-F238E27FC236}">
                <a16:creationId xmlns:a16="http://schemas.microsoft.com/office/drawing/2014/main" id="{58E815BB-015B-2A77-979E-58D6EFBD53E8}"/>
              </a:ext>
            </a:extLst>
          </p:cNvPr>
          <p:cNvSpPr/>
          <p:nvPr/>
        </p:nvSpPr>
        <p:spPr>
          <a:xfrm>
            <a:off x="4737433" y="5495766"/>
            <a:ext cx="704465" cy="316573"/>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6" name="Slide Number Placeholder 5">
            <a:extLst>
              <a:ext uri="{FF2B5EF4-FFF2-40B4-BE49-F238E27FC236}">
                <a16:creationId xmlns:a16="http://schemas.microsoft.com/office/drawing/2014/main" id="{D7545552-F6B8-8080-FFD7-8B1C4D41598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59</a:t>
            </a:fld>
            <a:endParaRPr lang="en-US" spc="-25"/>
          </a:p>
        </p:txBody>
      </p:sp>
      <p:sp>
        <p:nvSpPr>
          <p:cNvPr id="10" name="Oval 9">
            <a:extLst>
              <a:ext uri="{FF2B5EF4-FFF2-40B4-BE49-F238E27FC236}">
                <a16:creationId xmlns:a16="http://schemas.microsoft.com/office/drawing/2014/main" id="{D323A71A-A6AB-62AB-2DE6-C931CDD11A48}"/>
              </a:ext>
            </a:extLst>
          </p:cNvPr>
          <p:cNvSpPr/>
          <p:nvPr/>
        </p:nvSpPr>
        <p:spPr>
          <a:xfrm>
            <a:off x="6516310" y="4353330"/>
            <a:ext cx="358656" cy="342901"/>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Segoe UI" panose="020B0502040204020203" pitchFamily="34" charset="0"/>
                <a:ea typeface="Open Sans Light" panose="020B0306030504020204" pitchFamily="34" charset="0"/>
                <a:cs typeface="Segoe UI" panose="020B0502040204020203" pitchFamily="34" charset="0"/>
              </a:rPr>
              <a:t>2</a:t>
            </a:r>
            <a:endPar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endParaRPr>
          </a:p>
        </p:txBody>
      </p:sp>
      <p:sp>
        <p:nvSpPr>
          <p:cNvPr id="11" name="Oval 10">
            <a:extLst>
              <a:ext uri="{FF2B5EF4-FFF2-40B4-BE49-F238E27FC236}">
                <a16:creationId xmlns:a16="http://schemas.microsoft.com/office/drawing/2014/main" id="{FE11A593-A9C1-27F5-64FC-168455A00E5C}"/>
              </a:ext>
            </a:extLst>
          </p:cNvPr>
          <p:cNvSpPr/>
          <p:nvPr/>
        </p:nvSpPr>
        <p:spPr>
          <a:xfrm>
            <a:off x="6521244" y="7256676"/>
            <a:ext cx="358656" cy="342901"/>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rPr>
              <a:t>3</a:t>
            </a:r>
          </a:p>
        </p:txBody>
      </p:sp>
      <p:sp>
        <p:nvSpPr>
          <p:cNvPr id="3" name="TextBox 2">
            <a:extLst>
              <a:ext uri="{FF2B5EF4-FFF2-40B4-BE49-F238E27FC236}">
                <a16:creationId xmlns:a16="http://schemas.microsoft.com/office/drawing/2014/main" id="{671D218E-BE16-395E-EF19-30A2A3614672}"/>
              </a:ext>
            </a:extLst>
          </p:cNvPr>
          <p:cNvSpPr txBox="1"/>
          <p:nvPr/>
        </p:nvSpPr>
        <p:spPr>
          <a:xfrm>
            <a:off x="0" y="2131235"/>
            <a:ext cx="2962656" cy="830997"/>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1.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 should select “Start Verification” and accept the Terms and Consent.</a:t>
            </a:r>
          </a:p>
        </p:txBody>
      </p:sp>
      <p:sp>
        <p:nvSpPr>
          <p:cNvPr id="4" name="object 3">
            <a:extLst>
              <a:ext uri="{FF2B5EF4-FFF2-40B4-BE49-F238E27FC236}">
                <a16:creationId xmlns:a16="http://schemas.microsoft.com/office/drawing/2014/main" id="{8BA1E707-8815-CD14-228A-8E4236CACA63}"/>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Process: </a:t>
            </a:r>
            <a:r>
              <a:rPr lang="en-US" sz="3200" b="0" spc="-10">
                <a:solidFill>
                  <a:srgbClr val="002060"/>
                </a:solidFill>
                <a:latin typeface="Segoe UI" panose="020B0502040204020203" pitchFamily="34" charset="0"/>
                <a:ea typeface="Source Sans Pro" panose="020B0503030403020204" pitchFamily="34" charset="0"/>
                <a:cs typeface="Segoe UI" panose="020B0502040204020203" pitchFamily="34" charset="0"/>
              </a:rPr>
              <a:t>Identification Upload</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407255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3F75"/>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C87631C1-59F9-4E8F-75BF-FEBE7FCC1BDE}"/>
              </a:ext>
            </a:extLst>
          </p:cNvPr>
          <p:cNvSpPr txBox="1"/>
          <p:nvPr/>
        </p:nvSpPr>
        <p:spPr>
          <a:xfrm>
            <a:off x="12981" y="1030672"/>
            <a:ext cx="2962656" cy="304698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7.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Create and confirm a password for your OHID account.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Passwords must be between 12-30 characters; must contain at least one upper case letter, lower case letter, number, and special character; and cannot contain the user’s first name, last name, username, or OHID. Your new password will expire in 400 days.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marR="0" lvl="0" indent="0" algn="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720" b="0" i="0" u="none" strike="noStrike" kern="1200" cap="none" spc="-25" normalizeH="0" baseline="0" noProof="0" smtClean="0">
                <a:ln>
                  <a:noFill/>
                </a:ln>
                <a:solidFill>
                  <a:srgbClr val="0E3F75">
                    <a:tint val="75000"/>
                  </a:srgbClr>
                </a:solidFill>
                <a:effectLst/>
                <a:uLnTx/>
                <a:uFillTx/>
                <a:latin typeface="Arial" panose="020B0604020202020204"/>
                <a:ea typeface="+mn-ea"/>
                <a:cs typeface="+mn-cs"/>
              </a:rPr>
              <a:pPr marL="38100" marR="0" lvl="0" indent="0" algn="r" defTabSz="914400" rtl="0" eaLnBrk="1" fontAlgn="auto" latinLnBrk="0" hangingPunct="1">
                <a:lnSpc>
                  <a:spcPct val="100000"/>
                </a:lnSpc>
                <a:spcBef>
                  <a:spcPts val="240"/>
                </a:spcBef>
                <a:spcAft>
                  <a:spcPts val="0"/>
                </a:spcAft>
                <a:buClrTx/>
                <a:buSzTx/>
                <a:buFontTx/>
                <a:buNone/>
                <a:tabLst/>
                <a:defRPr/>
              </a:pPr>
              <a:t>6</a:t>
            </a:fld>
            <a:endParaRPr kumimoji="0" lang="en-US" sz="720" b="0" i="0" u="none" strike="noStrike" kern="1200" cap="none" spc="-25" normalizeH="0" baseline="0" noProof="0">
              <a:ln>
                <a:noFill/>
              </a:ln>
              <a:solidFill>
                <a:srgbClr val="0E3F75">
                  <a:tint val="75000"/>
                </a:srgbClr>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DBC7E121-F8AD-55F5-95B5-1F747E45A668}"/>
              </a:ext>
            </a:extLst>
          </p:cNvPr>
          <p:cNvSpPr txBox="1"/>
          <p:nvPr/>
        </p:nvSpPr>
        <p:spPr>
          <a:xfrm>
            <a:off x="12981" y="4215067"/>
            <a:ext cx="2962656" cy="3046988"/>
          </a:xfrm>
          <a:prstGeom prst="rect">
            <a:avLst/>
          </a:prstGeom>
          <a:noFill/>
        </p:spPr>
        <p:txBody>
          <a:bodyPr wrap="square" rtlCol="0">
            <a:spAutoFit/>
          </a:bodyPr>
          <a:lstStyle/>
          <a:p>
            <a:pPr marL="0" marR="0" lvl="0" indent="0" algn="l" defTabSz="41563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8.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Enter an active mobile phone number to enable account recovery.</a:t>
            </a:r>
          </a:p>
          <a:p>
            <a:pPr marL="0" marR="0" lvl="0" indent="0" algn="l" defTabSz="415631"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4156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Click “Send PIN” to send a PIN to the mobile phone number. </a:t>
            </a:r>
          </a:p>
          <a:p>
            <a:pPr marL="0" marR="0" lvl="0" indent="0" algn="l" defTabSz="415631"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4156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Enter that PIN to verify your mobile phone.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12981" y="7262055"/>
            <a:ext cx="2962656" cy="255454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9.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Check the “I Agree” box under the Terms &amp; Conditions section and answer the “Confirm you are not a robot” question.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Next, click “Verify,” and then “Create Account.”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pic>
        <p:nvPicPr>
          <p:cNvPr id="2" name="Picture 1">
            <a:extLst>
              <a:ext uri="{FF2B5EF4-FFF2-40B4-BE49-F238E27FC236}">
                <a16:creationId xmlns:a16="http://schemas.microsoft.com/office/drawing/2014/main" id="{609F57C8-1C65-8450-9C09-07B78B6F9EA1}"/>
              </a:ext>
            </a:extLst>
          </p:cNvPr>
          <p:cNvPicPr>
            <a:picLocks noChangeAspect="1"/>
          </p:cNvPicPr>
          <p:nvPr/>
        </p:nvPicPr>
        <p:blipFill>
          <a:blip r:embed="rId3"/>
          <a:stretch>
            <a:fillRect/>
          </a:stretch>
        </p:blipFill>
        <p:spPr>
          <a:xfrm>
            <a:off x="3605846" y="979158"/>
            <a:ext cx="3121025" cy="2470168"/>
          </a:xfrm>
          <a:prstGeom prst="rect">
            <a:avLst/>
          </a:prstGeom>
          <a:ln>
            <a:solidFill>
              <a:srgbClr val="002060"/>
            </a:solidFill>
          </a:ln>
          <a:effectLst>
            <a:outerShdw blurRad="63500" sx="102000" sy="102000" algn="ctr" rotWithShape="0">
              <a:prstClr val="black">
                <a:alpha val="40000"/>
              </a:prstClr>
            </a:outerShdw>
          </a:effectLst>
        </p:spPr>
      </p:pic>
      <p:sp>
        <p:nvSpPr>
          <p:cNvPr id="3" name="Rectangle 2">
            <a:extLst>
              <a:ext uri="{FF2B5EF4-FFF2-40B4-BE49-F238E27FC236}">
                <a16:creationId xmlns:a16="http://schemas.microsoft.com/office/drawing/2014/main" id="{A17DDF1D-B507-2C6C-0293-816624729503}"/>
              </a:ext>
            </a:extLst>
          </p:cNvPr>
          <p:cNvSpPr/>
          <p:nvPr/>
        </p:nvSpPr>
        <p:spPr>
          <a:xfrm>
            <a:off x="3605847" y="1201083"/>
            <a:ext cx="3121025" cy="2248243"/>
          </a:xfrm>
          <a:prstGeom prst="rect">
            <a:avLst/>
          </a:prstGeom>
          <a:noFill/>
          <a:ln w="28575" cap="flat" cmpd="sng" algn="ctr">
            <a:solidFill>
              <a:srgbClr val="00206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4" name="Oval 3">
            <a:extLst>
              <a:ext uri="{FF2B5EF4-FFF2-40B4-BE49-F238E27FC236}">
                <a16:creationId xmlns:a16="http://schemas.microsoft.com/office/drawing/2014/main" id="{5E9322CE-E2AA-5124-12B1-F86201DD8C12}"/>
              </a:ext>
            </a:extLst>
          </p:cNvPr>
          <p:cNvSpPr/>
          <p:nvPr/>
        </p:nvSpPr>
        <p:spPr>
          <a:xfrm>
            <a:off x="6587424" y="1030672"/>
            <a:ext cx="340823" cy="340823"/>
          </a:xfrm>
          <a:prstGeom prst="ellipse">
            <a:avLst/>
          </a:prstGeom>
          <a:solidFill>
            <a:srgbClr val="012B56"/>
          </a:solidFill>
          <a:ln w="28575" cap="flat" cmpd="sng" algn="ctr">
            <a:solidFill>
              <a:srgbClr val="00206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7</a:t>
            </a:r>
          </a:p>
        </p:txBody>
      </p:sp>
      <p:grpSp>
        <p:nvGrpSpPr>
          <p:cNvPr id="5" name="Group 4">
            <a:extLst>
              <a:ext uri="{FF2B5EF4-FFF2-40B4-BE49-F238E27FC236}">
                <a16:creationId xmlns:a16="http://schemas.microsoft.com/office/drawing/2014/main" id="{8DDC9B9E-A323-5008-8EB4-482B726CD77E}"/>
              </a:ext>
            </a:extLst>
          </p:cNvPr>
          <p:cNvGrpSpPr/>
          <p:nvPr/>
        </p:nvGrpSpPr>
        <p:grpSpPr>
          <a:xfrm>
            <a:off x="3440561" y="3781512"/>
            <a:ext cx="3451595" cy="2495375"/>
            <a:chOff x="3254707" y="6664545"/>
            <a:chExt cx="3451595" cy="2495375"/>
          </a:xfrm>
        </p:grpSpPr>
        <p:grpSp>
          <p:nvGrpSpPr>
            <p:cNvPr id="6" name="Group 5">
              <a:extLst>
                <a:ext uri="{FF2B5EF4-FFF2-40B4-BE49-F238E27FC236}">
                  <a16:creationId xmlns:a16="http://schemas.microsoft.com/office/drawing/2014/main" id="{B4C5E1F0-7AC3-4EE3-BA09-F18E35546461}"/>
                </a:ext>
              </a:extLst>
            </p:cNvPr>
            <p:cNvGrpSpPr/>
            <p:nvPr/>
          </p:nvGrpSpPr>
          <p:grpSpPr>
            <a:xfrm>
              <a:off x="3254707" y="6664545"/>
              <a:ext cx="3312860" cy="2495375"/>
              <a:chOff x="66368" y="6568531"/>
              <a:chExt cx="3312860" cy="2495375"/>
            </a:xfrm>
            <a:effectLst>
              <a:outerShdw blurRad="63500" sx="102000" sy="102000" algn="ctr" rotWithShape="0">
                <a:prstClr val="black">
                  <a:alpha val="40000"/>
                </a:prstClr>
              </a:outerShdw>
            </a:effectLst>
          </p:grpSpPr>
          <p:pic>
            <p:nvPicPr>
              <p:cNvPr id="10" name="Picture 9">
                <a:extLst>
                  <a:ext uri="{FF2B5EF4-FFF2-40B4-BE49-F238E27FC236}">
                    <a16:creationId xmlns:a16="http://schemas.microsoft.com/office/drawing/2014/main" id="{4EDA3038-DBD3-95E8-FCBD-6DB89F051EFD}"/>
                  </a:ext>
                </a:extLst>
              </p:cNvPr>
              <p:cNvPicPr>
                <a:picLocks noChangeAspect="1"/>
              </p:cNvPicPr>
              <p:nvPr/>
            </p:nvPicPr>
            <p:blipFill>
              <a:blip r:embed="rId4"/>
              <a:stretch>
                <a:fillRect/>
              </a:stretch>
            </p:blipFill>
            <p:spPr>
              <a:xfrm>
                <a:off x="66369" y="6568531"/>
                <a:ext cx="3312859" cy="2462656"/>
              </a:xfrm>
              <a:prstGeom prst="rect">
                <a:avLst/>
              </a:prstGeom>
              <a:ln>
                <a:solidFill>
                  <a:srgbClr val="002060"/>
                </a:solidFill>
              </a:ln>
            </p:spPr>
          </p:pic>
          <p:sp>
            <p:nvSpPr>
              <p:cNvPr id="11" name="Rectangle 10">
                <a:extLst>
                  <a:ext uri="{FF2B5EF4-FFF2-40B4-BE49-F238E27FC236}">
                    <a16:creationId xmlns:a16="http://schemas.microsoft.com/office/drawing/2014/main" id="{81037E81-D780-7FD3-C900-A4F6F2AE98DB}"/>
                  </a:ext>
                </a:extLst>
              </p:cNvPr>
              <p:cNvSpPr/>
              <p:nvPr/>
            </p:nvSpPr>
            <p:spPr>
              <a:xfrm>
                <a:off x="66368" y="7630383"/>
                <a:ext cx="3291015" cy="1433523"/>
              </a:xfrm>
              <a:prstGeom prst="rect">
                <a:avLst/>
              </a:prstGeom>
              <a:noFill/>
              <a:ln w="28575" cap="flat" cmpd="sng" algn="ctr">
                <a:solidFill>
                  <a:srgbClr val="00206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9" name="Oval 8">
              <a:extLst>
                <a:ext uri="{FF2B5EF4-FFF2-40B4-BE49-F238E27FC236}">
                  <a16:creationId xmlns:a16="http://schemas.microsoft.com/office/drawing/2014/main" id="{62BA6CBF-4CC6-F503-B3D3-1BBDF4C920E7}"/>
                </a:ext>
              </a:extLst>
            </p:cNvPr>
            <p:cNvSpPr/>
            <p:nvPr/>
          </p:nvSpPr>
          <p:spPr>
            <a:xfrm>
              <a:off x="6365479" y="7577115"/>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8</a:t>
              </a:r>
            </a:p>
          </p:txBody>
        </p:sp>
      </p:grpSp>
      <p:grpSp>
        <p:nvGrpSpPr>
          <p:cNvPr id="12" name="Group 11">
            <a:extLst>
              <a:ext uri="{FF2B5EF4-FFF2-40B4-BE49-F238E27FC236}">
                <a16:creationId xmlns:a16="http://schemas.microsoft.com/office/drawing/2014/main" id="{66732D88-141A-8530-307B-A502937F4C49}"/>
              </a:ext>
            </a:extLst>
          </p:cNvPr>
          <p:cNvGrpSpPr/>
          <p:nvPr/>
        </p:nvGrpSpPr>
        <p:grpSpPr>
          <a:xfrm>
            <a:off x="3500981" y="6576354"/>
            <a:ext cx="3330755" cy="3459870"/>
            <a:chOff x="3678807" y="6503789"/>
            <a:chExt cx="2969337" cy="3275332"/>
          </a:xfrm>
          <a:effectLst>
            <a:outerShdw blurRad="63500" sx="102000" sy="102000" algn="ctr" rotWithShape="0">
              <a:prstClr val="black">
                <a:alpha val="40000"/>
              </a:prstClr>
            </a:outerShdw>
          </a:effectLst>
        </p:grpSpPr>
        <p:pic>
          <p:nvPicPr>
            <p:cNvPr id="13" name="Picture 12">
              <a:extLst>
                <a:ext uri="{FF2B5EF4-FFF2-40B4-BE49-F238E27FC236}">
                  <a16:creationId xmlns:a16="http://schemas.microsoft.com/office/drawing/2014/main" id="{0EC5ADCC-262A-9C46-961E-E7EB9D6AF24B}"/>
                </a:ext>
              </a:extLst>
            </p:cNvPr>
            <p:cNvPicPr>
              <a:picLocks noChangeAspect="1"/>
            </p:cNvPicPr>
            <p:nvPr/>
          </p:nvPicPr>
          <p:blipFill>
            <a:blip r:embed="rId5"/>
            <a:stretch>
              <a:fillRect/>
            </a:stretch>
          </p:blipFill>
          <p:spPr>
            <a:xfrm>
              <a:off x="3741557" y="6584821"/>
              <a:ext cx="2863600" cy="3088307"/>
            </a:xfrm>
            <a:prstGeom prst="rect">
              <a:avLst/>
            </a:prstGeom>
            <a:ln>
              <a:solidFill>
                <a:srgbClr val="002060"/>
              </a:solidFill>
            </a:ln>
          </p:spPr>
        </p:pic>
        <p:sp>
          <p:nvSpPr>
            <p:cNvPr id="14" name="Rectangle 13">
              <a:extLst>
                <a:ext uri="{FF2B5EF4-FFF2-40B4-BE49-F238E27FC236}">
                  <a16:creationId xmlns:a16="http://schemas.microsoft.com/office/drawing/2014/main" id="{78016FA1-3C8C-2702-7158-D080730D4B7B}"/>
                </a:ext>
              </a:extLst>
            </p:cNvPr>
            <p:cNvSpPr/>
            <p:nvPr/>
          </p:nvSpPr>
          <p:spPr>
            <a:xfrm>
              <a:off x="3678807" y="6503789"/>
              <a:ext cx="2969337" cy="3275332"/>
            </a:xfrm>
            <a:prstGeom prst="rect">
              <a:avLst/>
            </a:prstGeom>
            <a:noFill/>
            <a:ln w="28575" cap="flat" cmpd="sng" algn="ctr">
              <a:solidFill>
                <a:srgbClr val="00206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15" name="Oval 14">
            <a:extLst>
              <a:ext uri="{FF2B5EF4-FFF2-40B4-BE49-F238E27FC236}">
                <a16:creationId xmlns:a16="http://schemas.microsoft.com/office/drawing/2014/main" id="{49352170-0F0E-77FA-B226-A454C137BD93}"/>
              </a:ext>
            </a:extLst>
          </p:cNvPr>
          <p:cNvSpPr/>
          <p:nvPr/>
        </p:nvSpPr>
        <p:spPr>
          <a:xfrm>
            <a:off x="6637215" y="6448741"/>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9</a:t>
            </a:r>
          </a:p>
        </p:txBody>
      </p:sp>
      <p:sp>
        <p:nvSpPr>
          <p:cNvPr id="17" name="object 3">
            <a:extLst>
              <a:ext uri="{FF2B5EF4-FFF2-40B4-BE49-F238E27FC236}">
                <a16:creationId xmlns:a16="http://schemas.microsoft.com/office/drawing/2014/main" id="{7C78EA39-F603-ECFB-89AF-192A29CE378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lvl="0" indent="0" algn="l" defTabSz="548640" rtl="0" eaLnBrk="1" fontAlgn="auto" latinLnBrk="0" hangingPunct="1">
              <a:lnSpc>
                <a:spcPct val="100000"/>
              </a:lnSpc>
              <a:spcBef>
                <a:spcPts val="95"/>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OHID Account Creation</a:t>
            </a:r>
            <a:endParaRPr kumimoji="0" lang="en-US" sz="3600" b="1" i="0" u="none" strike="noStrike" kern="1200" cap="none" spc="-150" normalizeH="0" baseline="0" noProof="0">
              <a:ln>
                <a:noFill/>
              </a:ln>
              <a:solidFill>
                <a:srgbClr val="00206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410731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98" y="1736604"/>
            <a:ext cx="2966085" cy="7515226"/>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DD01AEC5-CF8C-672D-EB75-BC4FCB118091}"/>
              </a:ext>
            </a:extLst>
          </p:cNvPr>
          <p:cNvSpPr txBox="1"/>
          <p:nvPr/>
        </p:nvSpPr>
        <p:spPr>
          <a:xfrm>
            <a:off x="124366" y="905607"/>
            <a:ext cx="6934950"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lang="en-US" dirty="0">
                <a:solidFill>
                  <a:prstClr val="black"/>
                </a:solidFill>
                <a:latin typeface="Segoe UI" panose="020B0502040204020203" pitchFamily="34" charset="0"/>
                <a:ea typeface="Lato Light" panose="020F0502020204030203" pitchFamily="34" charset="0"/>
                <a:cs typeface="Segoe UI" panose="020B0502040204020203" pitchFamily="34" charset="0"/>
              </a:rPr>
              <a:t>After uploading the front and back of your selected ID, you will be prompted to take a picture of yourself to complete the DocV verification process.</a:t>
            </a:r>
          </a:p>
        </p:txBody>
      </p:sp>
      <p:pic>
        <p:nvPicPr>
          <p:cNvPr id="15" name="Picture 14" descr="Icon&#10;&#10;Description automatically generated">
            <a:extLst>
              <a:ext uri="{FF2B5EF4-FFF2-40B4-BE49-F238E27FC236}">
                <a16:creationId xmlns:a16="http://schemas.microsoft.com/office/drawing/2014/main" id="{53472579-8416-0C89-AA2E-E7277DFF0FDA}"/>
              </a:ext>
            </a:extLst>
          </p:cNvPr>
          <p:cNvPicPr>
            <a:picLocks noChangeAspect="1"/>
          </p:cNvPicPr>
          <p:nvPr/>
        </p:nvPicPr>
        <p:blipFill rotWithShape="1">
          <a:blip r:embed="rId3">
            <a:extLst>
              <a:ext uri="{28A0092B-C50C-407E-A947-70E740481C1C}">
                <a14:useLocalDpi xmlns:a14="http://schemas.microsoft.com/office/drawing/2010/main" val="0"/>
              </a:ext>
            </a:extLst>
          </a:blip>
          <a:srcRect l="9909" t="5572" r="10267" b="4700"/>
          <a:stretch/>
        </p:blipFill>
        <p:spPr>
          <a:xfrm>
            <a:off x="3380904" y="5697667"/>
            <a:ext cx="1351864" cy="3082387"/>
          </a:xfrm>
          <a:prstGeom prst="rect">
            <a:avLst/>
          </a:prstGeom>
          <a:ln>
            <a:solidFill>
              <a:srgbClr val="002060"/>
            </a:solidFill>
          </a:ln>
          <a:effectLst>
            <a:outerShdw blurRad="63500" sx="102000" sy="102000" algn="ctr" rotWithShape="0">
              <a:prstClr val="black">
                <a:alpha val="40000"/>
              </a:prstClr>
            </a:outerShdw>
          </a:effectLst>
        </p:spPr>
      </p:pic>
      <p:pic>
        <p:nvPicPr>
          <p:cNvPr id="26" name="Picture 25" descr="Graphical user interface, application&#10;&#10;Description automatically generated">
            <a:extLst>
              <a:ext uri="{FF2B5EF4-FFF2-40B4-BE49-F238E27FC236}">
                <a16:creationId xmlns:a16="http://schemas.microsoft.com/office/drawing/2014/main" id="{8E09CBC9-D5A7-25DC-3E8B-0B7732AADD99}"/>
              </a:ext>
            </a:extLst>
          </p:cNvPr>
          <p:cNvPicPr>
            <a:picLocks noChangeAspect="1"/>
          </p:cNvPicPr>
          <p:nvPr/>
        </p:nvPicPr>
        <p:blipFill rotWithShape="1">
          <a:blip r:embed="rId4">
            <a:extLst>
              <a:ext uri="{28A0092B-C50C-407E-A947-70E740481C1C}">
                <a14:useLocalDpi xmlns:a14="http://schemas.microsoft.com/office/drawing/2010/main" val="0"/>
              </a:ext>
            </a:extLst>
          </a:blip>
          <a:srcRect l="11822" t="5237" r="10056" b="5783"/>
          <a:stretch/>
        </p:blipFill>
        <p:spPr>
          <a:xfrm>
            <a:off x="5716682" y="5678974"/>
            <a:ext cx="1351864" cy="3084148"/>
          </a:xfrm>
          <a:prstGeom prst="rect">
            <a:avLst/>
          </a:prstGeom>
          <a:ln>
            <a:solidFill>
              <a:srgbClr val="002060"/>
            </a:solidFill>
          </a:ln>
          <a:effectLst>
            <a:outerShdw blurRad="63500" sx="102000" sy="102000" algn="ctr" rotWithShape="0">
              <a:prstClr val="black">
                <a:alpha val="40000"/>
              </a:prstClr>
            </a:outerShdw>
          </a:effectLst>
        </p:spPr>
      </p:pic>
      <p:sp>
        <p:nvSpPr>
          <p:cNvPr id="29" name="Oval 28">
            <a:extLst>
              <a:ext uri="{FF2B5EF4-FFF2-40B4-BE49-F238E27FC236}">
                <a16:creationId xmlns:a16="http://schemas.microsoft.com/office/drawing/2014/main" id="{0F453743-09CC-3D70-F6C2-DCFE35351008}"/>
              </a:ext>
            </a:extLst>
          </p:cNvPr>
          <p:cNvSpPr/>
          <p:nvPr/>
        </p:nvSpPr>
        <p:spPr>
          <a:xfrm>
            <a:off x="4526941" y="5476348"/>
            <a:ext cx="404758" cy="405250"/>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Segoe UI" panose="020B0502040204020203" pitchFamily="34" charset="0"/>
                <a:ea typeface="Open Sans Light" panose="020B0306030504020204" pitchFamily="34" charset="0"/>
                <a:cs typeface="Segoe UI" panose="020B0502040204020203" pitchFamily="34" charset="0"/>
              </a:rPr>
              <a:t>6</a:t>
            </a:r>
            <a:endPar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endParaRPr>
          </a:p>
        </p:txBody>
      </p:sp>
      <p:sp>
        <p:nvSpPr>
          <p:cNvPr id="9" name="Freeform 71">
            <a:extLst>
              <a:ext uri="{FF2B5EF4-FFF2-40B4-BE49-F238E27FC236}">
                <a16:creationId xmlns:a16="http://schemas.microsoft.com/office/drawing/2014/main" id="{BE4C5D02-E72A-43C1-704C-82A360F50492}"/>
              </a:ext>
            </a:extLst>
          </p:cNvPr>
          <p:cNvSpPr>
            <a:spLocks/>
          </p:cNvSpPr>
          <p:nvPr/>
        </p:nvSpPr>
        <p:spPr bwMode="auto">
          <a:xfrm>
            <a:off x="6855767" y="4555786"/>
            <a:ext cx="203549" cy="358946"/>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pic>
        <p:nvPicPr>
          <p:cNvPr id="13" name="Picture 12" descr="A screenshot of a phone&#10;&#10;Description automatically generated with medium confidence">
            <a:extLst>
              <a:ext uri="{FF2B5EF4-FFF2-40B4-BE49-F238E27FC236}">
                <a16:creationId xmlns:a16="http://schemas.microsoft.com/office/drawing/2014/main" id="{C66D8F0F-8DF9-3457-C297-CE0F185D40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1676" y="2302810"/>
            <a:ext cx="1351864" cy="3065456"/>
          </a:xfrm>
          <a:prstGeom prst="rect">
            <a:avLst/>
          </a:prstGeom>
          <a:ln>
            <a:solidFill>
              <a:srgbClr val="002060"/>
            </a:solidFill>
          </a:ln>
          <a:effectLst>
            <a:outerShdw blurRad="63500" sx="102000" sy="102000" algn="ctr" rotWithShape="0">
              <a:prstClr val="black">
                <a:alpha val="40000"/>
              </a:prstClr>
            </a:outerShdw>
          </a:effectLst>
        </p:spPr>
      </p:pic>
      <p:sp>
        <p:nvSpPr>
          <p:cNvPr id="27" name="Oval 26">
            <a:extLst>
              <a:ext uri="{FF2B5EF4-FFF2-40B4-BE49-F238E27FC236}">
                <a16:creationId xmlns:a16="http://schemas.microsoft.com/office/drawing/2014/main" id="{FC64E0A8-2804-E939-029C-335FA5D15452}"/>
              </a:ext>
            </a:extLst>
          </p:cNvPr>
          <p:cNvSpPr/>
          <p:nvPr/>
        </p:nvSpPr>
        <p:spPr>
          <a:xfrm>
            <a:off x="4536193" y="2089090"/>
            <a:ext cx="404758" cy="405250"/>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rPr>
              <a:t>4</a:t>
            </a:r>
          </a:p>
        </p:txBody>
      </p:sp>
      <p:grpSp>
        <p:nvGrpSpPr>
          <p:cNvPr id="31" name="Group 30">
            <a:extLst>
              <a:ext uri="{FF2B5EF4-FFF2-40B4-BE49-F238E27FC236}">
                <a16:creationId xmlns:a16="http://schemas.microsoft.com/office/drawing/2014/main" id="{3927F601-AB8D-EB4C-EB3F-0085B4925524}"/>
              </a:ext>
            </a:extLst>
          </p:cNvPr>
          <p:cNvGrpSpPr/>
          <p:nvPr/>
        </p:nvGrpSpPr>
        <p:grpSpPr>
          <a:xfrm>
            <a:off x="5707453" y="2302810"/>
            <a:ext cx="1351864" cy="3065456"/>
            <a:chOff x="4101910" y="3486737"/>
            <a:chExt cx="1197887" cy="2593824"/>
          </a:xfrm>
          <a:effectLst>
            <a:outerShdw blurRad="63500" sx="102000" sy="102000" algn="ctr" rotWithShape="0">
              <a:prstClr val="black">
                <a:alpha val="40000"/>
              </a:prstClr>
            </a:outerShdw>
          </a:effectLst>
        </p:grpSpPr>
        <p:pic>
          <p:nvPicPr>
            <p:cNvPr id="36" name="Picture 35" descr="Graphical user interface, application&#10;&#10;Description automatically generated">
              <a:extLst>
                <a:ext uri="{FF2B5EF4-FFF2-40B4-BE49-F238E27FC236}">
                  <a16:creationId xmlns:a16="http://schemas.microsoft.com/office/drawing/2014/main" id="{400C656B-F9F8-6ED6-09D1-85B0F87A45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1910" y="3486737"/>
              <a:ext cx="1197887" cy="2593824"/>
            </a:xfrm>
            <a:prstGeom prst="rect">
              <a:avLst/>
            </a:prstGeom>
            <a:ln>
              <a:solidFill>
                <a:srgbClr val="002060"/>
              </a:solidFill>
            </a:ln>
            <a:effectLst>
              <a:outerShdw blurRad="50800" dist="38100" dir="8100000" algn="tr" rotWithShape="0">
                <a:prstClr val="black">
                  <a:alpha val="40000"/>
                </a:prstClr>
              </a:outerShdw>
            </a:effectLst>
          </p:spPr>
        </p:pic>
        <p:sp>
          <p:nvSpPr>
            <p:cNvPr id="37" name="TextBox 36">
              <a:extLst>
                <a:ext uri="{FF2B5EF4-FFF2-40B4-BE49-F238E27FC236}">
                  <a16:creationId xmlns:a16="http://schemas.microsoft.com/office/drawing/2014/main" id="{D54070C1-B297-E8C8-DDEC-BEF01EED25BE}"/>
                </a:ext>
              </a:extLst>
            </p:cNvPr>
            <p:cNvSpPr txBox="1"/>
            <p:nvPr/>
          </p:nvSpPr>
          <p:spPr>
            <a:xfrm rot="5400000">
              <a:off x="4293060" y="4451338"/>
              <a:ext cx="842679" cy="163633"/>
            </a:xfrm>
            <a:prstGeom prst="rect">
              <a:avLst/>
            </a:prstGeom>
            <a:solidFill>
              <a:schemeClr val="bg1"/>
            </a:solidFill>
            <a:ln>
              <a:solidFill>
                <a:srgbClr val="002060"/>
              </a:solidFill>
            </a:ln>
          </p:spPr>
          <p:txBody>
            <a:bodyPr vert="horz" wrap="square" lIns="0" tIns="0" rIns="0" bIns="0" rtlCol="0">
              <a:spAutoFit/>
            </a:bodyPr>
            <a:lstStyle/>
            <a:p>
              <a:pPr>
                <a:spcBef>
                  <a:spcPts val="200"/>
                </a:spcBef>
                <a:buSzPct val="100000"/>
              </a:pPr>
              <a:endParaRPr lang="en-US" sz="1200">
                <a:latin typeface="Segoe UI" panose="020B0502040204020203" pitchFamily="34" charset="0"/>
                <a:cs typeface="Segoe UI" panose="020B0502040204020203" pitchFamily="34" charset="0"/>
              </a:endParaRPr>
            </a:p>
          </p:txBody>
        </p:sp>
        <p:sp>
          <p:nvSpPr>
            <p:cNvPr id="38" name="Freeform 108">
              <a:extLst>
                <a:ext uri="{FF2B5EF4-FFF2-40B4-BE49-F238E27FC236}">
                  <a16:creationId xmlns:a16="http://schemas.microsoft.com/office/drawing/2014/main" id="{AF9AA821-68B0-03DB-CC92-AC606D2AB922}"/>
                </a:ext>
              </a:extLst>
            </p:cNvPr>
            <p:cNvSpPr>
              <a:spLocks/>
            </p:cNvSpPr>
            <p:nvPr/>
          </p:nvSpPr>
          <p:spPr bwMode="auto">
            <a:xfrm>
              <a:off x="4372706" y="4228517"/>
              <a:ext cx="683387" cy="725977"/>
            </a:xfrm>
            <a:custGeom>
              <a:avLst/>
              <a:gdLst>
                <a:gd name="T0" fmla="*/ 164 w 505"/>
                <a:gd name="T1" fmla="*/ 289 h 532"/>
                <a:gd name="T2" fmla="*/ 49 w 505"/>
                <a:gd name="T3" fmla="*/ 338 h 532"/>
                <a:gd name="T4" fmla="*/ 0 w 505"/>
                <a:gd name="T5" fmla="*/ 520 h 532"/>
                <a:gd name="T6" fmla="*/ 0 w 505"/>
                <a:gd name="T7" fmla="*/ 532 h 532"/>
                <a:gd name="T8" fmla="*/ 505 w 505"/>
                <a:gd name="T9" fmla="*/ 532 h 532"/>
                <a:gd name="T10" fmla="*/ 505 w 505"/>
                <a:gd name="T11" fmla="*/ 520 h 532"/>
                <a:gd name="T12" fmla="*/ 456 w 505"/>
                <a:gd name="T13" fmla="*/ 338 h 532"/>
                <a:gd name="T14" fmla="*/ 340 w 505"/>
                <a:gd name="T15" fmla="*/ 289 h 532"/>
                <a:gd name="T16" fmla="*/ 307 w 505"/>
                <a:gd name="T17" fmla="*/ 258 h 532"/>
                <a:gd name="T18" fmla="*/ 340 w 505"/>
                <a:gd name="T19" fmla="*/ 200 h 532"/>
                <a:gd name="T20" fmla="*/ 348 w 505"/>
                <a:gd name="T21" fmla="*/ 196 h 532"/>
                <a:gd name="T22" fmla="*/ 359 w 505"/>
                <a:gd name="T23" fmla="*/ 125 h 532"/>
                <a:gd name="T24" fmla="*/ 354 w 505"/>
                <a:gd name="T25" fmla="*/ 121 h 532"/>
                <a:gd name="T26" fmla="*/ 345 w 505"/>
                <a:gd name="T27" fmla="*/ 49 h 532"/>
                <a:gd name="T28" fmla="*/ 258 w 505"/>
                <a:gd name="T29" fmla="*/ 0 h 532"/>
                <a:gd name="T30" fmla="*/ 246 w 505"/>
                <a:gd name="T31" fmla="*/ 0 h 532"/>
                <a:gd name="T32" fmla="*/ 159 w 505"/>
                <a:gd name="T33" fmla="*/ 49 h 532"/>
                <a:gd name="T34" fmla="*/ 151 w 505"/>
                <a:gd name="T35" fmla="*/ 121 h 532"/>
                <a:gd name="T36" fmla="*/ 146 w 505"/>
                <a:gd name="T37" fmla="*/ 125 h 532"/>
                <a:gd name="T38" fmla="*/ 157 w 505"/>
                <a:gd name="T39" fmla="*/ 196 h 532"/>
                <a:gd name="T40" fmla="*/ 164 w 505"/>
                <a:gd name="T41" fmla="*/ 200 h 532"/>
                <a:gd name="T42" fmla="*/ 197 w 505"/>
                <a:gd name="T43" fmla="*/ 258 h 532"/>
                <a:gd name="T44" fmla="*/ 164 w 505"/>
                <a:gd name="T45" fmla="*/ 28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5" h="532">
                  <a:moveTo>
                    <a:pt x="164" y="289"/>
                  </a:moveTo>
                  <a:cubicBezTo>
                    <a:pt x="49" y="338"/>
                    <a:pt x="49" y="338"/>
                    <a:pt x="49" y="338"/>
                  </a:cubicBezTo>
                  <a:cubicBezTo>
                    <a:pt x="3" y="355"/>
                    <a:pt x="0" y="478"/>
                    <a:pt x="0" y="520"/>
                  </a:cubicBezTo>
                  <a:cubicBezTo>
                    <a:pt x="0" y="532"/>
                    <a:pt x="0" y="532"/>
                    <a:pt x="0" y="532"/>
                  </a:cubicBezTo>
                  <a:cubicBezTo>
                    <a:pt x="505" y="532"/>
                    <a:pt x="505" y="532"/>
                    <a:pt x="505" y="532"/>
                  </a:cubicBezTo>
                  <a:cubicBezTo>
                    <a:pt x="505" y="520"/>
                    <a:pt x="505" y="520"/>
                    <a:pt x="505" y="520"/>
                  </a:cubicBezTo>
                  <a:cubicBezTo>
                    <a:pt x="505" y="478"/>
                    <a:pt x="502" y="355"/>
                    <a:pt x="456" y="338"/>
                  </a:cubicBezTo>
                  <a:cubicBezTo>
                    <a:pt x="340" y="289"/>
                    <a:pt x="340" y="289"/>
                    <a:pt x="340" y="289"/>
                  </a:cubicBezTo>
                  <a:cubicBezTo>
                    <a:pt x="324" y="281"/>
                    <a:pt x="312" y="268"/>
                    <a:pt x="307" y="258"/>
                  </a:cubicBezTo>
                  <a:cubicBezTo>
                    <a:pt x="323" y="241"/>
                    <a:pt x="335" y="219"/>
                    <a:pt x="340" y="200"/>
                  </a:cubicBezTo>
                  <a:cubicBezTo>
                    <a:pt x="348" y="196"/>
                    <a:pt x="348" y="196"/>
                    <a:pt x="348" y="196"/>
                  </a:cubicBezTo>
                  <a:cubicBezTo>
                    <a:pt x="357" y="169"/>
                    <a:pt x="360" y="146"/>
                    <a:pt x="359" y="125"/>
                  </a:cubicBezTo>
                  <a:cubicBezTo>
                    <a:pt x="354" y="121"/>
                    <a:pt x="354" y="121"/>
                    <a:pt x="354" y="121"/>
                  </a:cubicBezTo>
                  <a:cubicBezTo>
                    <a:pt x="355" y="101"/>
                    <a:pt x="355" y="66"/>
                    <a:pt x="345" y="49"/>
                  </a:cubicBezTo>
                  <a:cubicBezTo>
                    <a:pt x="330" y="20"/>
                    <a:pt x="290" y="0"/>
                    <a:pt x="258" y="0"/>
                  </a:cubicBezTo>
                  <a:cubicBezTo>
                    <a:pt x="246" y="0"/>
                    <a:pt x="246" y="0"/>
                    <a:pt x="246" y="0"/>
                  </a:cubicBezTo>
                  <a:cubicBezTo>
                    <a:pt x="215" y="0"/>
                    <a:pt x="175" y="20"/>
                    <a:pt x="159" y="49"/>
                  </a:cubicBezTo>
                  <a:cubicBezTo>
                    <a:pt x="150" y="66"/>
                    <a:pt x="150" y="101"/>
                    <a:pt x="151" y="121"/>
                  </a:cubicBezTo>
                  <a:cubicBezTo>
                    <a:pt x="146" y="125"/>
                    <a:pt x="146" y="125"/>
                    <a:pt x="146" y="125"/>
                  </a:cubicBezTo>
                  <a:cubicBezTo>
                    <a:pt x="144" y="146"/>
                    <a:pt x="147" y="169"/>
                    <a:pt x="157" y="196"/>
                  </a:cubicBezTo>
                  <a:cubicBezTo>
                    <a:pt x="164" y="200"/>
                    <a:pt x="164" y="200"/>
                    <a:pt x="164" y="200"/>
                  </a:cubicBezTo>
                  <a:cubicBezTo>
                    <a:pt x="169" y="219"/>
                    <a:pt x="182" y="241"/>
                    <a:pt x="197" y="258"/>
                  </a:cubicBezTo>
                  <a:cubicBezTo>
                    <a:pt x="193" y="268"/>
                    <a:pt x="181" y="281"/>
                    <a:pt x="164" y="289"/>
                  </a:cubicBezTo>
                  <a:close/>
                </a:path>
              </a:pathLst>
            </a:custGeom>
            <a:solidFill>
              <a:srgbClr val="071F3B"/>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grpSp>
      <p:sp>
        <p:nvSpPr>
          <p:cNvPr id="34" name="Oval 33">
            <a:extLst>
              <a:ext uri="{FF2B5EF4-FFF2-40B4-BE49-F238E27FC236}">
                <a16:creationId xmlns:a16="http://schemas.microsoft.com/office/drawing/2014/main" id="{DBDC0D4D-51CC-BEDD-48BA-4E001A2B725A}"/>
              </a:ext>
            </a:extLst>
          </p:cNvPr>
          <p:cNvSpPr/>
          <p:nvPr/>
        </p:nvSpPr>
        <p:spPr>
          <a:xfrm>
            <a:off x="6855766" y="2100185"/>
            <a:ext cx="404758" cy="405250"/>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Segoe UI" panose="020B0502040204020203" pitchFamily="34" charset="0"/>
                <a:ea typeface="Open Sans Light" panose="020B0306030504020204" pitchFamily="34" charset="0"/>
                <a:cs typeface="Segoe UI" panose="020B0502040204020203" pitchFamily="34" charset="0"/>
              </a:rPr>
              <a:t>5</a:t>
            </a:r>
            <a:endPar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endParaRPr>
          </a:p>
        </p:txBody>
      </p:sp>
      <p:sp>
        <p:nvSpPr>
          <p:cNvPr id="35" name="Freeform 71">
            <a:extLst>
              <a:ext uri="{FF2B5EF4-FFF2-40B4-BE49-F238E27FC236}">
                <a16:creationId xmlns:a16="http://schemas.microsoft.com/office/drawing/2014/main" id="{E02E990E-6542-D002-BC9A-83D738FF5475}"/>
              </a:ext>
            </a:extLst>
          </p:cNvPr>
          <p:cNvSpPr>
            <a:spLocks/>
          </p:cNvSpPr>
          <p:nvPr/>
        </p:nvSpPr>
        <p:spPr bwMode="auto">
          <a:xfrm>
            <a:off x="6753992" y="4526683"/>
            <a:ext cx="203549" cy="358946"/>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28" name="Slide Number Placeholder 27">
            <a:extLst>
              <a:ext uri="{FF2B5EF4-FFF2-40B4-BE49-F238E27FC236}">
                <a16:creationId xmlns:a16="http://schemas.microsoft.com/office/drawing/2014/main" id="{269E670D-DC28-DA60-ABB0-558BF6A7F829}"/>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60</a:t>
            </a:fld>
            <a:endParaRPr lang="en-US" spc="-25"/>
          </a:p>
        </p:txBody>
      </p:sp>
      <p:sp>
        <p:nvSpPr>
          <p:cNvPr id="10" name="Oval 9">
            <a:extLst>
              <a:ext uri="{FF2B5EF4-FFF2-40B4-BE49-F238E27FC236}">
                <a16:creationId xmlns:a16="http://schemas.microsoft.com/office/drawing/2014/main" id="{EF44777C-C444-1F90-7B54-1EC0061A0CE4}"/>
              </a:ext>
            </a:extLst>
          </p:cNvPr>
          <p:cNvSpPr/>
          <p:nvPr/>
        </p:nvSpPr>
        <p:spPr>
          <a:xfrm>
            <a:off x="6855766" y="5474130"/>
            <a:ext cx="404758" cy="405250"/>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Segoe UI" panose="020B0502040204020203" pitchFamily="34" charset="0"/>
                <a:ea typeface="Open Sans Light" panose="020B0306030504020204" pitchFamily="34" charset="0"/>
                <a:cs typeface="Segoe UI" panose="020B0502040204020203" pitchFamily="34" charset="0"/>
              </a:rPr>
              <a:t>7</a:t>
            </a:r>
            <a:endPar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FFA352AF-9CEF-8562-85D6-2F0931E1BEEA}"/>
              </a:ext>
            </a:extLst>
          </p:cNvPr>
          <p:cNvSpPr txBox="1"/>
          <p:nvPr/>
        </p:nvSpPr>
        <p:spPr>
          <a:xfrm>
            <a:off x="12884" y="2067067"/>
            <a:ext cx="2962656" cy="1077218"/>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4.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 should move the phone or tablet in front of your face and follow instructions for taking a picture of yourself.</a:t>
            </a:r>
          </a:p>
        </p:txBody>
      </p:sp>
      <p:sp>
        <p:nvSpPr>
          <p:cNvPr id="4" name="TextBox 3">
            <a:extLst>
              <a:ext uri="{FF2B5EF4-FFF2-40B4-BE49-F238E27FC236}">
                <a16:creationId xmlns:a16="http://schemas.microsoft.com/office/drawing/2014/main" id="{B18837BC-4558-F497-501D-0948143498E7}"/>
              </a:ext>
            </a:extLst>
          </p:cNvPr>
          <p:cNvSpPr txBox="1"/>
          <p:nvPr/>
        </p:nvSpPr>
        <p:spPr>
          <a:xfrm>
            <a:off x="12884" y="4134305"/>
            <a:ext cx="2962656" cy="1077218"/>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5.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Once your selfie is captured, you should ensure your full face is visible in the image and submit your selfie.</a:t>
            </a:r>
          </a:p>
        </p:txBody>
      </p:sp>
      <p:sp>
        <p:nvSpPr>
          <p:cNvPr id="6" name="TextBox 5">
            <a:extLst>
              <a:ext uri="{FF2B5EF4-FFF2-40B4-BE49-F238E27FC236}">
                <a16:creationId xmlns:a16="http://schemas.microsoft.com/office/drawing/2014/main" id="{8828589F-03FA-AE68-F951-42E799E6122B}"/>
              </a:ext>
            </a:extLst>
          </p:cNvPr>
          <p:cNvSpPr txBox="1"/>
          <p:nvPr/>
        </p:nvSpPr>
        <p:spPr>
          <a:xfrm>
            <a:off x="12884" y="5955322"/>
            <a:ext cx="2962656" cy="830997"/>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6.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You will wait a few seconds for DocV to process</a:t>
            </a:r>
            <a:endPar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8" name="TextBox 7">
            <a:extLst>
              <a:ext uri="{FF2B5EF4-FFF2-40B4-BE49-F238E27FC236}">
                <a16:creationId xmlns:a16="http://schemas.microsoft.com/office/drawing/2014/main" id="{2FE80460-E406-A8C5-DFC2-23A776B7F5CE}"/>
              </a:ext>
            </a:extLst>
          </p:cNvPr>
          <p:cNvSpPr txBox="1"/>
          <p:nvPr/>
        </p:nvSpPr>
        <p:spPr>
          <a:xfrm>
            <a:off x="12884" y="7530117"/>
            <a:ext cx="2962656" cy="1569660"/>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7.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Once DocV has shown successful, you should close the application and navigate back to the original application landing page. </a:t>
            </a: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1" name="object 3">
            <a:extLst>
              <a:ext uri="{FF2B5EF4-FFF2-40B4-BE49-F238E27FC236}">
                <a16:creationId xmlns:a16="http://schemas.microsoft.com/office/drawing/2014/main" id="{608D4DC0-2466-43FA-463F-A51F59F6CD18}"/>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Process: </a:t>
            </a:r>
            <a:r>
              <a:rPr lang="en-US" sz="3200" b="0" spc="-10">
                <a:solidFill>
                  <a:srgbClr val="002060"/>
                </a:solidFill>
                <a:latin typeface="Segoe UI" panose="020B0502040204020203" pitchFamily="34" charset="0"/>
                <a:ea typeface="Source Sans Pro" panose="020B0503030403020204" pitchFamily="34" charset="0"/>
                <a:cs typeface="Segoe UI" panose="020B0502040204020203" pitchFamily="34" charset="0"/>
              </a:rPr>
              <a:t>Identification Upload</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9244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7213607D-273F-148B-E2B8-18BCB7CF7E51}"/>
              </a:ext>
            </a:extLst>
          </p:cNvPr>
          <p:cNvPicPr/>
          <p:nvPr/>
        </p:nvPicPr>
        <p:blipFill>
          <a:blip r:embed="rId2" cstate="print">
            <a:alphaModFix amt="50000"/>
          </a:blip>
          <a:stretch>
            <a:fillRect/>
          </a:stretch>
        </p:blipFill>
        <p:spPr>
          <a:xfrm>
            <a:off x="4876800" y="1298436"/>
            <a:ext cx="2415033" cy="7312242"/>
          </a:xfrm>
          <a:prstGeom prst="rect">
            <a:avLst/>
          </a:prstGeom>
        </p:spPr>
      </p:pic>
      <p:grpSp>
        <p:nvGrpSpPr>
          <p:cNvPr id="23" name="Group 22">
            <a:extLst>
              <a:ext uri="{FF2B5EF4-FFF2-40B4-BE49-F238E27FC236}">
                <a16:creationId xmlns:a16="http://schemas.microsoft.com/office/drawing/2014/main" id="{B54EBC16-E360-B325-9D1C-F34981B62D4B}"/>
              </a:ext>
            </a:extLst>
          </p:cNvPr>
          <p:cNvGrpSpPr/>
          <p:nvPr/>
        </p:nvGrpSpPr>
        <p:grpSpPr>
          <a:xfrm>
            <a:off x="-47500" y="4282181"/>
            <a:ext cx="7009639" cy="1905187"/>
            <a:chOff x="152400" y="4800600"/>
            <a:chExt cx="5599557" cy="1905187"/>
          </a:xfrm>
        </p:grpSpPr>
        <p:sp>
          <p:nvSpPr>
            <p:cNvPr id="7" name="object 7"/>
            <p:cNvSpPr/>
            <p:nvPr/>
          </p:nvSpPr>
          <p:spPr>
            <a:xfrm>
              <a:off x="278892" y="4800600"/>
              <a:ext cx="5473065" cy="0"/>
            </a:xfrm>
            <a:custGeom>
              <a:avLst/>
              <a:gdLst/>
              <a:ahLst/>
              <a:cxnLst/>
              <a:rect l="l" t="t" r="r" b="b"/>
              <a:pathLst>
                <a:path w="5473065">
                  <a:moveTo>
                    <a:pt x="0" y="0"/>
                  </a:moveTo>
                  <a:lnTo>
                    <a:pt x="5473039" y="0"/>
                  </a:lnTo>
                </a:path>
              </a:pathLst>
            </a:custGeom>
            <a:ln w="57150">
              <a:solidFill>
                <a:srgbClr val="001F5F"/>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8" name="object 8"/>
            <p:cNvSpPr/>
            <p:nvPr/>
          </p:nvSpPr>
          <p:spPr>
            <a:xfrm>
              <a:off x="266390" y="5400809"/>
              <a:ext cx="5473065" cy="0"/>
            </a:xfrm>
            <a:custGeom>
              <a:avLst/>
              <a:gdLst/>
              <a:ahLst/>
              <a:cxnLst/>
              <a:rect l="l" t="t" r="r" b="b"/>
              <a:pathLst>
                <a:path w="5473065">
                  <a:moveTo>
                    <a:pt x="0" y="0"/>
                  </a:moveTo>
                  <a:lnTo>
                    <a:pt x="5473039" y="0"/>
                  </a:lnTo>
                </a:path>
              </a:pathLst>
            </a:custGeom>
            <a:ln w="57150">
              <a:solidFill>
                <a:srgbClr val="001F5F"/>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54E004B6-9120-E97C-C448-03D4773F1254}"/>
                </a:ext>
              </a:extLst>
            </p:cNvPr>
            <p:cNvSpPr txBox="1"/>
            <p:nvPr/>
          </p:nvSpPr>
          <p:spPr>
            <a:xfrm>
              <a:off x="152400" y="4876697"/>
              <a:ext cx="5334000" cy="1829090"/>
            </a:xfrm>
            <a:prstGeom prst="rect">
              <a:avLst/>
            </a:prstGeom>
            <a:noFill/>
          </p:spPr>
          <p:txBody>
            <a:bodyPr wrap="square" lIns="91440" tIns="45720" rIns="91440" bIns="45720" anchor="t">
              <a:spAutoFit/>
            </a:bodyPr>
            <a:lstStyle/>
            <a:p>
              <a:pPr marL="206375" marR="161925" lvl="3" algn="l">
                <a:lnSpc>
                  <a:spcPct val="126732"/>
                </a:lnSpc>
                <a:spcBef>
                  <a:spcPts val="345"/>
                </a:spcBef>
              </a:pPr>
              <a:r>
                <a:rPr lang="en-US" b="1" spc="-75" dirty="0">
                  <a:latin typeface="Segoe UI" panose="020B0502040204020203" pitchFamily="34" charset="0"/>
                  <a:ea typeface="Source Sans Pro" panose="020B0503030403020204" pitchFamily="34" charset="0"/>
                  <a:cs typeface="Segoe UI" panose="020B0502040204020203" pitchFamily="34" charset="0"/>
                </a:rPr>
                <a:t>2. Proper Lighting Conditions for Identification Documents</a:t>
              </a:r>
              <a:endParaRPr lang="en-US" dirty="0">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defRPr/>
              </a:pPr>
              <a:endParaRPr lang="en-US" sz="1800" i="1" dirty="0">
                <a:solidFill>
                  <a:srgbClr val="000000"/>
                </a:solidFill>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defRPr/>
              </a:pPr>
              <a:r>
                <a:rPr lang="en-US" i="1" dirty="0">
                  <a:solidFill>
                    <a:srgbClr val="000000"/>
                  </a:solidFill>
                  <a:latin typeface="Segoe UI" panose="020B0502040204020203" pitchFamily="34" charset="0"/>
                  <a:cs typeface="Segoe UI" panose="020B0502040204020203" pitchFamily="34" charset="0"/>
                </a:rPr>
                <a:t>You</a:t>
              </a:r>
              <a:r>
                <a:rPr lang="en-US" sz="1800" i="1" dirty="0">
                  <a:solidFill>
                    <a:srgbClr val="000000"/>
                  </a:solidFill>
                  <a:latin typeface="Segoe UI" panose="020B0502040204020203" pitchFamily="34" charset="0"/>
                  <a:cs typeface="Segoe UI" panose="020B0502040204020203" pitchFamily="34" charset="0"/>
                </a:rPr>
                <a:t> should put </a:t>
              </a:r>
              <a:r>
                <a:rPr lang="en-US" i="1" dirty="0">
                  <a:solidFill>
                    <a:srgbClr val="000000"/>
                  </a:solidFill>
                  <a:latin typeface="Segoe UI" panose="020B0502040204020203" pitchFamily="34" charset="0"/>
                  <a:cs typeface="Segoe UI" panose="020B0502040204020203" pitchFamily="34" charset="0"/>
                </a:rPr>
                <a:t>your</a:t>
              </a:r>
              <a:r>
                <a:rPr lang="en-US" sz="1800" i="1" dirty="0">
                  <a:solidFill>
                    <a:srgbClr val="000000"/>
                  </a:solidFill>
                  <a:latin typeface="Segoe UI" panose="020B0502040204020203" pitchFamily="34" charset="0"/>
                  <a:cs typeface="Segoe UI" panose="020B0502040204020203" pitchFamily="34" charset="0"/>
                </a:rPr>
                <a:t> document up against a white wall or in front of a blank piece of paper</a:t>
              </a:r>
              <a:endParaRPr lang="en-US" sz="1800" b="0" i="1" dirty="0">
                <a:solidFill>
                  <a:srgbClr val="000000"/>
                </a:solidFill>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defRPr/>
              </a:pPr>
              <a:r>
                <a:rPr lang="en-US" i="1" dirty="0">
                  <a:solidFill>
                    <a:srgbClr val="000000"/>
                  </a:solidFill>
                  <a:latin typeface="Segoe UI" panose="020B0502040204020203" pitchFamily="34" charset="0"/>
                  <a:cs typeface="Segoe UI" panose="020B0502040204020203" pitchFamily="34" charset="0"/>
                </a:rPr>
                <a:t>You</a:t>
              </a:r>
              <a:r>
                <a:rPr kumimoji="0" lang="en-US" sz="1800"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should take </a:t>
              </a:r>
              <a:r>
                <a:rPr lang="en-US" i="1" dirty="0">
                  <a:solidFill>
                    <a:srgbClr val="000000"/>
                  </a:solidFill>
                  <a:latin typeface="Segoe UI" panose="020B0502040204020203" pitchFamily="34" charset="0"/>
                  <a:cs typeface="Segoe UI" panose="020B0502040204020203" pitchFamily="34" charset="0"/>
                </a:rPr>
                <a:t>your</a:t>
              </a:r>
              <a:r>
                <a:rPr kumimoji="0" lang="en-US" sz="1800"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image in daylight to maximize </a:t>
              </a:r>
              <a:r>
                <a:rPr lang="en-US" sz="1800" i="1" dirty="0">
                  <a:solidFill>
                    <a:srgbClr val="000000"/>
                  </a:solidFill>
                  <a:latin typeface="Segoe UI" panose="020B0502040204020203" pitchFamily="34" charset="0"/>
                  <a:cs typeface="Segoe UI" panose="020B0502040204020203" pitchFamily="34" charset="0"/>
                </a:rPr>
                <a:t>the contrast between the object and the background</a:t>
              </a:r>
            </a:p>
          </p:txBody>
        </p:sp>
      </p:grpSp>
      <p:grpSp>
        <p:nvGrpSpPr>
          <p:cNvPr id="4" name="Group 3">
            <a:extLst>
              <a:ext uri="{FF2B5EF4-FFF2-40B4-BE49-F238E27FC236}">
                <a16:creationId xmlns:a16="http://schemas.microsoft.com/office/drawing/2014/main" id="{62D0813D-060F-CC47-6D3B-AFCE99F3EE75}"/>
              </a:ext>
            </a:extLst>
          </p:cNvPr>
          <p:cNvGrpSpPr/>
          <p:nvPr/>
        </p:nvGrpSpPr>
        <p:grpSpPr>
          <a:xfrm>
            <a:off x="0" y="1952013"/>
            <a:ext cx="6606342" cy="1271251"/>
            <a:chOff x="0" y="1590063"/>
            <a:chExt cx="6606342" cy="1271251"/>
          </a:xfrm>
        </p:grpSpPr>
        <p:sp>
          <p:nvSpPr>
            <p:cNvPr id="6" name="object 6"/>
            <p:cNvSpPr/>
            <p:nvPr/>
          </p:nvSpPr>
          <p:spPr>
            <a:xfrm>
              <a:off x="163935" y="2092617"/>
              <a:ext cx="5473065" cy="0"/>
            </a:xfrm>
            <a:custGeom>
              <a:avLst/>
              <a:gdLst/>
              <a:ahLst/>
              <a:cxnLst/>
              <a:rect l="l" t="t" r="r" b="b"/>
              <a:pathLst>
                <a:path w="5473065">
                  <a:moveTo>
                    <a:pt x="0" y="0"/>
                  </a:moveTo>
                  <a:lnTo>
                    <a:pt x="5473039" y="0"/>
                  </a:lnTo>
                </a:path>
              </a:pathLst>
            </a:custGeom>
            <a:ln w="57150">
              <a:solidFill>
                <a:srgbClr val="012B56"/>
              </a:solidFill>
            </a:ln>
          </p:spPr>
          <p:txBody>
            <a:bodyPr wrap="square" lIns="0" tIns="0" rIns="0" bIns="0" rtlCol="0"/>
            <a:lstStyle/>
            <a:p>
              <a:endParaRPr>
                <a:latin typeface="Segoe UI" panose="020B0502040204020203" pitchFamily="34" charset="0"/>
                <a:cs typeface="Segoe UI" panose="020B0502040204020203" pitchFamily="34" charset="0"/>
              </a:endParaRPr>
            </a:p>
          </p:txBody>
        </p:sp>
        <p:grpSp>
          <p:nvGrpSpPr>
            <p:cNvPr id="20" name="Group 19">
              <a:extLst>
                <a:ext uri="{FF2B5EF4-FFF2-40B4-BE49-F238E27FC236}">
                  <a16:creationId xmlns:a16="http://schemas.microsoft.com/office/drawing/2014/main" id="{C4FDC9BE-5C46-A6B0-82DB-17E3FB33B53E}"/>
                </a:ext>
              </a:extLst>
            </p:cNvPr>
            <p:cNvGrpSpPr/>
            <p:nvPr/>
          </p:nvGrpSpPr>
          <p:grpSpPr>
            <a:xfrm>
              <a:off x="0" y="1590063"/>
              <a:ext cx="6606342" cy="1271251"/>
              <a:chOff x="129033" y="1590063"/>
              <a:chExt cx="6606342" cy="1271251"/>
            </a:xfrm>
          </p:grpSpPr>
          <p:sp>
            <p:nvSpPr>
              <p:cNvPr id="5" name="object 5"/>
              <p:cNvSpPr/>
              <p:nvPr/>
            </p:nvSpPr>
            <p:spPr>
              <a:xfrm>
                <a:off x="278892" y="1590063"/>
                <a:ext cx="5473065" cy="0"/>
              </a:xfrm>
              <a:custGeom>
                <a:avLst/>
                <a:gdLst/>
                <a:ahLst/>
                <a:cxnLst/>
                <a:rect l="l" t="t" r="r" b="b"/>
                <a:pathLst>
                  <a:path w="5473065">
                    <a:moveTo>
                      <a:pt x="0" y="0"/>
                    </a:moveTo>
                    <a:lnTo>
                      <a:pt x="5473039" y="0"/>
                    </a:lnTo>
                  </a:path>
                </a:pathLst>
              </a:custGeom>
              <a:ln w="57150">
                <a:solidFill>
                  <a:srgbClr val="012B56"/>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2" name="object 13">
                <a:extLst>
                  <a:ext uri="{FF2B5EF4-FFF2-40B4-BE49-F238E27FC236}">
                    <a16:creationId xmlns:a16="http://schemas.microsoft.com/office/drawing/2014/main" id="{FD81112C-E61C-EAD5-2B28-15A52253AB81}"/>
                  </a:ext>
                </a:extLst>
              </p:cNvPr>
              <p:cNvSpPr txBox="1"/>
              <p:nvPr/>
            </p:nvSpPr>
            <p:spPr>
              <a:xfrm>
                <a:off x="129033" y="1634311"/>
                <a:ext cx="6606342" cy="1227003"/>
              </a:xfrm>
              <a:prstGeom prst="rect">
                <a:avLst/>
              </a:prstGeom>
            </p:spPr>
            <p:txBody>
              <a:bodyPr vert="horz" wrap="square" lIns="0" tIns="43815" rIns="0" bIns="0" rtlCol="0" anchor="t">
                <a:spAutoFit/>
              </a:bodyPr>
              <a:lstStyle/>
              <a:p>
                <a:pPr marL="206375" marR="161925" lvl="3" algn="l">
                  <a:lnSpc>
                    <a:spcPct val="126732"/>
                  </a:lnSpc>
                  <a:spcBef>
                    <a:spcPts val="345"/>
                  </a:spcBef>
                </a:pPr>
                <a:r>
                  <a:rPr lang="en-US" b="1" spc="-75" dirty="0">
                    <a:latin typeface="Segoe UI" panose="020B0502040204020203" pitchFamily="34" charset="0"/>
                    <a:ea typeface="Source Sans Pro" panose="020B0503030403020204" pitchFamily="34" charset="0"/>
                    <a:cs typeface="Segoe UI" panose="020B0502040204020203" pitchFamily="34" charset="0"/>
                  </a:rPr>
                  <a:t>1. High Resolution Camera</a:t>
                </a:r>
                <a:endParaRPr lang="en-US" dirty="0">
                  <a:latin typeface="Segoe UI" panose="020B0502040204020203" pitchFamily="34" charset="0"/>
                  <a:cs typeface="Segoe UI" panose="020B0502040204020203" pitchFamily="34" charset="0"/>
                </a:endParaRPr>
              </a:p>
              <a:p>
                <a:pPr lvl="1">
                  <a:defRPr/>
                </a:pPr>
                <a:endParaRPr lang="en-US" b="1" noProof="0" dirty="0">
                  <a:latin typeface="Segoe UI" panose="020B0502040204020203" pitchFamily="34" charset="0"/>
                  <a:ea typeface="Source Sans Pro" panose="020B0503030403020204" pitchFamily="34" charset="0"/>
                  <a:cs typeface="Segoe UI" panose="020B0502040204020203" pitchFamily="34" charset="0"/>
                </a:endParaRPr>
              </a:p>
              <a:p>
                <a:pPr marL="742950" lvl="1" indent="-285750">
                  <a:buFont typeface="Arial" panose="020B0604020202020204" pitchFamily="34" charset="0"/>
                  <a:buChar char="•"/>
                  <a:defRPr/>
                </a:pPr>
                <a:r>
                  <a:rPr lang="en-US" i="1" dirty="0">
                    <a:solidFill>
                      <a:srgbClr val="000000"/>
                    </a:solidFill>
                    <a:latin typeface="Segoe UI" panose="020B0502040204020203" pitchFamily="34" charset="0"/>
                    <a:cs typeface="Segoe UI" panose="020B0502040204020203" pitchFamily="34" charset="0"/>
                  </a:rPr>
                  <a:t>You</a:t>
                </a:r>
                <a:r>
                  <a:rPr kumimoji="0" lang="en-US"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should use a high-resolution camera to capture fine details with clarity</a:t>
                </a:r>
                <a:endParaRPr lang="en-US" dirty="0">
                  <a:latin typeface="Segoe UI" panose="020B0502040204020203" pitchFamily="34" charset="0"/>
                  <a:cs typeface="Segoe UI" panose="020B0502040204020203" pitchFamily="34" charset="0"/>
                </a:endParaRPr>
              </a:p>
            </p:txBody>
          </p:sp>
        </p:grpSp>
      </p:grpSp>
      <p:grpSp>
        <p:nvGrpSpPr>
          <p:cNvPr id="13" name="Group 12">
            <a:extLst>
              <a:ext uri="{FF2B5EF4-FFF2-40B4-BE49-F238E27FC236}">
                <a16:creationId xmlns:a16="http://schemas.microsoft.com/office/drawing/2014/main" id="{A065A437-8BE8-7438-D8A1-8452BA7A6693}"/>
              </a:ext>
            </a:extLst>
          </p:cNvPr>
          <p:cNvGrpSpPr/>
          <p:nvPr/>
        </p:nvGrpSpPr>
        <p:grpSpPr>
          <a:xfrm>
            <a:off x="133295" y="1069568"/>
            <a:ext cx="767720" cy="759181"/>
            <a:chOff x="309563" y="0"/>
            <a:chExt cx="519112" cy="522288"/>
          </a:xfrm>
        </p:grpSpPr>
        <p:sp>
          <p:nvSpPr>
            <p:cNvPr id="16" name="Freeform 8">
              <a:extLst>
                <a:ext uri="{FF2B5EF4-FFF2-40B4-BE49-F238E27FC236}">
                  <a16:creationId xmlns:a16="http://schemas.microsoft.com/office/drawing/2014/main" id="{5A3D012B-57C1-CF9B-7BEF-1586EB94D975}"/>
                </a:ext>
              </a:extLst>
            </p:cNvPr>
            <p:cNvSpPr>
              <a:spLocks/>
            </p:cNvSpPr>
            <p:nvPr/>
          </p:nvSpPr>
          <p:spPr bwMode="auto">
            <a:xfrm>
              <a:off x="309563" y="0"/>
              <a:ext cx="425450" cy="385763"/>
            </a:xfrm>
            <a:custGeom>
              <a:avLst/>
              <a:gdLst>
                <a:gd name="T0" fmla="*/ 61 w 193"/>
                <a:gd name="T1" fmla="*/ 163 h 175"/>
                <a:gd name="T2" fmla="*/ 57 w 193"/>
                <a:gd name="T3" fmla="*/ 165 h 175"/>
                <a:gd name="T4" fmla="*/ 57 w 193"/>
                <a:gd name="T5" fmla="*/ 165 h 175"/>
                <a:gd name="T6" fmla="*/ 10 w 193"/>
                <a:gd name="T7" fmla="*/ 75 h 175"/>
                <a:gd name="T8" fmla="*/ 10 w 193"/>
                <a:gd name="T9" fmla="*/ 75 h 175"/>
                <a:gd name="T10" fmla="*/ 135 w 193"/>
                <a:gd name="T11" fmla="*/ 10 h 175"/>
                <a:gd name="T12" fmla="*/ 136 w 193"/>
                <a:gd name="T13" fmla="*/ 10 h 175"/>
                <a:gd name="T14" fmla="*/ 183 w 193"/>
                <a:gd name="T15" fmla="*/ 99 h 175"/>
                <a:gd name="T16" fmla="*/ 183 w 193"/>
                <a:gd name="T17" fmla="*/ 100 h 175"/>
                <a:gd name="T18" fmla="*/ 180 w 193"/>
                <a:gd name="T19" fmla="*/ 101 h 175"/>
                <a:gd name="T20" fmla="*/ 178 w 193"/>
                <a:gd name="T21" fmla="*/ 108 h 175"/>
                <a:gd name="T22" fmla="*/ 184 w 193"/>
                <a:gd name="T23" fmla="*/ 110 h 175"/>
                <a:gd name="T24" fmla="*/ 187 w 193"/>
                <a:gd name="T25" fmla="*/ 108 h 175"/>
                <a:gd name="T26" fmla="*/ 192 w 193"/>
                <a:gd name="T27" fmla="*/ 103 h 175"/>
                <a:gd name="T28" fmla="*/ 191 w 193"/>
                <a:gd name="T29" fmla="*/ 95 h 175"/>
                <a:gd name="T30" fmla="*/ 145 w 193"/>
                <a:gd name="T31" fmla="*/ 5 h 175"/>
                <a:gd name="T32" fmla="*/ 139 w 193"/>
                <a:gd name="T33" fmla="*/ 0 h 175"/>
                <a:gd name="T34" fmla="*/ 131 w 193"/>
                <a:gd name="T35" fmla="*/ 1 h 175"/>
                <a:gd name="T36" fmla="*/ 6 w 193"/>
                <a:gd name="T37" fmla="*/ 66 h 175"/>
                <a:gd name="T38" fmla="*/ 1 w 193"/>
                <a:gd name="T39" fmla="*/ 72 h 175"/>
                <a:gd name="T40" fmla="*/ 1 w 193"/>
                <a:gd name="T41" fmla="*/ 80 h 175"/>
                <a:gd name="T42" fmla="*/ 48 w 193"/>
                <a:gd name="T43" fmla="*/ 170 h 175"/>
                <a:gd name="T44" fmla="*/ 54 w 193"/>
                <a:gd name="T45" fmla="*/ 174 h 175"/>
                <a:gd name="T46" fmla="*/ 57 w 193"/>
                <a:gd name="T47" fmla="*/ 175 h 175"/>
                <a:gd name="T48" fmla="*/ 62 w 193"/>
                <a:gd name="T49" fmla="*/ 174 h 175"/>
                <a:gd name="T50" fmla="*/ 66 w 193"/>
                <a:gd name="T51" fmla="*/ 172 h 175"/>
                <a:gd name="T52" fmla="*/ 68 w 193"/>
                <a:gd name="T53" fmla="*/ 165 h 175"/>
                <a:gd name="T54" fmla="*/ 61 w 193"/>
                <a:gd name="T55" fmla="*/ 1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3" h="175">
                  <a:moveTo>
                    <a:pt x="61" y="163"/>
                  </a:moveTo>
                  <a:cubicBezTo>
                    <a:pt x="57" y="165"/>
                    <a:pt x="57" y="165"/>
                    <a:pt x="57" y="165"/>
                  </a:cubicBezTo>
                  <a:cubicBezTo>
                    <a:pt x="57" y="165"/>
                    <a:pt x="57" y="165"/>
                    <a:pt x="57" y="165"/>
                  </a:cubicBezTo>
                  <a:cubicBezTo>
                    <a:pt x="10" y="75"/>
                    <a:pt x="10" y="75"/>
                    <a:pt x="10" y="75"/>
                  </a:cubicBezTo>
                  <a:cubicBezTo>
                    <a:pt x="10" y="75"/>
                    <a:pt x="10" y="75"/>
                    <a:pt x="10" y="75"/>
                  </a:cubicBezTo>
                  <a:cubicBezTo>
                    <a:pt x="135" y="10"/>
                    <a:pt x="135" y="10"/>
                    <a:pt x="135" y="10"/>
                  </a:cubicBezTo>
                  <a:cubicBezTo>
                    <a:pt x="136" y="10"/>
                    <a:pt x="136" y="10"/>
                    <a:pt x="136" y="10"/>
                  </a:cubicBezTo>
                  <a:cubicBezTo>
                    <a:pt x="183" y="99"/>
                    <a:pt x="183" y="99"/>
                    <a:pt x="183" y="99"/>
                  </a:cubicBezTo>
                  <a:cubicBezTo>
                    <a:pt x="183" y="100"/>
                    <a:pt x="183" y="100"/>
                    <a:pt x="183" y="100"/>
                  </a:cubicBezTo>
                  <a:cubicBezTo>
                    <a:pt x="180" y="101"/>
                    <a:pt x="180" y="101"/>
                    <a:pt x="180" y="101"/>
                  </a:cubicBezTo>
                  <a:cubicBezTo>
                    <a:pt x="177" y="103"/>
                    <a:pt x="176" y="106"/>
                    <a:pt x="178" y="108"/>
                  </a:cubicBezTo>
                  <a:cubicBezTo>
                    <a:pt x="179" y="110"/>
                    <a:pt x="182" y="111"/>
                    <a:pt x="184" y="110"/>
                  </a:cubicBezTo>
                  <a:cubicBezTo>
                    <a:pt x="187" y="108"/>
                    <a:pt x="187" y="108"/>
                    <a:pt x="187" y="108"/>
                  </a:cubicBezTo>
                  <a:cubicBezTo>
                    <a:pt x="189" y="107"/>
                    <a:pt x="191" y="105"/>
                    <a:pt x="192" y="103"/>
                  </a:cubicBezTo>
                  <a:cubicBezTo>
                    <a:pt x="193" y="100"/>
                    <a:pt x="193" y="97"/>
                    <a:pt x="191" y="95"/>
                  </a:cubicBezTo>
                  <a:cubicBezTo>
                    <a:pt x="145" y="5"/>
                    <a:pt x="145" y="5"/>
                    <a:pt x="145" y="5"/>
                  </a:cubicBezTo>
                  <a:cubicBezTo>
                    <a:pt x="143" y="3"/>
                    <a:pt x="141" y="1"/>
                    <a:pt x="139" y="0"/>
                  </a:cubicBezTo>
                  <a:cubicBezTo>
                    <a:pt x="136" y="0"/>
                    <a:pt x="133" y="0"/>
                    <a:pt x="131" y="1"/>
                  </a:cubicBezTo>
                  <a:cubicBezTo>
                    <a:pt x="6" y="66"/>
                    <a:pt x="6" y="66"/>
                    <a:pt x="6" y="66"/>
                  </a:cubicBezTo>
                  <a:cubicBezTo>
                    <a:pt x="3" y="68"/>
                    <a:pt x="2" y="70"/>
                    <a:pt x="1" y="72"/>
                  </a:cubicBezTo>
                  <a:cubicBezTo>
                    <a:pt x="0" y="75"/>
                    <a:pt x="0" y="78"/>
                    <a:pt x="1" y="80"/>
                  </a:cubicBezTo>
                  <a:cubicBezTo>
                    <a:pt x="48" y="170"/>
                    <a:pt x="48" y="170"/>
                    <a:pt x="48" y="170"/>
                  </a:cubicBezTo>
                  <a:cubicBezTo>
                    <a:pt x="49" y="172"/>
                    <a:pt x="52" y="174"/>
                    <a:pt x="54" y="174"/>
                  </a:cubicBezTo>
                  <a:cubicBezTo>
                    <a:pt x="55" y="175"/>
                    <a:pt x="56" y="175"/>
                    <a:pt x="57" y="175"/>
                  </a:cubicBezTo>
                  <a:cubicBezTo>
                    <a:pt x="59" y="175"/>
                    <a:pt x="60" y="175"/>
                    <a:pt x="62" y="174"/>
                  </a:cubicBezTo>
                  <a:cubicBezTo>
                    <a:pt x="66" y="172"/>
                    <a:pt x="66" y="172"/>
                    <a:pt x="66" y="172"/>
                  </a:cubicBezTo>
                  <a:cubicBezTo>
                    <a:pt x="68" y="171"/>
                    <a:pt x="69" y="168"/>
                    <a:pt x="68" y="165"/>
                  </a:cubicBezTo>
                  <a:cubicBezTo>
                    <a:pt x="66" y="163"/>
                    <a:pt x="63" y="162"/>
                    <a:pt x="61" y="16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1" name="Freeform 9">
              <a:extLst>
                <a:ext uri="{FF2B5EF4-FFF2-40B4-BE49-F238E27FC236}">
                  <a16:creationId xmlns:a16="http://schemas.microsoft.com/office/drawing/2014/main" id="{F9ADE4BF-BE80-CBD7-9E58-CF5767D81CED}"/>
                </a:ext>
              </a:extLst>
            </p:cNvPr>
            <p:cNvSpPr>
              <a:spLocks noEditPoints="1"/>
            </p:cNvSpPr>
            <p:nvPr/>
          </p:nvSpPr>
          <p:spPr bwMode="auto">
            <a:xfrm>
              <a:off x="390525" y="160338"/>
              <a:ext cx="90488" cy="84138"/>
            </a:xfrm>
            <a:custGeom>
              <a:avLst/>
              <a:gdLst>
                <a:gd name="T0" fmla="*/ 36 w 41"/>
                <a:gd name="T1" fmla="*/ 10 h 38"/>
                <a:gd name="T2" fmla="*/ 19 w 41"/>
                <a:gd name="T3" fmla="*/ 0 h 38"/>
                <a:gd name="T4" fmla="*/ 11 w 41"/>
                <a:gd name="T5" fmla="*/ 2 h 38"/>
                <a:gd name="T6" fmla="*/ 1 w 41"/>
                <a:gd name="T7" fmla="*/ 14 h 38"/>
                <a:gd name="T8" fmla="*/ 3 w 41"/>
                <a:gd name="T9" fmla="*/ 28 h 38"/>
                <a:gd name="T10" fmla="*/ 19 w 41"/>
                <a:gd name="T11" fmla="*/ 38 h 38"/>
                <a:gd name="T12" fmla="*/ 28 w 41"/>
                <a:gd name="T13" fmla="*/ 36 h 38"/>
                <a:gd name="T14" fmla="*/ 36 w 41"/>
                <a:gd name="T15" fmla="*/ 10 h 38"/>
                <a:gd name="T16" fmla="*/ 24 w 41"/>
                <a:gd name="T17" fmla="*/ 28 h 38"/>
                <a:gd name="T18" fmla="*/ 19 w 41"/>
                <a:gd name="T19" fmla="*/ 29 h 38"/>
                <a:gd name="T20" fmla="*/ 11 w 41"/>
                <a:gd name="T21" fmla="*/ 24 h 38"/>
                <a:gd name="T22" fmla="*/ 10 w 41"/>
                <a:gd name="T23" fmla="*/ 16 h 38"/>
                <a:gd name="T24" fmla="*/ 15 w 41"/>
                <a:gd name="T25" fmla="*/ 11 h 38"/>
                <a:gd name="T26" fmla="*/ 19 w 41"/>
                <a:gd name="T27" fmla="*/ 10 h 38"/>
                <a:gd name="T28" fmla="*/ 28 w 41"/>
                <a:gd name="T29" fmla="*/ 15 h 38"/>
                <a:gd name="T30" fmla="*/ 24 w 41"/>
                <a:gd name="T31"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38">
                  <a:moveTo>
                    <a:pt x="36" y="10"/>
                  </a:moveTo>
                  <a:cubicBezTo>
                    <a:pt x="33" y="4"/>
                    <a:pt x="26" y="0"/>
                    <a:pt x="19" y="0"/>
                  </a:cubicBezTo>
                  <a:cubicBezTo>
                    <a:pt x="16" y="0"/>
                    <a:pt x="13" y="1"/>
                    <a:pt x="11" y="2"/>
                  </a:cubicBezTo>
                  <a:cubicBezTo>
                    <a:pt x="6" y="5"/>
                    <a:pt x="3" y="9"/>
                    <a:pt x="1" y="14"/>
                  </a:cubicBezTo>
                  <a:cubicBezTo>
                    <a:pt x="0" y="18"/>
                    <a:pt x="0" y="24"/>
                    <a:pt x="3" y="28"/>
                  </a:cubicBezTo>
                  <a:cubicBezTo>
                    <a:pt x="6" y="34"/>
                    <a:pt x="12" y="38"/>
                    <a:pt x="19" y="38"/>
                  </a:cubicBezTo>
                  <a:cubicBezTo>
                    <a:pt x="22" y="38"/>
                    <a:pt x="25" y="38"/>
                    <a:pt x="28" y="36"/>
                  </a:cubicBezTo>
                  <a:cubicBezTo>
                    <a:pt x="37" y="31"/>
                    <a:pt x="41" y="20"/>
                    <a:pt x="36" y="10"/>
                  </a:cubicBezTo>
                  <a:close/>
                  <a:moveTo>
                    <a:pt x="24" y="28"/>
                  </a:moveTo>
                  <a:cubicBezTo>
                    <a:pt x="22" y="28"/>
                    <a:pt x="21" y="29"/>
                    <a:pt x="19" y="29"/>
                  </a:cubicBezTo>
                  <a:cubicBezTo>
                    <a:pt x="16" y="29"/>
                    <a:pt x="13" y="27"/>
                    <a:pt x="11" y="24"/>
                  </a:cubicBezTo>
                  <a:cubicBezTo>
                    <a:pt x="10" y="21"/>
                    <a:pt x="10" y="19"/>
                    <a:pt x="10" y="16"/>
                  </a:cubicBezTo>
                  <a:cubicBezTo>
                    <a:pt x="11" y="14"/>
                    <a:pt x="13" y="12"/>
                    <a:pt x="15" y="11"/>
                  </a:cubicBezTo>
                  <a:cubicBezTo>
                    <a:pt x="16" y="10"/>
                    <a:pt x="18" y="10"/>
                    <a:pt x="19" y="10"/>
                  </a:cubicBezTo>
                  <a:cubicBezTo>
                    <a:pt x="23" y="10"/>
                    <a:pt x="26" y="12"/>
                    <a:pt x="28" y="15"/>
                  </a:cubicBezTo>
                  <a:cubicBezTo>
                    <a:pt x="30" y="20"/>
                    <a:pt x="28" y="25"/>
                    <a:pt x="24" y="28"/>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2" name="Freeform 10">
              <a:extLst>
                <a:ext uri="{FF2B5EF4-FFF2-40B4-BE49-F238E27FC236}">
                  <a16:creationId xmlns:a16="http://schemas.microsoft.com/office/drawing/2014/main" id="{03718406-AB4B-B39B-8501-84E48C017A76}"/>
                </a:ext>
              </a:extLst>
            </p:cNvPr>
            <p:cNvSpPr>
              <a:spLocks/>
            </p:cNvSpPr>
            <p:nvPr/>
          </p:nvSpPr>
          <p:spPr bwMode="auto">
            <a:xfrm>
              <a:off x="492125" y="92075"/>
              <a:ext cx="165100" cy="179388"/>
            </a:xfrm>
            <a:custGeom>
              <a:avLst/>
              <a:gdLst>
                <a:gd name="T0" fmla="*/ 46 w 75"/>
                <a:gd name="T1" fmla="*/ 1 h 81"/>
                <a:gd name="T2" fmla="*/ 42 w 75"/>
                <a:gd name="T3" fmla="*/ 1 h 81"/>
                <a:gd name="T4" fmla="*/ 39 w 75"/>
                <a:gd name="T5" fmla="*/ 5 h 81"/>
                <a:gd name="T6" fmla="*/ 36 w 75"/>
                <a:gd name="T7" fmla="*/ 43 h 81"/>
                <a:gd name="T8" fmla="*/ 14 w 75"/>
                <a:gd name="T9" fmla="*/ 32 h 81"/>
                <a:gd name="T10" fmla="*/ 9 w 75"/>
                <a:gd name="T11" fmla="*/ 32 h 81"/>
                <a:gd name="T12" fmla="*/ 7 w 75"/>
                <a:gd name="T13" fmla="*/ 36 h 81"/>
                <a:gd name="T14" fmla="*/ 1 w 75"/>
                <a:gd name="T15" fmla="*/ 75 h 81"/>
                <a:gd name="T16" fmla="*/ 5 w 75"/>
                <a:gd name="T17" fmla="*/ 81 h 81"/>
                <a:gd name="T18" fmla="*/ 6 w 75"/>
                <a:gd name="T19" fmla="*/ 81 h 81"/>
                <a:gd name="T20" fmla="*/ 10 w 75"/>
                <a:gd name="T21" fmla="*/ 77 h 81"/>
                <a:gd name="T22" fmla="*/ 15 w 75"/>
                <a:gd name="T23" fmla="*/ 44 h 81"/>
                <a:gd name="T24" fmla="*/ 38 w 75"/>
                <a:gd name="T25" fmla="*/ 55 h 81"/>
                <a:gd name="T26" fmla="*/ 43 w 75"/>
                <a:gd name="T27" fmla="*/ 55 h 81"/>
                <a:gd name="T28" fmla="*/ 45 w 75"/>
                <a:gd name="T29" fmla="*/ 51 h 81"/>
                <a:gd name="T30" fmla="*/ 48 w 75"/>
                <a:gd name="T31" fmla="*/ 13 h 81"/>
                <a:gd name="T32" fmla="*/ 67 w 75"/>
                <a:gd name="T33" fmla="*/ 23 h 81"/>
                <a:gd name="T34" fmla="*/ 74 w 75"/>
                <a:gd name="T35" fmla="*/ 21 h 81"/>
                <a:gd name="T36" fmla="*/ 72 w 75"/>
                <a:gd name="T37" fmla="*/ 14 h 81"/>
                <a:gd name="T38" fmla="*/ 46 w 75"/>
                <a:gd name="T39"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81">
                  <a:moveTo>
                    <a:pt x="46" y="1"/>
                  </a:moveTo>
                  <a:cubicBezTo>
                    <a:pt x="45" y="0"/>
                    <a:pt x="43" y="0"/>
                    <a:pt x="42" y="1"/>
                  </a:cubicBezTo>
                  <a:cubicBezTo>
                    <a:pt x="40" y="2"/>
                    <a:pt x="40" y="3"/>
                    <a:pt x="39" y="5"/>
                  </a:cubicBezTo>
                  <a:cubicBezTo>
                    <a:pt x="36" y="43"/>
                    <a:pt x="36" y="43"/>
                    <a:pt x="36" y="43"/>
                  </a:cubicBezTo>
                  <a:cubicBezTo>
                    <a:pt x="14" y="32"/>
                    <a:pt x="14" y="32"/>
                    <a:pt x="14" y="32"/>
                  </a:cubicBezTo>
                  <a:cubicBezTo>
                    <a:pt x="12" y="31"/>
                    <a:pt x="11" y="31"/>
                    <a:pt x="9" y="32"/>
                  </a:cubicBezTo>
                  <a:cubicBezTo>
                    <a:pt x="8" y="33"/>
                    <a:pt x="7" y="34"/>
                    <a:pt x="7" y="36"/>
                  </a:cubicBezTo>
                  <a:cubicBezTo>
                    <a:pt x="1" y="75"/>
                    <a:pt x="1" y="75"/>
                    <a:pt x="1" y="75"/>
                  </a:cubicBezTo>
                  <a:cubicBezTo>
                    <a:pt x="0" y="78"/>
                    <a:pt x="2" y="80"/>
                    <a:pt x="5" y="81"/>
                  </a:cubicBezTo>
                  <a:cubicBezTo>
                    <a:pt x="5" y="81"/>
                    <a:pt x="5" y="81"/>
                    <a:pt x="6" y="81"/>
                  </a:cubicBezTo>
                  <a:cubicBezTo>
                    <a:pt x="8" y="81"/>
                    <a:pt x="10" y="79"/>
                    <a:pt x="10" y="77"/>
                  </a:cubicBezTo>
                  <a:cubicBezTo>
                    <a:pt x="15" y="44"/>
                    <a:pt x="15" y="44"/>
                    <a:pt x="15" y="44"/>
                  </a:cubicBezTo>
                  <a:cubicBezTo>
                    <a:pt x="38" y="55"/>
                    <a:pt x="38" y="55"/>
                    <a:pt x="38" y="55"/>
                  </a:cubicBezTo>
                  <a:cubicBezTo>
                    <a:pt x="40" y="55"/>
                    <a:pt x="41" y="55"/>
                    <a:pt x="43" y="55"/>
                  </a:cubicBezTo>
                  <a:cubicBezTo>
                    <a:pt x="44" y="54"/>
                    <a:pt x="45" y="52"/>
                    <a:pt x="45" y="51"/>
                  </a:cubicBezTo>
                  <a:cubicBezTo>
                    <a:pt x="48" y="13"/>
                    <a:pt x="48" y="13"/>
                    <a:pt x="48" y="13"/>
                  </a:cubicBezTo>
                  <a:cubicBezTo>
                    <a:pt x="67" y="23"/>
                    <a:pt x="67" y="23"/>
                    <a:pt x="67" y="23"/>
                  </a:cubicBezTo>
                  <a:cubicBezTo>
                    <a:pt x="70" y="24"/>
                    <a:pt x="72" y="23"/>
                    <a:pt x="74" y="21"/>
                  </a:cubicBezTo>
                  <a:cubicBezTo>
                    <a:pt x="75" y="18"/>
                    <a:pt x="74" y="15"/>
                    <a:pt x="72" y="14"/>
                  </a:cubicBezTo>
                  <a:lnTo>
                    <a:pt x="46" y="1"/>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4" name="Freeform 11">
              <a:extLst>
                <a:ext uri="{FF2B5EF4-FFF2-40B4-BE49-F238E27FC236}">
                  <a16:creationId xmlns:a16="http://schemas.microsoft.com/office/drawing/2014/main" id="{208E5A45-8CFC-8700-8DA4-D3D1D1E72DC5}"/>
                </a:ext>
              </a:extLst>
            </p:cNvPr>
            <p:cNvSpPr>
              <a:spLocks noEditPoints="1"/>
            </p:cNvSpPr>
            <p:nvPr/>
          </p:nvSpPr>
          <p:spPr bwMode="auto">
            <a:xfrm>
              <a:off x="469900" y="242888"/>
              <a:ext cx="358775" cy="279400"/>
            </a:xfrm>
            <a:custGeom>
              <a:avLst/>
              <a:gdLst>
                <a:gd name="T0" fmla="*/ 162 w 163"/>
                <a:gd name="T1" fmla="*/ 43 h 127"/>
                <a:gd name="T2" fmla="*/ 142 w 163"/>
                <a:gd name="T3" fmla="*/ 24 h 127"/>
                <a:gd name="T4" fmla="*/ 113 w 163"/>
                <a:gd name="T5" fmla="*/ 24 h 127"/>
                <a:gd name="T6" fmla="*/ 91 w 163"/>
                <a:gd name="T7" fmla="*/ 0 h 127"/>
                <a:gd name="T8" fmla="*/ 52 w 163"/>
                <a:gd name="T9" fmla="*/ 0 h 127"/>
                <a:gd name="T10" fmla="*/ 51 w 163"/>
                <a:gd name="T11" fmla="*/ 0 h 127"/>
                <a:gd name="T12" fmla="*/ 34 w 163"/>
                <a:gd name="T13" fmla="*/ 24 h 127"/>
                <a:gd name="T14" fmla="*/ 22 w 163"/>
                <a:gd name="T15" fmla="*/ 24 h 127"/>
                <a:gd name="T16" fmla="*/ 1 w 163"/>
                <a:gd name="T17" fmla="*/ 46 h 127"/>
                <a:gd name="T18" fmla="*/ 1 w 163"/>
                <a:gd name="T19" fmla="*/ 106 h 127"/>
                <a:gd name="T20" fmla="*/ 5 w 163"/>
                <a:gd name="T21" fmla="*/ 121 h 127"/>
                <a:gd name="T22" fmla="*/ 21 w 163"/>
                <a:gd name="T23" fmla="*/ 127 h 127"/>
                <a:gd name="T24" fmla="*/ 143 w 163"/>
                <a:gd name="T25" fmla="*/ 127 h 127"/>
                <a:gd name="T26" fmla="*/ 143 w 163"/>
                <a:gd name="T27" fmla="*/ 127 h 127"/>
                <a:gd name="T28" fmla="*/ 163 w 163"/>
                <a:gd name="T29" fmla="*/ 107 h 127"/>
                <a:gd name="T30" fmla="*/ 163 w 163"/>
                <a:gd name="T31" fmla="*/ 44 h 127"/>
                <a:gd name="T32" fmla="*/ 162 w 163"/>
                <a:gd name="T33" fmla="*/ 43 h 127"/>
                <a:gd name="T34" fmla="*/ 153 w 163"/>
                <a:gd name="T35" fmla="*/ 107 h 127"/>
                <a:gd name="T36" fmla="*/ 142 w 163"/>
                <a:gd name="T37" fmla="*/ 117 h 127"/>
                <a:gd name="T38" fmla="*/ 21 w 163"/>
                <a:gd name="T39" fmla="*/ 117 h 127"/>
                <a:gd name="T40" fmla="*/ 13 w 163"/>
                <a:gd name="T41" fmla="*/ 114 h 127"/>
                <a:gd name="T42" fmla="*/ 10 w 163"/>
                <a:gd name="T43" fmla="*/ 107 h 127"/>
                <a:gd name="T44" fmla="*/ 10 w 163"/>
                <a:gd name="T45" fmla="*/ 46 h 127"/>
                <a:gd name="T46" fmla="*/ 22 w 163"/>
                <a:gd name="T47" fmla="*/ 34 h 127"/>
                <a:gd name="T48" fmla="*/ 38 w 163"/>
                <a:gd name="T49" fmla="*/ 34 h 127"/>
                <a:gd name="T50" fmla="*/ 43 w 163"/>
                <a:gd name="T51" fmla="*/ 29 h 127"/>
                <a:gd name="T52" fmla="*/ 52 w 163"/>
                <a:gd name="T53" fmla="*/ 10 h 127"/>
                <a:gd name="T54" fmla="*/ 91 w 163"/>
                <a:gd name="T55" fmla="*/ 10 h 127"/>
                <a:gd name="T56" fmla="*/ 104 w 163"/>
                <a:gd name="T57" fmla="*/ 29 h 127"/>
                <a:gd name="T58" fmla="*/ 109 w 163"/>
                <a:gd name="T59" fmla="*/ 34 h 127"/>
                <a:gd name="T60" fmla="*/ 142 w 163"/>
                <a:gd name="T61" fmla="*/ 34 h 127"/>
                <a:gd name="T62" fmla="*/ 153 w 163"/>
                <a:gd name="T63" fmla="*/ 44 h 127"/>
                <a:gd name="T64" fmla="*/ 153 w 163"/>
                <a:gd name="T65" fmla="*/ 10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27">
                  <a:moveTo>
                    <a:pt x="162" y="43"/>
                  </a:moveTo>
                  <a:cubicBezTo>
                    <a:pt x="162" y="36"/>
                    <a:pt x="156" y="24"/>
                    <a:pt x="142" y="24"/>
                  </a:cubicBezTo>
                  <a:cubicBezTo>
                    <a:pt x="113" y="24"/>
                    <a:pt x="113" y="24"/>
                    <a:pt x="113" y="24"/>
                  </a:cubicBezTo>
                  <a:cubicBezTo>
                    <a:pt x="111" y="9"/>
                    <a:pt x="102" y="0"/>
                    <a:pt x="91" y="0"/>
                  </a:cubicBezTo>
                  <a:cubicBezTo>
                    <a:pt x="52" y="0"/>
                    <a:pt x="52" y="0"/>
                    <a:pt x="52" y="0"/>
                  </a:cubicBezTo>
                  <a:cubicBezTo>
                    <a:pt x="51" y="0"/>
                    <a:pt x="51" y="0"/>
                    <a:pt x="51" y="0"/>
                  </a:cubicBezTo>
                  <a:cubicBezTo>
                    <a:pt x="50" y="1"/>
                    <a:pt x="36" y="3"/>
                    <a:pt x="34" y="24"/>
                  </a:cubicBezTo>
                  <a:cubicBezTo>
                    <a:pt x="22" y="24"/>
                    <a:pt x="22" y="24"/>
                    <a:pt x="22" y="24"/>
                  </a:cubicBezTo>
                  <a:cubicBezTo>
                    <a:pt x="13" y="25"/>
                    <a:pt x="1" y="31"/>
                    <a:pt x="1" y="46"/>
                  </a:cubicBezTo>
                  <a:cubicBezTo>
                    <a:pt x="1" y="106"/>
                    <a:pt x="1" y="106"/>
                    <a:pt x="1" y="106"/>
                  </a:cubicBezTo>
                  <a:cubicBezTo>
                    <a:pt x="1" y="108"/>
                    <a:pt x="0" y="115"/>
                    <a:pt x="5" y="121"/>
                  </a:cubicBezTo>
                  <a:cubicBezTo>
                    <a:pt x="9" y="125"/>
                    <a:pt x="14" y="127"/>
                    <a:pt x="21" y="127"/>
                  </a:cubicBezTo>
                  <a:cubicBezTo>
                    <a:pt x="143" y="127"/>
                    <a:pt x="143" y="127"/>
                    <a:pt x="143" y="127"/>
                  </a:cubicBezTo>
                  <a:cubicBezTo>
                    <a:pt x="143" y="127"/>
                    <a:pt x="143" y="127"/>
                    <a:pt x="143" y="127"/>
                  </a:cubicBezTo>
                  <a:cubicBezTo>
                    <a:pt x="153" y="126"/>
                    <a:pt x="163" y="119"/>
                    <a:pt x="163" y="107"/>
                  </a:cubicBezTo>
                  <a:cubicBezTo>
                    <a:pt x="163" y="44"/>
                    <a:pt x="163" y="44"/>
                    <a:pt x="163" y="44"/>
                  </a:cubicBezTo>
                  <a:cubicBezTo>
                    <a:pt x="163" y="44"/>
                    <a:pt x="162" y="44"/>
                    <a:pt x="162" y="43"/>
                  </a:cubicBezTo>
                  <a:close/>
                  <a:moveTo>
                    <a:pt x="153" y="107"/>
                  </a:moveTo>
                  <a:cubicBezTo>
                    <a:pt x="153" y="116"/>
                    <a:pt x="143" y="117"/>
                    <a:pt x="142" y="117"/>
                  </a:cubicBezTo>
                  <a:cubicBezTo>
                    <a:pt x="21" y="117"/>
                    <a:pt x="21" y="117"/>
                    <a:pt x="21" y="117"/>
                  </a:cubicBezTo>
                  <a:cubicBezTo>
                    <a:pt x="17" y="117"/>
                    <a:pt x="14" y="116"/>
                    <a:pt x="13" y="114"/>
                  </a:cubicBezTo>
                  <a:cubicBezTo>
                    <a:pt x="10" y="111"/>
                    <a:pt x="10" y="107"/>
                    <a:pt x="10" y="107"/>
                  </a:cubicBezTo>
                  <a:cubicBezTo>
                    <a:pt x="10" y="46"/>
                    <a:pt x="10" y="46"/>
                    <a:pt x="10" y="46"/>
                  </a:cubicBezTo>
                  <a:cubicBezTo>
                    <a:pt x="10" y="34"/>
                    <a:pt x="22" y="34"/>
                    <a:pt x="22" y="34"/>
                  </a:cubicBezTo>
                  <a:cubicBezTo>
                    <a:pt x="38" y="34"/>
                    <a:pt x="38" y="34"/>
                    <a:pt x="38" y="34"/>
                  </a:cubicBezTo>
                  <a:cubicBezTo>
                    <a:pt x="41" y="34"/>
                    <a:pt x="43" y="32"/>
                    <a:pt x="43" y="29"/>
                  </a:cubicBezTo>
                  <a:cubicBezTo>
                    <a:pt x="44" y="11"/>
                    <a:pt x="52" y="10"/>
                    <a:pt x="52" y="10"/>
                  </a:cubicBezTo>
                  <a:cubicBezTo>
                    <a:pt x="91" y="10"/>
                    <a:pt x="91" y="10"/>
                    <a:pt x="91" y="10"/>
                  </a:cubicBezTo>
                  <a:cubicBezTo>
                    <a:pt x="102" y="10"/>
                    <a:pt x="104" y="25"/>
                    <a:pt x="104" y="29"/>
                  </a:cubicBezTo>
                  <a:cubicBezTo>
                    <a:pt x="105" y="32"/>
                    <a:pt x="107" y="34"/>
                    <a:pt x="109" y="34"/>
                  </a:cubicBezTo>
                  <a:cubicBezTo>
                    <a:pt x="142" y="34"/>
                    <a:pt x="142" y="34"/>
                    <a:pt x="142" y="34"/>
                  </a:cubicBezTo>
                  <a:cubicBezTo>
                    <a:pt x="152" y="34"/>
                    <a:pt x="153" y="44"/>
                    <a:pt x="153" y="44"/>
                  </a:cubicBezTo>
                  <a:lnTo>
                    <a:pt x="153" y="107"/>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5" name="Freeform 12">
              <a:extLst>
                <a:ext uri="{FF2B5EF4-FFF2-40B4-BE49-F238E27FC236}">
                  <a16:creationId xmlns:a16="http://schemas.microsoft.com/office/drawing/2014/main" id="{8ED5051A-7F9F-17BF-AD01-8EF357B13870}"/>
                </a:ext>
              </a:extLst>
            </p:cNvPr>
            <p:cNvSpPr>
              <a:spLocks noEditPoints="1"/>
            </p:cNvSpPr>
            <p:nvPr/>
          </p:nvSpPr>
          <p:spPr bwMode="auto">
            <a:xfrm>
              <a:off x="547688" y="323850"/>
              <a:ext cx="161925" cy="163513"/>
            </a:xfrm>
            <a:custGeom>
              <a:avLst/>
              <a:gdLst>
                <a:gd name="T0" fmla="*/ 37 w 74"/>
                <a:gd name="T1" fmla="*/ 0 h 74"/>
                <a:gd name="T2" fmla="*/ 0 w 74"/>
                <a:gd name="T3" fmla="*/ 37 h 74"/>
                <a:gd name="T4" fmla="*/ 37 w 74"/>
                <a:gd name="T5" fmla="*/ 74 h 74"/>
                <a:gd name="T6" fmla="*/ 74 w 74"/>
                <a:gd name="T7" fmla="*/ 37 h 74"/>
                <a:gd name="T8" fmla="*/ 37 w 74"/>
                <a:gd name="T9" fmla="*/ 0 h 74"/>
                <a:gd name="T10" fmla="*/ 37 w 74"/>
                <a:gd name="T11" fmla="*/ 64 h 74"/>
                <a:gd name="T12" fmla="*/ 9 w 74"/>
                <a:gd name="T13" fmla="*/ 37 h 74"/>
                <a:gd name="T14" fmla="*/ 37 w 74"/>
                <a:gd name="T15" fmla="*/ 10 h 74"/>
                <a:gd name="T16" fmla="*/ 64 w 74"/>
                <a:gd name="T17" fmla="*/ 37 h 74"/>
                <a:gd name="T18" fmla="*/ 37 w 74"/>
                <a:gd name="T19"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4">
                  <a:moveTo>
                    <a:pt x="37" y="0"/>
                  </a:moveTo>
                  <a:cubicBezTo>
                    <a:pt x="16" y="0"/>
                    <a:pt x="0" y="17"/>
                    <a:pt x="0" y="37"/>
                  </a:cubicBezTo>
                  <a:cubicBezTo>
                    <a:pt x="0" y="57"/>
                    <a:pt x="16" y="74"/>
                    <a:pt x="37" y="74"/>
                  </a:cubicBezTo>
                  <a:cubicBezTo>
                    <a:pt x="57" y="74"/>
                    <a:pt x="74" y="57"/>
                    <a:pt x="74" y="37"/>
                  </a:cubicBezTo>
                  <a:cubicBezTo>
                    <a:pt x="74" y="17"/>
                    <a:pt x="57" y="0"/>
                    <a:pt x="37" y="0"/>
                  </a:cubicBezTo>
                  <a:close/>
                  <a:moveTo>
                    <a:pt x="37" y="64"/>
                  </a:moveTo>
                  <a:cubicBezTo>
                    <a:pt x="22" y="64"/>
                    <a:pt x="9" y="52"/>
                    <a:pt x="9" y="37"/>
                  </a:cubicBezTo>
                  <a:cubicBezTo>
                    <a:pt x="9" y="22"/>
                    <a:pt x="22" y="10"/>
                    <a:pt x="37" y="10"/>
                  </a:cubicBezTo>
                  <a:cubicBezTo>
                    <a:pt x="52" y="10"/>
                    <a:pt x="64" y="22"/>
                    <a:pt x="64" y="37"/>
                  </a:cubicBezTo>
                  <a:cubicBezTo>
                    <a:pt x="64" y="52"/>
                    <a:pt x="52" y="64"/>
                    <a:pt x="37" y="64"/>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6" name="Freeform 13">
              <a:extLst>
                <a:ext uri="{FF2B5EF4-FFF2-40B4-BE49-F238E27FC236}">
                  <a16:creationId xmlns:a16="http://schemas.microsoft.com/office/drawing/2014/main" id="{8156DD14-33C6-0FD9-70A5-63C6B44DB063}"/>
                </a:ext>
              </a:extLst>
            </p:cNvPr>
            <p:cNvSpPr>
              <a:spLocks noEditPoints="1"/>
            </p:cNvSpPr>
            <p:nvPr/>
          </p:nvSpPr>
          <p:spPr bwMode="auto">
            <a:xfrm>
              <a:off x="719138" y="336550"/>
              <a:ext cx="50800" cy="50800"/>
            </a:xfrm>
            <a:custGeom>
              <a:avLst/>
              <a:gdLst>
                <a:gd name="T0" fmla="*/ 12 w 23"/>
                <a:gd name="T1" fmla="*/ 0 h 23"/>
                <a:gd name="T2" fmla="*/ 0 w 23"/>
                <a:gd name="T3" fmla="*/ 11 h 23"/>
                <a:gd name="T4" fmla="*/ 12 w 23"/>
                <a:gd name="T5" fmla="*/ 23 h 23"/>
                <a:gd name="T6" fmla="*/ 23 w 23"/>
                <a:gd name="T7" fmla="*/ 11 h 23"/>
                <a:gd name="T8" fmla="*/ 12 w 23"/>
                <a:gd name="T9" fmla="*/ 0 h 23"/>
                <a:gd name="T10" fmla="*/ 12 w 23"/>
                <a:gd name="T11" fmla="*/ 13 h 23"/>
                <a:gd name="T12" fmla="*/ 10 w 23"/>
                <a:gd name="T13" fmla="*/ 11 h 23"/>
                <a:gd name="T14" fmla="*/ 12 w 23"/>
                <a:gd name="T15" fmla="*/ 9 h 23"/>
                <a:gd name="T16" fmla="*/ 13 w 23"/>
                <a:gd name="T17" fmla="*/ 11 h 23"/>
                <a:gd name="T18" fmla="*/ 12 w 23"/>
                <a:gd name="T1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0"/>
                  </a:moveTo>
                  <a:cubicBezTo>
                    <a:pt x="5" y="0"/>
                    <a:pt x="0" y="5"/>
                    <a:pt x="0" y="11"/>
                  </a:cubicBezTo>
                  <a:cubicBezTo>
                    <a:pt x="0" y="17"/>
                    <a:pt x="5" y="23"/>
                    <a:pt x="12" y="23"/>
                  </a:cubicBezTo>
                  <a:cubicBezTo>
                    <a:pt x="18" y="23"/>
                    <a:pt x="23" y="17"/>
                    <a:pt x="23" y="11"/>
                  </a:cubicBezTo>
                  <a:cubicBezTo>
                    <a:pt x="23" y="5"/>
                    <a:pt x="18" y="0"/>
                    <a:pt x="12" y="0"/>
                  </a:cubicBezTo>
                  <a:close/>
                  <a:moveTo>
                    <a:pt x="12" y="13"/>
                  </a:moveTo>
                  <a:cubicBezTo>
                    <a:pt x="11" y="13"/>
                    <a:pt x="10" y="12"/>
                    <a:pt x="10" y="11"/>
                  </a:cubicBezTo>
                  <a:cubicBezTo>
                    <a:pt x="10" y="10"/>
                    <a:pt x="11" y="9"/>
                    <a:pt x="12" y="9"/>
                  </a:cubicBezTo>
                  <a:cubicBezTo>
                    <a:pt x="12" y="9"/>
                    <a:pt x="13" y="10"/>
                    <a:pt x="13" y="11"/>
                  </a:cubicBezTo>
                  <a:cubicBezTo>
                    <a:pt x="13" y="12"/>
                    <a:pt x="12" y="13"/>
                    <a:pt x="12"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grpSp>
      <p:grpSp>
        <p:nvGrpSpPr>
          <p:cNvPr id="19" name="Group 18">
            <a:extLst>
              <a:ext uri="{FF2B5EF4-FFF2-40B4-BE49-F238E27FC236}">
                <a16:creationId xmlns:a16="http://schemas.microsoft.com/office/drawing/2014/main" id="{7623943B-E9D7-14E5-B43D-F8E66CD5B88D}"/>
              </a:ext>
            </a:extLst>
          </p:cNvPr>
          <p:cNvGrpSpPr/>
          <p:nvPr/>
        </p:nvGrpSpPr>
        <p:grpSpPr>
          <a:xfrm>
            <a:off x="-47500" y="7139502"/>
            <a:ext cx="6534514" cy="2735931"/>
            <a:chOff x="119462" y="6835309"/>
            <a:chExt cx="6534514" cy="2735931"/>
          </a:xfrm>
        </p:grpSpPr>
        <p:grpSp>
          <p:nvGrpSpPr>
            <p:cNvPr id="18" name="Group 17">
              <a:extLst>
                <a:ext uri="{FF2B5EF4-FFF2-40B4-BE49-F238E27FC236}">
                  <a16:creationId xmlns:a16="http://schemas.microsoft.com/office/drawing/2014/main" id="{8EAE2BB8-7355-882B-4EDE-922BB5942C94}"/>
                </a:ext>
              </a:extLst>
            </p:cNvPr>
            <p:cNvGrpSpPr/>
            <p:nvPr/>
          </p:nvGrpSpPr>
          <p:grpSpPr>
            <a:xfrm>
              <a:off x="278892" y="6835309"/>
              <a:ext cx="5473065" cy="525598"/>
              <a:chOff x="278892" y="6835309"/>
              <a:chExt cx="5473065" cy="525598"/>
            </a:xfrm>
          </p:grpSpPr>
          <p:sp>
            <p:nvSpPr>
              <p:cNvPr id="9" name="object 9"/>
              <p:cNvSpPr/>
              <p:nvPr/>
            </p:nvSpPr>
            <p:spPr>
              <a:xfrm>
                <a:off x="278892" y="6835309"/>
                <a:ext cx="5473065" cy="0"/>
              </a:xfrm>
              <a:custGeom>
                <a:avLst/>
                <a:gdLst/>
                <a:ahLst/>
                <a:cxnLst/>
                <a:rect l="l" t="t" r="r" b="b"/>
                <a:pathLst>
                  <a:path w="5473065">
                    <a:moveTo>
                      <a:pt x="0" y="0"/>
                    </a:moveTo>
                    <a:lnTo>
                      <a:pt x="5473039" y="0"/>
                    </a:lnTo>
                  </a:path>
                </a:pathLst>
              </a:custGeom>
              <a:ln w="57150">
                <a:solidFill>
                  <a:srgbClr val="012B56"/>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10" name="object 10"/>
              <p:cNvSpPr/>
              <p:nvPr/>
            </p:nvSpPr>
            <p:spPr>
              <a:xfrm>
                <a:off x="278892" y="7360907"/>
                <a:ext cx="5473065" cy="0"/>
              </a:xfrm>
              <a:custGeom>
                <a:avLst/>
                <a:gdLst/>
                <a:ahLst/>
                <a:cxnLst/>
                <a:rect l="l" t="t" r="r" b="b"/>
                <a:pathLst>
                  <a:path w="5473065">
                    <a:moveTo>
                      <a:pt x="0" y="0"/>
                    </a:moveTo>
                    <a:lnTo>
                      <a:pt x="5473039" y="0"/>
                    </a:lnTo>
                  </a:path>
                </a:pathLst>
              </a:custGeom>
              <a:ln w="57150">
                <a:solidFill>
                  <a:srgbClr val="012B56"/>
                </a:solidFill>
              </a:ln>
            </p:spPr>
            <p:txBody>
              <a:bodyPr wrap="square" lIns="0" tIns="0" rIns="0" bIns="0" rtlCol="0"/>
              <a:lstStyle/>
              <a:p>
                <a:endParaRPr>
                  <a:latin typeface="Segoe UI" panose="020B0502040204020203" pitchFamily="34" charset="0"/>
                  <a:cs typeface="Segoe UI" panose="020B0502040204020203" pitchFamily="34" charset="0"/>
                </a:endParaRPr>
              </a:p>
            </p:txBody>
          </p:sp>
        </p:grpSp>
        <p:sp>
          <p:nvSpPr>
            <p:cNvPr id="17" name="TextBox 16">
              <a:extLst>
                <a:ext uri="{FF2B5EF4-FFF2-40B4-BE49-F238E27FC236}">
                  <a16:creationId xmlns:a16="http://schemas.microsoft.com/office/drawing/2014/main" id="{1DE68381-E0DE-1F89-0B6A-BF00BD8A0B11}"/>
                </a:ext>
              </a:extLst>
            </p:cNvPr>
            <p:cNvSpPr txBox="1"/>
            <p:nvPr/>
          </p:nvSpPr>
          <p:spPr>
            <a:xfrm>
              <a:off x="119462" y="6877554"/>
              <a:ext cx="6534514" cy="2693686"/>
            </a:xfrm>
            <a:prstGeom prst="rect">
              <a:avLst/>
            </a:prstGeom>
            <a:noFill/>
          </p:spPr>
          <p:txBody>
            <a:bodyPr wrap="square" lIns="91440" tIns="45720" rIns="91440" bIns="45720" anchor="t">
              <a:spAutoFit/>
            </a:bodyPr>
            <a:lstStyle/>
            <a:p>
              <a:pPr marL="206375" marR="161925" lvl="3" algn="l">
                <a:lnSpc>
                  <a:spcPct val="126732"/>
                </a:lnSpc>
                <a:spcBef>
                  <a:spcPts val="345"/>
                </a:spcBef>
              </a:pPr>
              <a:r>
                <a:rPr lang="en-US" b="1" spc="-75" dirty="0">
                  <a:latin typeface="Segoe UI" panose="020B0502040204020203" pitchFamily="34" charset="0"/>
                  <a:ea typeface="Source Sans Pro" panose="020B0503030403020204" pitchFamily="34" charset="0"/>
                  <a:cs typeface="Segoe UI" panose="020B0502040204020203" pitchFamily="34" charset="0"/>
                </a:rPr>
                <a:t>3. Proper Lighting Conditions for a Selfie</a:t>
              </a:r>
              <a:endParaRPr lang="en-US" dirty="0">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defRPr/>
              </a:pPr>
              <a:endParaRPr lang="en-US" sz="1800" i="1" dirty="0">
                <a:solidFill>
                  <a:srgbClr val="000000"/>
                </a:solidFill>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defRPr/>
              </a:pPr>
              <a:r>
                <a:rPr lang="en-US" i="1" dirty="0">
                  <a:solidFill>
                    <a:srgbClr val="000000"/>
                  </a:solidFill>
                  <a:latin typeface="Segoe UI" panose="020B0502040204020203" pitchFamily="34" charset="0"/>
                  <a:cs typeface="Segoe UI" panose="020B0502040204020203" pitchFamily="34" charset="0"/>
                </a:rPr>
                <a:t>You</a:t>
              </a:r>
              <a:r>
                <a:rPr lang="en-US" sz="1800" i="1" dirty="0">
                  <a:solidFill>
                    <a:srgbClr val="000000"/>
                  </a:solidFill>
                  <a:latin typeface="Segoe UI" panose="020B0502040204020203" pitchFamily="34" charset="0"/>
                  <a:cs typeface="Segoe UI" panose="020B0502040204020203" pitchFamily="34" charset="0"/>
                </a:rPr>
                <a:t> should take your selfie in daylight to maximize contrast between yourself and </a:t>
              </a:r>
              <a:r>
                <a:rPr lang="en-US" i="1" dirty="0">
                  <a:solidFill>
                    <a:srgbClr val="000000"/>
                  </a:solidFill>
                  <a:latin typeface="Segoe UI" panose="020B0502040204020203" pitchFamily="34" charset="0"/>
                  <a:cs typeface="Segoe UI" panose="020B0502040204020203" pitchFamily="34" charset="0"/>
                </a:rPr>
                <a:t>your</a:t>
              </a:r>
              <a:r>
                <a:rPr lang="en-US" sz="1800" i="1" dirty="0">
                  <a:solidFill>
                    <a:srgbClr val="000000"/>
                  </a:solidFill>
                  <a:latin typeface="Segoe UI" panose="020B0502040204020203" pitchFamily="34" charset="0"/>
                  <a:cs typeface="Segoe UI" panose="020B0502040204020203" pitchFamily="34" charset="0"/>
                </a:rPr>
                <a:t> background</a:t>
              </a:r>
            </a:p>
            <a:p>
              <a:pPr marL="800100" lvl="1" indent="-342900">
                <a:buFont typeface="Arial" panose="020B0604020202020204" pitchFamily="34" charset="0"/>
                <a:buChar char="•"/>
                <a:defRPr/>
              </a:pPr>
              <a:r>
                <a:rPr lang="en-US" i="1" dirty="0">
                  <a:solidFill>
                    <a:srgbClr val="000000"/>
                  </a:solidFill>
                  <a:latin typeface="Segoe UI" panose="020B0502040204020203" pitchFamily="34" charset="0"/>
                  <a:cs typeface="Segoe UI" panose="020B0502040204020203" pitchFamily="34" charset="0"/>
                </a:rPr>
                <a:t>You</a:t>
              </a:r>
              <a:r>
                <a:rPr lang="en-US" sz="1800" i="1" dirty="0">
                  <a:solidFill>
                    <a:srgbClr val="000000"/>
                  </a:solidFill>
                  <a:latin typeface="Segoe UI" panose="020B0502040204020203" pitchFamily="34" charset="0"/>
                  <a:cs typeface="Segoe UI" panose="020B0502040204020203" pitchFamily="34" charset="0"/>
                </a:rPr>
                <a:t> should hold the phone steady to avoid a blurry image</a:t>
              </a:r>
            </a:p>
            <a:p>
              <a:pPr marL="800100" lvl="1" indent="-342900">
                <a:buFont typeface="Arial" panose="020B0604020202020204" pitchFamily="34" charset="0"/>
                <a:buChar char="•"/>
                <a:defRPr/>
              </a:pPr>
              <a:r>
                <a:rPr lang="en-US" i="1" dirty="0">
                  <a:solidFill>
                    <a:srgbClr val="000000"/>
                  </a:solidFill>
                  <a:latin typeface="Segoe UI" panose="020B0502040204020203" pitchFamily="34" charset="0"/>
                  <a:cs typeface="Segoe UI" panose="020B0502040204020203" pitchFamily="34" charset="0"/>
                </a:rPr>
                <a:t>You</a:t>
              </a:r>
              <a:r>
                <a:rPr lang="en-US" sz="1800" i="1" dirty="0">
                  <a:solidFill>
                    <a:srgbClr val="000000"/>
                  </a:solidFill>
                  <a:latin typeface="Segoe UI" panose="020B0502040204020203" pitchFamily="34" charset="0"/>
                  <a:cs typeface="Segoe UI" panose="020B0502040204020203" pitchFamily="34" charset="0"/>
                </a:rPr>
                <a:t> should ensure </a:t>
              </a:r>
              <a:r>
                <a:rPr lang="en-US" i="1" dirty="0">
                  <a:solidFill>
                    <a:srgbClr val="000000"/>
                  </a:solidFill>
                  <a:latin typeface="Segoe UI" panose="020B0502040204020203" pitchFamily="34" charset="0"/>
                  <a:cs typeface="Segoe UI" panose="020B0502040204020203" pitchFamily="34" charset="0"/>
                </a:rPr>
                <a:t>your</a:t>
              </a:r>
              <a:r>
                <a:rPr lang="en-US" sz="1800" i="1" dirty="0">
                  <a:solidFill>
                    <a:srgbClr val="000000"/>
                  </a:solidFill>
                  <a:latin typeface="Segoe UI" panose="020B0502040204020203" pitchFamily="34" charset="0"/>
                  <a:cs typeface="Segoe UI" panose="020B0502040204020203" pitchFamily="34" charset="0"/>
                </a:rPr>
                <a:t> face is clearly visible and wear a neutral expression during </a:t>
              </a:r>
              <a:r>
                <a:rPr lang="en-US" i="1" dirty="0">
                  <a:solidFill>
                    <a:srgbClr val="000000"/>
                  </a:solidFill>
                  <a:latin typeface="Segoe UI" panose="020B0502040204020203" pitchFamily="34" charset="0"/>
                  <a:cs typeface="Segoe UI" panose="020B0502040204020203" pitchFamily="34" charset="0"/>
                </a:rPr>
                <a:t>your</a:t>
              </a:r>
              <a:r>
                <a:rPr lang="en-US" sz="1800" i="1" dirty="0">
                  <a:solidFill>
                    <a:srgbClr val="000000"/>
                  </a:solidFill>
                  <a:latin typeface="Segoe UI" panose="020B0502040204020203" pitchFamily="34" charset="0"/>
                  <a:cs typeface="Segoe UI" panose="020B0502040204020203" pitchFamily="34" charset="0"/>
                </a:rPr>
                <a:t> selfie</a:t>
              </a:r>
            </a:p>
            <a:p>
              <a:pPr marL="12700" marR="632460" lvl="3" algn="l">
                <a:lnSpc>
                  <a:spcPct val="142573"/>
                </a:lnSpc>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sp>
        <p:nvSpPr>
          <p:cNvPr id="27" name="Freeform 168">
            <a:extLst>
              <a:ext uri="{FF2B5EF4-FFF2-40B4-BE49-F238E27FC236}">
                <a16:creationId xmlns:a16="http://schemas.microsoft.com/office/drawing/2014/main" id="{75E835BE-411F-5B09-DE21-D6E2587C5567}"/>
              </a:ext>
            </a:extLst>
          </p:cNvPr>
          <p:cNvSpPr>
            <a:spLocks noEditPoints="1"/>
          </p:cNvSpPr>
          <p:nvPr/>
        </p:nvSpPr>
        <p:spPr bwMode="auto">
          <a:xfrm>
            <a:off x="133295" y="6376864"/>
            <a:ext cx="651829" cy="648289"/>
          </a:xfrm>
          <a:custGeom>
            <a:avLst/>
            <a:gdLst>
              <a:gd name="T0" fmla="*/ 122 w 243"/>
              <a:gd name="T1" fmla="*/ 0 h 243"/>
              <a:gd name="T2" fmla="*/ 0 w 243"/>
              <a:gd name="T3" fmla="*/ 122 h 243"/>
              <a:gd name="T4" fmla="*/ 122 w 243"/>
              <a:gd name="T5" fmla="*/ 243 h 243"/>
              <a:gd name="T6" fmla="*/ 243 w 243"/>
              <a:gd name="T7" fmla="*/ 122 h 243"/>
              <a:gd name="T8" fmla="*/ 122 w 243"/>
              <a:gd name="T9" fmla="*/ 0 h 243"/>
              <a:gd name="T10" fmla="*/ 54 w 243"/>
              <a:gd name="T11" fmla="*/ 211 h 243"/>
              <a:gd name="T12" fmla="*/ 102 w 243"/>
              <a:gd name="T13" fmla="*/ 180 h 243"/>
              <a:gd name="T14" fmla="*/ 102 w 243"/>
              <a:gd name="T15" fmla="*/ 179 h 243"/>
              <a:gd name="T16" fmla="*/ 102 w 243"/>
              <a:gd name="T17" fmla="*/ 168 h 243"/>
              <a:gd name="T18" fmla="*/ 101 w 243"/>
              <a:gd name="T19" fmla="*/ 165 h 243"/>
              <a:gd name="T20" fmla="*/ 87 w 243"/>
              <a:gd name="T21" fmla="*/ 139 h 243"/>
              <a:gd name="T22" fmla="*/ 85 w 243"/>
              <a:gd name="T23" fmla="*/ 136 h 243"/>
              <a:gd name="T24" fmla="*/ 80 w 243"/>
              <a:gd name="T25" fmla="*/ 127 h 243"/>
              <a:gd name="T26" fmla="*/ 83 w 243"/>
              <a:gd name="T27" fmla="*/ 120 h 243"/>
              <a:gd name="T28" fmla="*/ 84 w 243"/>
              <a:gd name="T29" fmla="*/ 117 h 243"/>
              <a:gd name="T30" fmla="*/ 84 w 243"/>
              <a:gd name="T31" fmla="*/ 94 h 243"/>
              <a:gd name="T32" fmla="*/ 122 w 243"/>
              <a:gd name="T33" fmla="*/ 59 h 243"/>
              <a:gd name="T34" fmla="*/ 160 w 243"/>
              <a:gd name="T35" fmla="*/ 94 h 243"/>
              <a:gd name="T36" fmla="*/ 160 w 243"/>
              <a:gd name="T37" fmla="*/ 117 h 243"/>
              <a:gd name="T38" fmla="*/ 162 w 243"/>
              <a:gd name="T39" fmla="*/ 120 h 243"/>
              <a:gd name="T40" fmla="*/ 164 w 243"/>
              <a:gd name="T41" fmla="*/ 127 h 243"/>
              <a:gd name="T42" fmla="*/ 159 w 243"/>
              <a:gd name="T43" fmla="*/ 136 h 243"/>
              <a:gd name="T44" fmla="*/ 157 w 243"/>
              <a:gd name="T45" fmla="*/ 139 h 243"/>
              <a:gd name="T46" fmla="*/ 143 w 243"/>
              <a:gd name="T47" fmla="*/ 165 h 243"/>
              <a:gd name="T48" fmla="*/ 142 w 243"/>
              <a:gd name="T49" fmla="*/ 168 h 243"/>
              <a:gd name="T50" fmla="*/ 142 w 243"/>
              <a:gd name="T51" fmla="*/ 179 h 243"/>
              <a:gd name="T52" fmla="*/ 142 w 243"/>
              <a:gd name="T53" fmla="*/ 180 h 243"/>
              <a:gd name="T54" fmla="*/ 190 w 243"/>
              <a:gd name="T55" fmla="*/ 210 h 243"/>
              <a:gd name="T56" fmla="*/ 122 w 243"/>
              <a:gd name="T57" fmla="*/ 234 h 243"/>
              <a:gd name="T58" fmla="*/ 54 w 243"/>
              <a:gd name="T59" fmla="*/ 211 h 243"/>
              <a:gd name="T60" fmla="*/ 198 w 243"/>
              <a:gd name="T61" fmla="*/ 203 h 243"/>
              <a:gd name="T62" fmla="*/ 152 w 243"/>
              <a:gd name="T63" fmla="*/ 178 h 243"/>
              <a:gd name="T64" fmla="*/ 152 w 243"/>
              <a:gd name="T65" fmla="*/ 170 h 243"/>
              <a:gd name="T66" fmla="*/ 167 w 243"/>
              <a:gd name="T67" fmla="*/ 143 h 243"/>
              <a:gd name="T68" fmla="*/ 174 w 243"/>
              <a:gd name="T69" fmla="*/ 127 h 243"/>
              <a:gd name="T70" fmla="*/ 170 w 243"/>
              <a:gd name="T71" fmla="*/ 115 h 243"/>
              <a:gd name="T72" fmla="*/ 170 w 243"/>
              <a:gd name="T73" fmla="*/ 94 h 243"/>
              <a:gd name="T74" fmla="*/ 122 w 243"/>
              <a:gd name="T75" fmla="*/ 49 h 243"/>
              <a:gd name="T76" fmla="*/ 74 w 243"/>
              <a:gd name="T77" fmla="*/ 94 h 243"/>
              <a:gd name="T78" fmla="*/ 74 w 243"/>
              <a:gd name="T79" fmla="*/ 115 h 243"/>
              <a:gd name="T80" fmla="*/ 70 w 243"/>
              <a:gd name="T81" fmla="*/ 127 h 243"/>
              <a:gd name="T82" fmla="*/ 78 w 243"/>
              <a:gd name="T83" fmla="*/ 143 h 243"/>
              <a:gd name="T84" fmla="*/ 92 w 243"/>
              <a:gd name="T85" fmla="*/ 170 h 243"/>
              <a:gd name="T86" fmla="*/ 92 w 243"/>
              <a:gd name="T87" fmla="*/ 178 h 243"/>
              <a:gd name="T88" fmla="*/ 45 w 243"/>
              <a:gd name="T89" fmla="*/ 203 h 243"/>
              <a:gd name="T90" fmla="*/ 10 w 243"/>
              <a:gd name="T91" fmla="*/ 122 h 243"/>
              <a:gd name="T92" fmla="*/ 122 w 243"/>
              <a:gd name="T93" fmla="*/ 10 h 243"/>
              <a:gd name="T94" fmla="*/ 233 w 243"/>
              <a:gd name="T95" fmla="*/ 122 h 243"/>
              <a:gd name="T96" fmla="*/ 198 w 243"/>
              <a:gd name="T97" fmla="*/ 20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 h="243">
                <a:moveTo>
                  <a:pt x="122" y="0"/>
                </a:moveTo>
                <a:cubicBezTo>
                  <a:pt x="55" y="0"/>
                  <a:pt x="0" y="55"/>
                  <a:pt x="0" y="122"/>
                </a:cubicBezTo>
                <a:cubicBezTo>
                  <a:pt x="0" y="189"/>
                  <a:pt x="55" y="243"/>
                  <a:pt x="122" y="243"/>
                </a:cubicBezTo>
                <a:cubicBezTo>
                  <a:pt x="189" y="243"/>
                  <a:pt x="243" y="189"/>
                  <a:pt x="243" y="122"/>
                </a:cubicBezTo>
                <a:cubicBezTo>
                  <a:pt x="243" y="55"/>
                  <a:pt x="189" y="0"/>
                  <a:pt x="122" y="0"/>
                </a:cubicBezTo>
                <a:close/>
                <a:moveTo>
                  <a:pt x="54" y="211"/>
                </a:moveTo>
                <a:cubicBezTo>
                  <a:pt x="93" y="194"/>
                  <a:pt x="100" y="186"/>
                  <a:pt x="102" y="180"/>
                </a:cubicBezTo>
                <a:cubicBezTo>
                  <a:pt x="102" y="180"/>
                  <a:pt x="102" y="179"/>
                  <a:pt x="102" y="179"/>
                </a:cubicBezTo>
                <a:cubicBezTo>
                  <a:pt x="102" y="168"/>
                  <a:pt x="102" y="168"/>
                  <a:pt x="102" y="168"/>
                </a:cubicBezTo>
                <a:cubicBezTo>
                  <a:pt x="102" y="167"/>
                  <a:pt x="102" y="166"/>
                  <a:pt x="101" y="165"/>
                </a:cubicBezTo>
                <a:cubicBezTo>
                  <a:pt x="95" y="159"/>
                  <a:pt x="90" y="150"/>
                  <a:pt x="87" y="139"/>
                </a:cubicBezTo>
                <a:cubicBezTo>
                  <a:pt x="87" y="138"/>
                  <a:pt x="86" y="137"/>
                  <a:pt x="85" y="136"/>
                </a:cubicBezTo>
                <a:cubicBezTo>
                  <a:pt x="82" y="134"/>
                  <a:pt x="80" y="131"/>
                  <a:pt x="80" y="127"/>
                </a:cubicBezTo>
                <a:cubicBezTo>
                  <a:pt x="80" y="124"/>
                  <a:pt x="82" y="121"/>
                  <a:pt x="83" y="120"/>
                </a:cubicBezTo>
                <a:cubicBezTo>
                  <a:pt x="83" y="119"/>
                  <a:pt x="84" y="118"/>
                  <a:pt x="84" y="117"/>
                </a:cubicBezTo>
                <a:cubicBezTo>
                  <a:pt x="84" y="94"/>
                  <a:pt x="84" y="94"/>
                  <a:pt x="84" y="94"/>
                </a:cubicBezTo>
                <a:cubicBezTo>
                  <a:pt x="84" y="71"/>
                  <a:pt x="97" y="59"/>
                  <a:pt x="122" y="59"/>
                </a:cubicBezTo>
                <a:cubicBezTo>
                  <a:pt x="147" y="59"/>
                  <a:pt x="160" y="71"/>
                  <a:pt x="160" y="94"/>
                </a:cubicBezTo>
                <a:cubicBezTo>
                  <a:pt x="160" y="117"/>
                  <a:pt x="160" y="117"/>
                  <a:pt x="160" y="117"/>
                </a:cubicBezTo>
                <a:cubicBezTo>
                  <a:pt x="160" y="118"/>
                  <a:pt x="161" y="119"/>
                  <a:pt x="162" y="120"/>
                </a:cubicBezTo>
                <a:cubicBezTo>
                  <a:pt x="163" y="121"/>
                  <a:pt x="164" y="124"/>
                  <a:pt x="164" y="127"/>
                </a:cubicBezTo>
                <a:cubicBezTo>
                  <a:pt x="164" y="131"/>
                  <a:pt x="162" y="134"/>
                  <a:pt x="159" y="136"/>
                </a:cubicBezTo>
                <a:cubicBezTo>
                  <a:pt x="158" y="137"/>
                  <a:pt x="158" y="138"/>
                  <a:pt x="157" y="139"/>
                </a:cubicBezTo>
                <a:cubicBezTo>
                  <a:pt x="155" y="150"/>
                  <a:pt x="150" y="159"/>
                  <a:pt x="143" y="165"/>
                </a:cubicBezTo>
                <a:cubicBezTo>
                  <a:pt x="143" y="166"/>
                  <a:pt x="142" y="167"/>
                  <a:pt x="142" y="168"/>
                </a:cubicBezTo>
                <a:cubicBezTo>
                  <a:pt x="142" y="179"/>
                  <a:pt x="142" y="179"/>
                  <a:pt x="142" y="179"/>
                </a:cubicBezTo>
                <a:cubicBezTo>
                  <a:pt x="142" y="179"/>
                  <a:pt x="142" y="180"/>
                  <a:pt x="142" y="180"/>
                </a:cubicBezTo>
                <a:cubicBezTo>
                  <a:pt x="144" y="186"/>
                  <a:pt x="151" y="194"/>
                  <a:pt x="190" y="210"/>
                </a:cubicBezTo>
                <a:cubicBezTo>
                  <a:pt x="171" y="225"/>
                  <a:pt x="147" y="234"/>
                  <a:pt x="122" y="234"/>
                </a:cubicBezTo>
                <a:cubicBezTo>
                  <a:pt x="96" y="234"/>
                  <a:pt x="73" y="225"/>
                  <a:pt x="54" y="211"/>
                </a:cubicBezTo>
                <a:close/>
                <a:moveTo>
                  <a:pt x="198" y="203"/>
                </a:moveTo>
                <a:cubicBezTo>
                  <a:pt x="160" y="187"/>
                  <a:pt x="153" y="180"/>
                  <a:pt x="152" y="178"/>
                </a:cubicBezTo>
                <a:cubicBezTo>
                  <a:pt x="152" y="170"/>
                  <a:pt x="152" y="170"/>
                  <a:pt x="152" y="170"/>
                </a:cubicBezTo>
                <a:cubicBezTo>
                  <a:pt x="158" y="163"/>
                  <a:pt x="163" y="154"/>
                  <a:pt x="167" y="143"/>
                </a:cubicBezTo>
                <a:cubicBezTo>
                  <a:pt x="171" y="139"/>
                  <a:pt x="174" y="133"/>
                  <a:pt x="174" y="127"/>
                </a:cubicBezTo>
                <a:cubicBezTo>
                  <a:pt x="174" y="123"/>
                  <a:pt x="173" y="118"/>
                  <a:pt x="170" y="115"/>
                </a:cubicBezTo>
                <a:cubicBezTo>
                  <a:pt x="170" y="94"/>
                  <a:pt x="170" y="94"/>
                  <a:pt x="170" y="94"/>
                </a:cubicBezTo>
                <a:cubicBezTo>
                  <a:pt x="170" y="65"/>
                  <a:pt x="153" y="49"/>
                  <a:pt x="122" y="49"/>
                </a:cubicBezTo>
                <a:cubicBezTo>
                  <a:pt x="92" y="49"/>
                  <a:pt x="74" y="66"/>
                  <a:pt x="74" y="94"/>
                </a:cubicBezTo>
                <a:cubicBezTo>
                  <a:pt x="74" y="115"/>
                  <a:pt x="74" y="115"/>
                  <a:pt x="74" y="115"/>
                </a:cubicBezTo>
                <a:cubicBezTo>
                  <a:pt x="72" y="118"/>
                  <a:pt x="70" y="123"/>
                  <a:pt x="70" y="127"/>
                </a:cubicBezTo>
                <a:cubicBezTo>
                  <a:pt x="70" y="133"/>
                  <a:pt x="73" y="139"/>
                  <a:pt x="78" y="143"/>
                </a:cubicBezTo>
                <a:cubicBezTo>
                  <a:pt x="81" y="154"/>
                  <a:pt x="86" y="163"/>
                  <a:pt x="92" y="170"/>
                </a:cubicBezTo>
                <a:cubicBezTo>
                  <a:pt x="92" y="178"/>
                  <a:pt x="92" y="178"/>
                  <a:pt x="92" y="178"/>
                </a:cubicBezTo>
                <a:cubicBezTo>
                  <a:pt x="91" y="180"/>
                  <a:pt x="84" y="187"/>
                  <a:pt x="45" y="203"/>
                </a:cubicBezTo>
                <a:cubicBezTo>
                  <a:pt x="24" y="183"/>
                  <a:pt x="10" y="154"/>
                  <a:pt x="10" y="122"/>
                </a:cubicBezTo>
                <a:cubicBezTo>
                  <a:pt x="10" y="60"/>
                  <a:pt x="60" y="10"/>
                  <a:pt x="122" y="10"/>
                </a:cubicBezTo>
                <a:cubicBezTo>
                  <a:pt x="183" y="10"/>
                  <a:pt x="233" y="60"/>
                  <a:pt x="233" y="122"/>
                </a:cubicBezTo>
                <a:cubicBezTo>
                  <a:pt x="233" y="154"/>
                  <a:pt x="220" y="183"/>
                  <a:pt x="198" y="20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0E416634-4147-BC26-9BCD-024DC40AFED6}"/>
              </a:ext>
            </a:extLst>
          </p:cNvPr>
          <p:cNvGrpSpPr/>
          <p:nvPr/>
        </p:nvGrpSpPr>
        <p:grpSpPr>
          <a:xfrm>
            <a:off x="101600" y="3457914"/>
            <a:ext cx="767720" cy="700053"/>
            <a:chOff x="7754938" y="1800225"/>
            <a:chExt cx="523875" cy="466725"/>
          </a:xfrm>
        </p:grpSpPr>
        <p:sp>
          <p:nvSpPr>
            <p:cNvPr id="33" name="Freeform 346">
              <a:extLst>
                <a:ext uri="{FF2B5EF4-FFF2-40B4-BE49-F238E27FC236}">
                  <a16:creationId xmlns:a16="http://schemas.microsoft.com/office/drawing/2014/main" id="{6FFAB449-52F6-14BF-116D-D5276AC6FB4D}"/>
                </a:ext>
              </a:extLst>
            </p:cNvPr>
            <p:cNvSpPr>
              <a:spLocks noEditPoints="1"/>
            </p:cNvSpPr>
            <p:nvPr/>
          </p:nvSpPr>
          <p:spPr bwMode="auto">
            <a:xfrm>
              <a:off x="7820025" y="1984375"/>
              <a:ext cx="206375" cy="204788"/>
            </a:xfrm>
            <a:custGeom>
              <a:avLst/>
              <a:gdLst>
                <a:gd name="T0" fmla="*/ 91 w 97"/>
                <a:gd name="T1" fmla="*/ 70 h 96"/>
                <a:gd name="T2" fmla="*/ 64 w 97"/>
                <a:gd name="T3" fmla="*/ 56 h 96"/>
                <a:gd name="T4" fmla="*/ 64 w 97"/>
                <a:gd name="T5" fmla="*/ 55 h 96"/>
                <a:gd name="T6" fmla="*/ 70 w 97"/>
                <a:gd name="T7" fmla="*/ 45 h 96"/>
                <a:gd name="T8" fmla="*/ 74 w 97"/>
                <a:gd name="T9" fmla="*/ 36 h 96"/>
                <a:gd name="T10" fmla="*/ 72 w 97"/>
                <a:gd name="T11" fmla="*/ 30 h 96"/>
                <a:gd name="T12" fmla="*/ 72 w 97"/>
                <a:gd name="T13" fmla="*/ 22 h 96"/>
                <a:gd name="T14" fmla="*/ 48 w 97"/>
                <a:gd name="T15" fmla="*/ 0 h 96"/>
                <a:gd name="T16" fmla="*/ 25 w 97"/>
                <a:gd name="T17" fmla="*/ 22 h 96"/>
                <a:gd name="T18" fmla="*/ 25 w 97"/>
                <a:gd name="T19" fmla="*/ 30 h 96"/>
                <a:gd name="T20" fmla="*/ 23 w 97"/>
                <a:gd name="T21" fmla="*/ 36 h 96"/>
                <a:gd name="T22" fmla="*/ 27 w 97"/>
                <a:gd name="T23" fmla="*/ 45 h 96"/>
                <a:gd name="T24" fmla="*/ 33 w 97"/>
                <a:gd name="T25" fmla="*/ 55 h 96"/>
                <a:gd name="T26" fmla="*/ 33 w 97"/>
                <a:gd name="T27" fmla="*/ 56 h 96"/>
                <a:gd name="T28" fmla="*/ 6 w 97"/>
                <a:gd name="T29" fmla="*/ 70 h 96"/>
                <a:gd name="T30" fmla="*/ 0 w 97"/>
                <a:gd name="T31" fmla="*/ 77 h 96"/>
                <a:gd name="T32" fmla="*/ 0 w 97"/>
                <a:gd name="T33" fmla="*/ 88 h 96"/>
                <a:gd name="T34" fmla="*/ 8 w 97"/>
                <a:gd name="T35" fmla="*/ 96 h 96"/>
                <a:gd name="T36" fmla="*/ 89 w 97"/>
                <a:gd name="T37" fmla="*/ 96 h 96"/>
                <a:gd name="T38" fmla="*/ 97 w 97"/>
                <a:gd name="T39" fmla="*/ 88 h 96"/>
                <a:gd name="T40" fmla="*/ 97 w 97"/>
                <a:gd name="T41" fmla="*/ 77 h 96"/>
                <a:gd name="T42" fmla="*/ 91 w 97"/>
                <a:gd name="T43" fmla="*/ 70 h 96"/>
                <a:gd name="T44" fmla="*/ 87 w 97"/>
                <a:gd name="T45" fmla="*/ 86 h 96"/>
                <a:gd name="T46" fmla="*/ 10 w 97"/>
                <a:gd name="T47" fmla="*/ 86 h 96"/>
                <a:gd name="T48" fmla="*/ 10 w 97"/>
                <a:gd name="T49" fmla="*/ 78 h 96"/>
                <a:gd name="T50" fmla="*/ 43 w 97"/>
                <a:gd name="T51" fmla="*/ 59 h 96"/>
                <a:gd name="T52" fmla="*/ 43 w 97"/>
                <a:gd name="T53" fmla="*/ 58 h 96"/>
                <a:gd name="T54" fmla="*/ 43 w 97"/>
                <a:gd name="T55" fmla="*/ 54 h 96"/>
                <a:gd name="T56" fmla="*/ 41 w 97"/>
                <a:gd name="T57" fmla="*/ 50 h 96"/>
                <a:gd name="T58" fmla="*/ 36 w 97"/>
                <a:gd name="T59" fmla="*/ 40 h 96"/>
                <a:gd name="T60" fmla="*/ 34 w 97"/>
                <a:gd name="T61" fmla="*/ 38 h 96"/>
                <a:gd name="T62" fmla="*/ 33 w 97"/>
                <a:gd name="T63" fmla="*/ 36 h 96"/>
                <a:gd name="T64" fmla="*/ 34 w 97"/>
                <a:gd name="T65" fmla="*/ 35 h 96"/>
                <a:gd name="T66" fmla="*/ 35 w 97"/>
                <a:gd name="T67" fmla="*/ 31 h 96"/>
                <a:gd name="T68" fmla="*/ 35 w 97"/>
                <a:gd name="T69" fmla="*/ 22 h 96"/>
                <a:gd name="T70" fmla="*/ 48 w 97"/>
                <a:gd name="T71" fmla="*/ 10 h 96"/>
                <a:gd name="T72" fmla="*/ 62 w 97"/>
                <a:gd name="T73" fmla="*/ 22 h 96"/>
                <a:gd name="T74" fmla="*/ 62 w 97"/>
                <a:gd name="T75" fmla="*/ 31 h 96"/>
                <a:gd name="T76" fmla="*/ 63 w 97"/>
                <a:gd name="T77" fmla="*/ 35 h 96"/>
                <a:gd name="T78" fmla="*/ 64 w 97"/>
                <a:gd name="T79" fmla="*/ 36 h 96"/>
                <a:gd name="T80" fmla="*/ 63 w 97"/>
                <a:gd name="T81" fmla="*/ 38 h 96"/>
                <a:gd name="T82" fmla="*/ 61 w 97"/>
                <a:gd name="T83" fmla="*/ 40 h 96"/>
                <a:gd name="T84" fmla="*/ 56 w 97"/>
                <a:gd name="T85" fmla="*/ 50 h 96"/>
                <a:gd name="T86" fmla="*/ 54 w 97"/>
                <a:gd name="T87" fmla="*/ 54 h 96"/>
                <a:gd name="T88" fmla="*/ 54 w 97"/>
                <a:gd name="T89" fmla="*/ 58 h 96"/>
                <a:gd name="T90" fmla="*/ 54 w 97"/>
                <a:gd name="T91" fmla="*/ 59 h 96"/>
                <a:gd name="T92" fmla="*/ 87 w 97"/>
                <a:gd name="T93" fmla="*/ 78 h 96"/>
                <a:gd name="T94" fmla="*/ 87 w 97"/>
                <a:gd name="T95" fmla="*/ 8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6">
                  <a:moveTo>
                    <a:pt x="91" y="70"/>
                  </a:moveTo>
                  <a:cubicBezTo>
                    <a:pt x="71" y="62"/>
                    <a:pt x="66" y="58"/>
                    <a:pt x="64" y="56"/>
                  </a:cubicBezTo>
                  <a:cubicBezTo>
                    <a:pt x="64" y="55"/>
                    <a:pt x="64" y="55"/>
                    <a:pt x="64" y="55"/>
                  </a:cubicBezTo>
                  <a:cubicBezTo>
                    <a:pt x="67" y="52"/>
                    <a:pt x="69" y="49"/>
                    <a:pt x="70" y="45"/>
                  </a:cubicBezTo>
                  <a:cubicBezTo>
                    <a:pt x="72" y="42"/>
                    <a:pt x="74" y="39"/>
                    <a:pt x="74" y="36"/>
                  </a:cubicBezTo>
                  <a:cubicBezTo>
                    <a:pt x="74" y="34"/>
                    <a:pt x="73" y="32"/>
                    <a:pt x="72" y="30"/>
                  </a:cubicBezTo>
                  <a:cubicBezTo>
                    <a:pt x="72" y="22"/>
                    <a:pt x="72" y="22"/>
                    <a:pt x="72" y="22"/>
                  </a:cubicBezTo>
                  <a:cubicBezTo>
                    <a:pt x="72" y="8"/>
                    <a:pt x="63" y="0"/>
                    <a:pt x="48" y="0"/>
                  </a:cubicBezTo>
                  <a:cubicBezTo>
                    <a:pt x="34" y="0"/>
                    <a:pt x="25" y="8"/>
                    <a:pt x="25" y="22"/>
                  </a:cubicBezTo>
                  <a:cubicBezTo>
                    <a:pt x="25" y="30"/>
                    <a:pt x="25" y="30"/>
                    <a:pt x="25" y="30"/>
                  </a:cubicBezTo>
                  <a:cubicBezTo>
                    <a:pt x="24" y="32"/>
                    <a:pt x="23" y="34"/>
                    <a:pt x="23" y="36"/>
                  </a:cubicBezTo>
                  <a:cubicBezTo>
                    <a:pt x="23" y="39"/>
                    <a:pt x="25" y="42"/>
                    <a:pt x="27" y="45"/>
                  </a:cubicBezTo>
                  <a:cubicBezTo>
                    <a:pt x="28" y="49"/>
                    <a:pt x="30" y="52"/>
                    <a:pt x="33" y="55"/>
                  </a:cubicBezTo>
                  <a:cubicBezTo>
                    <a:pt x="33" y="56"/>
                    <a:pt x="33" y="56"/>
                    <a:pt x="33" y="56"/>
                  </a:cubicBezTo>
                  <a:cubicBezTo>
                    <a:pt x="31" y="58"/>
                    <a:pt x="26" y="62"/>
                    <a:pt x="6" y="70"/>
                  </a:cubicBezTo>
                  <a:cubicBezTo>
                    <a:pt x="2" y="71"/>
                    <a:pt x="0" y="74"/>
                    <a:pt x="0" y="77"/>
                  </a:cubicBezTo>
                  <a:cubicBezTo>
                    <a:pt x="0" y="88"/>
                    <a:pt x="0" y="88"/>
                    <a:pt x="0" y="88"/>
                  </a:cubicBezTo>
                  <a:cubicBezTo>
                    <a:pt x="0" y="92"/>
                    <a:pt x="4" y="96"/>
                    <a:pt x="8" y="96"/>
                  </a:cubicBezTo>
                  <a:cubicBezTo>
                    <a:pt x="89" y="96"/>
                    <a:pt x="89" y="96"/>
                    <a:pt x="89" y="96"/>
                  </a:cubicBezTo>
                  <a:cubicBezTo>
                    <a:pt x="93" y="96"/>
                    <a:pt x="97" y="92"/>
                    <a:pt x="97" y="88"/>
                  </a:cubicBezTo>
                  <a:cubicBezTo>
                    <a:pt x="97" y="77"/>
                    <a:pt x="97" y="77"/>
                    <a:pt x="97" y="77"/>
                  </a:cubicBezTo>
                  <a:cubicBezTo>
                    <a:pt x="97" y="74"/>
                    <a:pt x="95" y="71"/>
                    <a:pt x="91" y="70"/>
                  </a:cubicBezTo>
                  <a:close/>
                  <a:moveTo>
                    <a:pt x="87" y="86"/>
                  </a:moveTo>
                  <a:cubicBezTo>
                    <a:pt x="10" y="86"/>
                    <a:pt x="10" y="86"/>
                    <a:pt x="10" y="86"/>
                  </a:cubicBezTo>
                  <a:cubicBezTo>
                    <a:pt x="10" y="78"/>
                    <a:pt x="10" y="78"/>
                    <a:pt x="10" y="78"/>
                  </a:cubicBezTo>
                  <a:cubicBezTo>
                    <a:pt x="38" y="67"/>
                    <a:pt x="42" y="63"/>
                    <a:pt x="43" y="59"/>
                  </a:cubicBezTo>
                  <a:cubicBezTo>
                    <a:pt x="43" y="59"/>
                    <a:pt x="43" y="58"/>
                    <a:pt x="43" y="58"/>
                  </a:cubicBezTo>
                  <a:cubicBezTo>
                    <a:pt x="43" y="54"/>
                    <a:pt x="43" y="54"/>
                    <a:pt x="43" y="54"/>
                  </a:cubicBezTo>
                  <a:cubicBezTo>
                    <a:pt x="43" y="52"/>
                    <a:pt x="42" y="51"/>
                    <a:pt x="41" y="50"/>
                  </a:cubicBezTo>
                  <a:cubicBezTo>
                    <a:pt x="39" y="48"/>
                    <a:pt x="37" y="44"/>
                    <a:pt x="36" y="40"/>
                  </a:cubicBezTo>
                  <a:cubicBezTo>
                    <a:pt x="36" y="39"/>
                    <a:pt x="35" y="38"/>
                    <a:pt x="34" y="38"/>
                  </a:cubicBezTo>
                  <a:cubicBezTo>
                    <a:pt x="34" y="37"/>
                    <a:pt x="33" y="37"/>
                    <a:pt x="33" y="36"/>
                  </a:cubicBezTo>
                  <a:cubicBezTo>
                    <a:pt x="33" y="35"/>
                    <a:pt x="34" y="35"/>
                    <a:pt x="34" y="35"/>
                  </a:cubicBezTo>
                  <a:cubicBezTo>
                    <a:pt x="35" y="34"/>
                    <a:pt x="35" y="33"/>
                    <a:pt x="35" y="31"/>
                  </a:cubicBezTo>
                  <a:cubicBezTo>
                    <a:pt x="35" y="22"/>
                    <a:pt x="35" y="22"/>
                    <a:pt x="35" y="22"/>
                  </a:cubicBezTo>
                  <a:cubicBezTo>
                    <a:pt x="35" y="14"/>
                    <a:pt x="39" y="10"/>
                    <a:pt x="48" y="10"/>
                  </a:cubicBezTo>
                  <a:cubicBezTo>
                    <a:pt x="58" y="10"/>
                    <a:pt x="62" y="14"/>
                    <a:pt x="62" y="22"/>
                  </a:cubicBezTo>
                  <a:cubicBezTo>
                    <a:pt x="62" y="31"/>
                    <a:pt x="62" y="31"/>
                    <a:pt x="62" y="31"/>
                  </a:cubicBezTo>
                  <a:cubicBezTo>
                    <a:pt x="62" y="33"/>
                    <a:pt x="62" y="34"/>
                    <a:pt x="63" y="35"/>
                  </a:cubicBezTo>
                  <a:cubicBezTo>
                    <a:pt x="63" y="35"/>
                    <a:pt x="64" y="35"/>
                    <a:pt x="64" y="36"/>
                  </a:cubicBezTo>
                  <a:cubicBezTo>
                    <a:pt x="64" y="37"/>
                    <a:pt x="63" y="37"/>
                    <a:pt x="63" y="38"/>
                  </a:cubicBezTo>
                  <a:cubicBezTo>
                    <a:pt x="62" y="38"/>
                    <a:pt x="61" y="39"/>
                    <a:pt x="61" y="40"/>
                  </a:cubicBezTo>
                  <a:cubicBezTo>
                    <a:pt x="60" y="44"/>
                    <a:pt x="58" y="48"/>
                    <a:pt x="56" y="50"/>
                  </a:cubicBezTo>
                  <a:cubicBezTo>
                    <a:pt x="55" y="51"/>
                    <a:pt x="54" y="52"/>
                    <a:pt x="54" y="54"/>
                  </a:cubicBezTo>
                  <a:cubicBezTo>
                    <a:pt x="54" y="58"/>
                    <a:pt x="54" y="58"/>
                    <a:pt x="54" y="58"/>
                  </a:cubicBezTo>
                  <a:cubicBezTo>
                    <a:pt x="54" y="58"/>
                    <a:pt x="54" y="59"/>
                    <a:pt x="54" y="59"/>
                  </a:cubicBezTo>
                  <a:cubicBezTo>
                    <a:pt x="55" y="63"/>
                    <a:pt x="59" y="67"/>
                    <a:pt x="87" y="78"/>
                  </a:cubicBezTo>
                  <a:lnTo>
                    <a:pt x="87" y="86"/>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4" name="Freeform 347">
              <a:extLst>
                <a:ext uri="{FF2B5EF4-FFF2-40B4-BE49-F238E27FC236}">
                  <a16:creationId xmlns:a16="http://schemas.microsoft.com/office/drawing/2014/main" id="{BD6EA639-4147-898A-4B40-7CAC594E4A3E}"/>
                </a:ext>
              </a:extLst>
            </p:cNvPr>
            <p:cNvSpPr>
              <a:spLocks noEditPoints="1"/>
            </p:cNvSpPr>
            <p:nvPr/>
          </p:nvSpPr>
          <p:spPr bwMode="auto">
            <a:xfrm>
              <a:off x="7754938" y="1800225"/>
              <a:ext cx="523875" cy="466725"/>
            </a:xfrm>
            <a:custGeom>
              <a:avLst/>
              <a:gdLst>
                <a:gd name="T0" fmla="*/ 240 w 245"/>
                <a:gd name="T1" fmla="*/ 40 h 218"/>
                <a:gd name="T2" fmla="*/ 148 w 245"/>
                <a:gd name="T3" fmla="*/ 40 h 218"/>
                <a:gd name="T4" fmla="*/ 151 w 245"/>
                <a:gd name="T5" fmla="*/ 16 h 218"/>
                <a:gd name="T6" fmla="*/ 148 w 245"/>
                <a:gd name="T7" fmla="*/ 5 h 218"/>
                <a:gd name="T8" fmla="*/ 137 w 245"/>
                <a:gd name="T9" fmla="*/ 0 h 218"/>
                <a:gd name="T10" fmla="*/ 111 w 245"/>
                <a:gd name="T11" fmla="*/ 0 h 218"/>
                <a:gd name="T12" fmla="*/ 101 w 245"/>
                <a:gd name="T13" fmla="*/ 5 h 218"/>
                <a:gd name="T14" fmla="*/ 98 w 245"/>
                <a:gd name="T15" fmla="*/ 16 h 218"/>
                <a:gd name="T16" fmla="*/ 100 w 245"/>
                <a:gd name="T17" fmla="*/ 40 h 218"/>
                <a:gd name="T18" fmla="*/ 5 w 245"/>
                <a:gd name="T19" fmla="*/ 40 h 218"/>
                <a:gd name="T20" fmla="*/ 0 w 245"/>
                <a:gd name="T21" fmla="*/ 44 h 218"/>
                <a:gd name="T22" fmla="*/ 0 w 245"/>
                <a:gd name="T23" fmla="*/ 213 h 218"/>
                <a:gd name="T24" fmla="*/ 5 w 245"/>
                <a:gd name="T25" fmla="*/ 218 h 218"/>
                <a:gd name="T26" fmla="*/ 240 w 245"/>
                <a:gd name="T27" fmla="*/ 218 h 218"/>
                <a:gd name="T28" fmla="*/ 245 w 245"/>
                <a:gd name="T29" fmla="*/ 213 h 218"/>
                <a:gd name="T30" fmla="*/ 245 w 245"/>
                <a:gd name="T31" fmla="*/ 44 h 218"/>
                <a:gd name="T32" fmla="*/ 240 w 245"/>
                <a:gd name="T33" fmla="*/ 40 h 218"/>
                <a:gd name="T34" fmla="*/ 108 w 245"/>
                <a:gd name="T35" fmla="*/ 12 h 218"/>
                <a:gd name="T36" fmla="*/ 111 w 245"/>
                <a:gd name="T37" fmla="*/ 10 h 218"/>
                <a:gd name="T38" fmla="*/ 137 w 245"/>
                <a:gd name="T39" fmla="*/ 10 h 218"/>
                <a:gd name="T40" fmla="*/ 140 w 245"/>
                <a:gd name="T41" fmla="*/ 12 h 218"/>
                <a:gd name="T42" fmla="*/ 141 w 245"/>
                <a:gd name="T43" fmla="*/ 15 h 218"/>
                <a:gd name="T44" fmla="*/ 136 w 245"/>
                <a:gd name="T45" fmla="*/ 59 h 218"/>
                <a:gd name="T46" fmla="*/ 132 w 245"/>
                <a:gd name="T47" fmla="*/ 62 h 218"/>
                <a:gd name="T48" fmla="*/ 116 w 245"/>
                <a:gd name="T49" fmla="*/ 62 h 218"/>
                <a:gd name="T50" fmla="*/ 113 w 245"/>
                <a:gd name="T51" fmla="*/ 59 h 218"/>
                <a:gd name="T52" fmla="*/ 107 w 245"/>
                <a:gd name="T53" fmla="*/ 15 h 218"/>
                <a:gd name="T54" fmla="*/ 108 w 245"/>
                <a:gd name="T55" fmla="*/ 12 h 218"/>
                <a:gd name="T56" fmla="*/ 235 w 245"/>
                <a:gd name="T57" fmla="*/ 208 h 218"/>
                <a:gd name="T58" fmla="*/ 10 w 245"/>
                <a:gd name="T59" fmla="*/ 208 h 218"/>
                <a:gd name="T60" fmla="*/ 10 w 245"/>
                <a:gd name="T61" fmla="*/ 49 h 218"/>
                <a:gd name="T62" fmla="*/ 101 w 245"/>
                <a:gd name="T63" fmla="*/ 49 h 218"/>
                <a:gd name="T64" fmla="*/ 103 w 245"/>
                <a:gd name="T65" fmla="*/ 60 h 218"/>
                <a:gd name="T66" fmla="*/ 116 w 245"/>
                <a:gd name="T67" fmla="*/ 72 h 218"/>
                <a:gd name="T68" fmla="*/ 132 w 245"/>
                <a:gd name="T69" fmla="*/ 72 h 218"/>
                <a:gd name="T70" fmla="*/ 146 w 245"/>
                <a:gd name="T71" fmla="*/ 60 h 218"/>
                <a:gd name="T72" fmla="*/ 147 w 245"/>
                <a:gd name="T73" fmla="*/ 49 h 218"/>
                <a:gd name="T74" fmla="*/ 235 w 245"/>
                <a:gd name="T75" fmla="*/ 49 h 218"/>
                <a:gd name="T76" fmla="*/ 235 w 245"/>
                <a:gd name="T77" fmla="*/ 2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5" h="218">
                  <a:moveTo>
                    <a:pt x="240" y="40"/>
                  </a:moveTo>
                  <a:cubicBezTo>
                    <a:pt x="148" y="40"/>
                    <a:pt x="148" y="40"/>
                    <a:pt x="148" y="40"/>
                  </a:cubicBezTo>
                  <a:cubicBezTo>
                    <a:pt x="151" y="16"/>
                    <a:pt x="151" y="16"/>
                    <a:pt x="151" y="16"/>
                  </a:cubicBezTo>
                  <a:cubicBezTo>
                    <a:pt x="151" y="12"/>
                    <a:pt x="150" y="8"/>
                    <a:pt x="148" y="5"/>
                  </a:cubicBezTo>
                  <a:cubicBezTo>
                    <a:pt x="145" y="2"/>
                    <a:pt x="141" y="0"/>
                    <a:pt x="137" y="0"/>
                  </a:cubicBezTo>
                  <a:cubicBezTo>
                    <a:pt x="111" y="0"/>
                    <a:pt x="111" y="0"/>
                    <a:pt x="111" y="0"/>
                  </a:cubicBezTo>
                  <a:cubicBezTo>
                    <a:pt x="107" y="0"/>
                    <a:pt x="103" y="2"/>
                    <a:pt x="101" y="5"/>
                  </a:cubicBezTo>
                  <a:cubicBezTo>
                    <a:pt x="98" y="8"/>
                    <a:pt x="97" y="12"/>
                    <a:pt x="98" y="16"/>
                  </a:cubicBezTo>
                  <a:cubicBezTo>
                    <a:pt x="100" y="40"/>
                    <a:pt x="100" y="40"/>
                    <a:pt x="100" y="40"/>
                  </a:cubicBezTo>
                  <a:cubicBezTo>
                    <a:pt x="5" y="40"/>
                    <a:pt x="5" y="40"/>
                    <a:pt x="5" y="40"/>
                  </a:cubicBezTo>
                  <a:cubicBezTo>
                    <a:pt x="2" y="40"/>
                    <a:pt x="0" y="42"/>
                    <a:pt x="0" y="44"/>
                  </a:cubicBezTo>
                  <a:cubicBezTo>
                    <a:pt x="0" y="213"/>
                    <a:pt x="0" y="213"/>
                    <a:pt x="0" y="213"/>
                  </a:cubicBezTo>
                  <a:cubicBezTo>
                    <a:pt x="0" y="216"/>
                    <a:pt x="2" y="218"/>
                    <a:pt x="5" y="218"/>
                  </a:cubicBezTo>
                  <a:cubicBezTo>
                    <a:pt x="240" y="218"/>
                    <a:pt x="240" y="218"/>
                    <a:pt x="240" y="218"/>
                  </a:cubicBezTo>
                  <a:cubicBezTo>
                    <a:pt x="243" y="218"/>
                    <a:pt x="245" y="216"/>
                    <a:pt x="245" y="213"/>
                  </a:cubicBezTo>
                  <a:cubicBezTo>
                    <a:pt x="245" y="44"/>
                    <a:pt x="245" y="44"/>
                    <a:pt x="245" y="44"/>
                  </a:cubicBezTo>
                  <a:cubicBezTo>
                    <a:pt x="245" y="42"/>
                    <a:pt x="243" y="40"/>
                    <a:pt x="240" y="40"/>
                  </a:cubicBezTo>
                  <a:close/>
                  <a:moveTo>
                    <a:pt x="108" y="12"/>
                  </a:moveTo>
                  <a:cubicBezTo>
                    <a:pt x="109" y="11"/>
                    <a:pt x="110" y="10"/>
                    <a:pt x="111" y="10"/>
                  </a:cubicBezTo>
                  <a:cubicBezTo>
                    <a:pt x="137" y="10"/>
                    <a:pt x="137" y="10"/>
                    <a:pt x="137" y="10"/>
                  </a:cubicBezTo>
                  <a:cubicBezTo>
                    <a:pt x="138" y="10"/>
                    <a:pt x="139" y="11"/>
                    <a:pt x="140" y="12"/>
                  </a:cubicBezTo>
                  <a:cubicBezTo>
                    <a:pt x="141" y="13"/>
                    <a:pt x="141" y="14"/>
                    <a:pt x="141" y="15"/>
                  </a:cubicBezTo>
                  <a:cubicBezTo>
                    <a:pt x="136" y="59"/>
                    <a:pt x="136" y="59"/>
                    <a:pt x="136" y="59"/>
                  </a:cubicBezTo>
                  <a:cubicBezTo>
                    <a:pt x="136" y="61"/>
                    <a:pt x="134" y="62"/>
                    <a:pt x="132" y="62"/>
                  </a:cubicBezTo>
                  <a:cubicBezTo>
                    <a:pt x="116" y="62"/>
                    <a:pt x="116" y="62"/>
                    <a:pt x="116" y="62"/>
                  </a:cubicBezTo>
                  <a:cubicBezTo>
                    <a:pt x="114" y="62"/>
                    <a:pt x="113" y="61"/>
                    <a:pt x="113" y="59"/>
                  </a:cubicBezTo>
                  <a:cubicBezTo>
                    <a:pt x="107" y="15"/>
                    <a:pt x="107" y="15"/>
                    <a:pt x="107" y="15"/>
                  </a:cubicBezTo>
                  <a:cubicBezTo>
                    <a:pt x="107" y="14"/>
                    <a:pt x="108" y="13"/>
                    <a:pt x="108" y="12"/>
                  </a:cubicBezTo>
                  <a:close/>
                  <a:moveTo>
                    <a:pt x="235" y="208"/>
                  </a:moveTo>
                  <a:cubicBezTo>
                    <a:pt x="10" y="208"/>
                    <a:pt x="10" y="208"/>
                    <a:pt x="10" y="208"/>
                  </a:cubicBezTo>
                  <a:cubicBezTo>
                    <a:pt x="10" y="49"/>
                    <a:pt x="10" y="49"/>
                    <a:pt x="10" y="49"/>
                  </a:cubicBezTo>
                  <a:cubicBezTo>
                    <a:pt x="101" y="49"/>
                    <a:pt x="101" y="49"/>
                    <a:pt x="101" y="49"/>
                  </a:cubicBezTo>
                  <a:cubicBezTo>
                    <a:pt x="103" y="60"/>
                    <a:pt x="103" y="60"/>
                    <a:pt x="103" y="60"/>
                  </a:cubicBezTo>
                  <a:cubicBezTo>
                    <a:pt x="104" y="67"/>
                    <a:pt x="109" y="72"/>
                    <a:pt x="116" y="72"/>
                  </a:cubicBezTo>
                  <a:cubicBezTo>
                    <a:pt x="132" y="72"/>
                    <a:pt x="132" y="72"/>
                    <a:pt x="132" y="72"/>
                  </a:cubicBezTo>
                  <a:cubicBezTo>
                    <a:pt x="139" y="72"/>
                    <a:pt x="145" y="67"/>
                    <a:pt x="146" y="60"/>
                  </a:cubicBezTo>
                  <a:cubicBezTo>
                    <a:pt x="147" y="49"/>
                    <a:pt x="147" y="49"/>
                    <a:pt x="147" y="49"/>
                  </a:cubicBezTo>
                  <a:cubicBezTo>
                    <a:pt x="235" y="49"/>
                    <a:pt x="235" y="49"/>
                    <a:pt x="235" y="49"/>
                  </a:cubicBezTo>
                  <a:lnTo>
                    <a:pt x="235" y="208"/>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5" name="Freeform 348">
              <a:extLst>
                <a:ext uri="{FF2B5EF4-FFF2-40B4-BE49-F238E27FC236}">
                  <a16:creationId xmlns:a16="http://schemas.microsoft.com/office/drawing/2014/main" id="{6839A73B-1B39-E8C0-513F-690CDC175D1A}"/>
                </a:ext>
              </a:extLst>
            </p:cNvPr>
            <p:cNvSpPr>
              <a:spLocks/>
            </p:cNvSpPr>
            <p:nvPr/>
          </p:nvSpPr>
          <p:spPr bwMode="auto">
            <a:xfrm>
              <a:off x="8051800" y="2101850"/>
              <a:ext cx="160338" cy="20638"/>
            </a:xfrm>
            <a:custGeom>
              <a:avLst/>
              <a:gdLst>
                <a:gd name="T0" fmla="*/ 70 w 75"/>
                <a:gd name="T1" fmla="*/ 0 h 10"/>
                <a:gd name="T2" fmla="*/ 5 w 75"/>
                <a:gd name="T3" fmla="*/ 0 h 10"/>
                <a:gd name="T4" fmla="*/ 0 w 75"/>
                <a:gd name="T5" fmla="*/ 5 h 10"/>
                <a:gd name="T6" fmla="*/ 5 w 75"/>
                <a:gd name="T7" fmla="*/ 10 h 10"/>
                <a:gd name="T8" fmla="*/ 70 w 75"/>
                <a:gd name="T9" fmla="*/ 10 h 10"/>
                <a:gd name="T10" fmla="*/ 75 w 75"/>
                <a:gd name="T11" fmla="*/ 5 h 10"/>
                <a:gd name="T12" fmla="*/ 70 w 7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5" h="10">
                  <a:moveTo>
                    <a:pt x="70" y="0"/>
                  </a:moveTo>
                  <a:cubicBezTo>
                    <a:pt x="5" y="0"/>
                    <a:pt x="5" y="0"/>
                    <a:pt x="5" y="0"/>
                  </a:cubicBezTo>
                  <a:cubicBezTo>
                    <a:pt x="2" y="0"/>
                    <a:pt x="0" y="2"/>
                    <a:pt x="0" y="5"/>
                  </a:cubicBezTo>
                  <a:cubicBezTo>
                    <a:pt x="0" y="8"/>
                    <a:pt x="2" y="10"/>
                    <a:pt x="5" y="10"/>
                  </a:cubicBezTo>
                  <a:cubicBezTo>
                    <a:pt x="70" y="10"/>
                    <a:pt x="70" y="10"/>
                    <a:pt x="70" y="10"/>
                  </a:cubicBezTo>
                  <a:cubicBezTo>
                    <a:pt x="73" y="10"/>
                    <a:pt x="75" y="8"/>
                    <a:pt x="75" y="5"/>
                  </a:cubicBezTo>
                  <a:cubicBezTo>
                    <a:pt x="75" y="2"/>
                    <a:pt x="73" y="0"/>
                    <a:pt x="70"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6" name="Freeform 349">
              <a:extLst>
                <a:ext uri="{FF2B5EF4-FFF2-40B4-BE49-F238E27FC236}">
                  <a16:creationId xmlns:a16="http://schemas.microsoft.com/office/drawing/2014/main" id="{5F1252D2-E9B4-26C8-CECE-1DD7D9E74344}"/>
                </a:ext>
              </a:extLst>
            </p:cNvPr>
            <p:cNvSpPr>
              <a:spLocks/>
            </p:cNvSpPr>
            <p:nvPr/>
          </p:nvSpPr>
          <p:spPr bwMode="auto">
            <a:xfrm>
              <a:off x="8051800" y="2041525"/>
              <a:ext cx="160338" cy="22225"/>
            </a:xfrm>
            <a:custGeom>
              <a:avLst/>
              <a:gdLst>
                <a:gd name="T0" fmla="*/ 5 w 75"/>
                <a:gd name="T1" fmla="*/ 0 h 10"/>
                <a:gd name="T2" fmla="*/ 0 w 75"/>
                <a:gd name="T3" fmla="*/ 5 h 10"/>
                <a:gd name="T4" fmla="*/ 5 w 75"/>
                <a:gd name="T5" fmla="*/ 10 h 10"/>
                <a:gd name="T6" fmla="*/ 70 w 75"/>
                <a:gd name="T7" fmla="*/ 10 h 10"/>
                <a:gd name="T8" fmla="*/ 75 w 75"/>
                <a:gd name="T9" fmla="*/ 5 h 10"/>
                <a:gd name="T10" fmla="*/ 70 w 75"/>
                <a:gd name="T11" fmla="*/ 0 h 10"/>
                <a:gd name="T12" fmla="*/ 5 w 7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5" h="10">
                  <a:moveTo>
                    <a:pt x="5" y="0"/>
                  </a:moveTo>
                  <a:cubicBezTo>
                    <a:pt x="2" y="0"/>
                    <a:pt x="0" y="2"/>
                    <a:pt x="0" y="5"/>
                  </a:cubicBezTo>
                  <a:cubicBezTo>
                    <a:pt x="0" y="8"/>
                    <a:pt x="2" y="10"/>
                    <a:pt x="5" y="10"/>
                  </a:cubicBezTo>
                  <a:cubicBezTo>
                    <a:pt x="70" y="10"/>
                    <a:pt x="70" y="10"/>
                    <a:pt x="70" y="10"/>
                  </a:cubicBezTo>
                  <a:cubicBezTo>
                    <a:pt x="73" y="10"/>
                    <a:pt x="75" y="8"/>
                    <a:pt x="75" y="5"/>
                  </a:cubicBezTo>
                  <a:cubicBezTo>
                    <a:pt x="75" y="2"/>
                    <a:pt x="73" y="0"/>
                    <a:pt x="70" y="0"/>
                  </a:cubicBezTo>
                  <a:lnTo>
                    <a:pt x="5" y="0"/>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grpSp>
      <p:sp>
        <p:nvSpPr>
          <p:cNvPr id="28" name="Slide Number Placeholder 27">
            <a:extLst>
              <a:ext uri="{FF2B5EF4-FFF2-40B4-BE49-F238E27FC236}">
                <a16:creationId xmlns:a16="http://schemas.microsoft.com/office/drawing/2014/main" id="{C2AD7EEE-F9CE-792C-E944-0CFD7A85FEDA}"/>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61</a:t>
            </a:fld>
            <a:endParaRPr lang="en-US" spc="-25" dirty="0"/>
          </a:p>
        </p:txBody>
      </p:sp>
      <p:sp>
        <p:nvSpPr>
          <p:cNvPr id="30" name="object 3">
            <a:extLst>
              <a:ext uri="{FF2B5EF4-FFF2-40B4-BE49-F238E27FC236}">
                <a16:creationId xmlns:a16="http://schemas.microsoft.com/office/drawing/2014/main" id="{4C1689F1-803F-D64F-321D-A7C1B77A46C1}"/>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a:t>
            </a:r>
            <a:r>
              <a:rPr lang="en-US" sz="3200" b="0" spc="-10">
                <a:solidFill>
                  <a:srgbClr val="002060"/>
                </a:solidFill>
                <a:latin typeface="Segoe UI" panose="020B0502040204020203" pitchFamily="34" charset="0"/>
                <a:ea typeface="Source Sans Pro" panose="020B0503030403020204" pitchFamily="34" charset="0"/>
                <a:cs typeface="Segoe UI" panose="020B0502040204020203" pitchFamily="34" charset="0"/>
              </a:rPr>
              <a:t>Best Practices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145841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963837"/>
            <a:ext cx="7048501" cy="1166597"/>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ID Proofing/DocV FAQs</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62</a:t>
            </a:fld>
            <a:endParaRPr lang="en-US" spc="-25"/>
          </a:p>
        </p:txBody>
      </p:sp>
    </p:spTree>
    <p:extLst>
      <p:ext uri="{BB962C8B-B14F-4D97-AF65-F5344CB8AC3E}">
        <p14:creationId xmlns:p14="http://schemas.microsoft.com/office/powerpoint/2010/main" val="3513099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105290"/>
            <a:ext cx="2289047" cy="4733530"/>
          </a:xfrm>
          <a:prstGeom prst="rect">
            <a:avLst/>
          </a:prstGeom>
        </p:spPr>
      </p:pic>
      <p:grpSp>
        <p:nvGrpSpPr>
          <p:cNvPr id="18" name="Group 17">
            <a:extLst>
              <a:ext uri="{FF2B5EF4-FFF2-40B4-BE49-F238E27FC236}">
                <a16:creationId xmlns:a16="http://schemas.microsoft.com/office/drawing/2014/main" id="{FC987A19-761A-F1D0-AA27-03F8A517A7C2}"/>
              </a:ext>
            </a:extLst>
          </p:cNvPr>
          <p:cNvGrpSpPr/>
          <p:nvPr/>
        </p:nvGrpSpPr>
        <p:grpSpPr>
          <a:xfrm>
            <a:off x="503290" y="1654954"/>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sz="1600" b="1">
                  <a:solidFill>
                    <a:schemeClr val="tx1"/>
                  </a:solidFill>
                  <a:latin typeface="Segoe UI" panose="020B0502040204020203" pitchFamily="34" charset="0"/>
                  <a:cs typeface="Segoe UI" panose="020B0502040204020203" pitchFamily="34" charset="0"/>
                </a:rPr>
                <a:t>1</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135333" y="1654954"/>
            <a:ext cx="5951572" cy="2031325"/>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dirty="0">
                <a:solidFill>
                  <a:srgbClr val="002060"/>
                </a:solidFill>
                <a:latin typeface="Segoe UI" panose="020B0502040204020203" pitchFamily="34" charset="0"/>
                <a:cs typeface="Segoe UI" panose="020B0502040204020203" pitchFamily="34" charset="0"/>
              </a:rPr>
              <a:t>Question:</a:t>
            </a:r>
            <a:r>
              <a:rPr lang="en-US" sz="1600" dirty="0">
                <a:solidFill>
                  <a:srgbClr val="002060"/>
                </a:solidFill>
                <a:latin typeface="Segoe UI" panose="020B0502040204020203" pitchFamily="34" charset="0"/>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Where is my data going? </a:t>
            </a:r>
          </a:p>
          <a:p>
            <a:pPr marL="12700">
              <a:spcBef>
                <a:spcPts val="1800"/>
              </a:spcBef>
              <a:defRPr/>
            </a:pPr>
            <a:r>
              <a:rPr lang="en-US" sz="1600" b="1" i="1"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a:t>
            </a:r>
            <a:r>
              <a:rPr kumimoji="0" lang="en-US" sz="1600" b="0" u="none" strike="noStrike" kern="1200" cap="none" spc="0" normalizeH="0" baseline="0" noProof="0" dirty="0">
                <a:ln>
                  <a:noFill/>
                </a:ln>
                <a:solidFill>
                  <a:schemeClr val="bg2">
                    <a:lumMod val="10000"/>
                  </a:schemeClr>
                </a:solidFill>
                <a:effectLst/>
                <a:uLnTx/>
                <a:uFillTx/>
                <a:latin typeface="Segoe UI" panose="020B0502040204020203" pitchFamily="34" charset="0"/>
                <a:ea typeface="Lato Light" panose="020F0502020204030203" pitchFamily="34" charset="0"/>
                <a:cs typeface="Segoe UI" panose="020B0502040204020203" pitchFamily="34" charset="0"/>
              </a:rPr>
              <a:t>OHID &amp; Socure have detailed privacy statements. For interested parties, please refer to the OHID Privacy Statement and </a:t>
            </a:r>
            <a:r>
              <a:rPr kumimoji="0" lang="en-US" sz="1600" b="0" u="none" strike="noStrike" kern="1200" cap="none" spc="0" normalizeH="0" baseline="0" noProof="0" dirty="0" err="1">
                <a:ln>
                  <a:noFill/>
                </a:ln>
                <a:solidFill>
                  <a:schemeClr val="bg2">
                    <a:lumMod val="10000"/>
                  </a:schemeClr>
                </a:solidFill>
                <a:effectLst/>
                <a:uLnTx/>
                <a:uFillTx/>
                <a:latin typeface="Segoe UI" panose="020B0502040204020203" pitchFamily="34" charset="0"/>
                <a:ea typeface="Lato Light" panose="020F0502020204030203" pitchFamily="34" charset="0"/>
                <a:cs typeface="Segoe UI" panose="020B0502040204020203" pitchFamily="34" charset="0"/>
              </a:rPr>
              <a:t>Socure’s</a:t>
            </a:r>
            <a:r>
              <a:rPr kumimoji="0" lang="en-US" sz="1600" b="0" u="none" strike="noStrike" kern="1200" cap="none" spc="0" normalizeH="0" baseline="0" noProof="0" dirty="0">
                <a:ln>
                  <a:noFill/>
                </a:ln>
                <a:solidFill>
                  <a:schemeClr val="bg2">
                    <a:lumMod val="10000"/>
                  </a:schemeClr>
                </a:solidFill>
                <a:effectLst/>
                <a:uLnTx/>
                <a:uFillTx/>
                <a:latin typeface="Segoe UI" panose="020B0502040204020203" pitchFamily="34" charset="0"/>
                <a:ea typeface="Lato Light" panose="020F0502020204030203" pitchFamily="34" charset="0"/>
                <a:cs typeface="Segoe UI" panose="020B0502040204020203" pitchFamily="34" charset="0"/>
              </a:rPr>
              <a:t> Privacy Statement to learn more about the collection and use of personal information.</a:t>
            </a:r>
          </a:p>
          <a:p>
            <a:pPr marL="12700" marR="0" lvl="0" indent="0" defTabSz="914400" eaLnBrk="1" fontAlgn="auto" latinLnBrk="0" hangingPunct="1">
              <a:lnSpc>
                <a:spcPct val="100000"/>
              </a:lnSpc>
              <a:spcBef>
                <a:spcPts val="1800"/>
              </a:spcBef>
              <a:spcAft>
                <a:spcPts val="0"/>
              </a:spcAft>
              <a:buClrTx/>
              <a:buSzTx/>
              <a:buFontTx/>
              <a:buNone/>
              <a:tabLst/>
              <a:defRPr/>
            </a:pPr>
            <a:endParaRPr lang="en-US" sz="160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nvGrpSpPr>
          <p:cNvPr id="30" name="Group 29">
            <a:extLst>
              <a:ext uri="{FF2B5EF4-FFF2-40B4-BE49-F238E27FC236}">
                <a16:creationId xmlns:a16="http://schemas.microsoft.com/office/drawing/2014/main" id="{3DB4FDFE-5A62-F714-B865-EECF1CB2661E}"/>
              </a:ext>
            </a:extLst>
          </p:cNvPr>
          <p:cNvGrpSpPr/>
          <p:nvPr/>
        </p:nvGrpSpPr>
        <p:grpSpPr>
          <a:xfrm>
            <a:off x="503290" y="3340512"/>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sz="1600" b="1">
                  <a:solidFill>
                    <a:schemeClr val="tx1"/>
                  </a:solidFill>
                  <a:latin typeface="Segoe UI" panose="020B0502040204020203" pitchFamily="34" charset="0"/>
                  <a:cs typeface="Segoe UI" panose="020B0502040204020203" pitchFamily="34" charset="0"/>
                </a:rPr>
                <a:t>2</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135333" y="3343435"/>
            <a:ext cx="6172751" cy="3985706"/>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What if my facial features are no longer similar to my features in my ID? </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600" b="1" i="1" u="none" strike="noStrike" kern="1200" cap="none" spc="0" normalizeH="0" baseline="0" noProof="0" dirty="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kumimoji="0" lang="en-US" sz="1600" b="0" u="none" strike="noStrike" kern="1200" cap="none" spc="0" normalizeH="0" baseline="0" noProof="0" dirty="0" err="1">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DocV</a:t>
            </a:r>
            <a:r>
              <a:rPr kumimoji="0" lang="en-US" sz="1600" b="0"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 does not take gender into account, so transitioning will not change the outcome unless major cosmetic surgery is performed. If this is the case, the law states you should update your ID.</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600" b="0"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As far as face tattoos, burns, or scars - These should not be an issue as </a:t>
            </a:r>
            <a:r>
              <a:rPr kumimoji="0" lang="en-US" sz="1600" b="0" u="none" strike="noStrike" kern="1200" cap="none" spc="0" normalizeH="0" baseline="0" noProof="0" dirty="0" err="1">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DocV</a:t>
            </a:r>
            <a:r>
              <a:rPr kumimoji="0" lang="en-US" sz="1600" b="0"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 uses a vector of over 100 numbers that represent the most important features of the face in the image. </a:t>
            </a:r>
            <a:r>
              <a:rPr kumimoji="0" lang="en-US" sz="1600" b="0" u="none" strike="noStrike" kern="1200" cap="none" spc="0" normalizeH="0" baseline="0" noProof="0" dirty="0" err="1">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DocV</a:t>
            </a:r>
            <a:r>
              <a:rPr kumimoji="0" lang="en-US" sz="1600" b="0"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 predicts the likelihood that the two facial images belong to the same person by comparing the distance between the facial embeddings.</a:t>
            </a:r>
          </a:p>
          <a:p>
            <a:pPr marL="12700" marR="5080" lvl="0" indent="0" defTabSz="914400" eaLnBrk="1" fontAlgn="auto" latinLnBrk="0" hangingPunct="1">
              <a:lnSpc>
                <a:spcPct val="100000"/>
              </a:lnSpc>
              <a:spcBef>
                <a:spcPts val="1800"/>
              </a:spcBef>
              <a:spcAft>
                <a:spcPts val="0"/>
              </a:spcAft>
              <a:buClrTx/>
              <a:buSzTx/>
              <a:buFontTx/>
              <a:buNone/>
              <a:tabLst/>
              <a:defRPr/>
            </a:pP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sp>
        <p:nvSpPr>
          <p:cNvPr id="5" name="TextBox 4">
            <a:extLst>
              <a:ext uri="{FF2B5EF4-FFF2-40B4-BE49-F238E27FC236}">
                <a16:creationId xmlns:a16="http://schemas.microsoft.com/office/drawing/2014/main" id="{46B844C0-9EF6-7700-3D35-400AC6B4C7E9}"/>
              </a:ext>
            </a:extLst>
          </p:cNvPr>
          <p:cNvSpPr txBox="1"/>
          <p:nvPr/>
        </p:nvSpPr>
        <p:spPr>
          <a:xfrm>
            <a:off x="119879" y="947193"/>
            <a:ext cx="71953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you may have about the ID Proofing/ DocV processes</a:t>
            </a:r>
            <a:endParaRPr lang="en-US" dirty="0">
              <a:solidFill>
                <a:schemeClr val="bg2">
                  <a:lumMod val="10000"/>
                </a:schemeClr>
              </a:solidFill>
              <a:latin typeface="Segoe UI" panose="020B0502040204020203"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44DD3CE0-959E-071A-8F55-96F8841D1D70}"/>
              </a:ext>
            </a:extLst>
          </p:cNvPr>
          <p:cNvGrpSpPr/>
          <p:nvPr/>
        </p:nvGrpSpPr>
        <p:grpSpPr>
          <a:xfrm>
            <a:off x="503290" y="6896438"/>
            <a:ext cx="537845" cy="519430"/>
            <a:chOff x="441959" y="3512820"/>
            <a:chExt cx="537845" cy="519430"/>
          </a:xfrm>
        </p:grpSpPr>
        <p:sp>
          <p:nvSpPr>
            <p:cNvPr id="12" name="object 6">
              <a:extLst>
                <a:ext uri="{FF2B5EF4-FFF2-40B4-BE49-F238E27FC236}">
                  <a16:creationId xmlns:a16="http://schemas.microsoft.com/office/drawing/2014/main" id="{4B7D3F62-7085-3FA2-70A0-EF9C04C3A062}"/>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4" name="object 7">
              <a:extLst>
                <a:ext uri="{FF2B5EF4-FFF2-40B4-BE49-F238E27FC236}">
                  <a16:creationId xmlns:a16="http://schemas.microsoft.com/office/drawing/2014/main" id="{CA20D5BB-A86F-D5B4-6667-60E121FCF2AB}"/>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a:latin typeface="Segoe UI" panose="020B0502040204020203" pitchFamily="34" charset="0"/>
                  <a:cs typeface="Segoe UI" panose="020B0502040204020203" pitchFamily="34" charset="0"/>
                </a:rPr>
                <a:t>3</a:t>
              </a:r>
              <a:endParaRPr sz="1600">
                <a:solidFill>
                  <a:schemeClr val="tx1"/>
                </a:solidFill>
                <a:latin typeface="Segoe UI" panose="020B0502040204020203" pitchFamily="34" charset="0"/>
                <a:cs typeface="Segoe UI" panose="020B0502040204020203" pitchFamily="34" charset="0"/>
              </a:endParaRPr>
            </a:p>
          </p:txBody>
        </p:sp>
      </p:grpSp>
      <p:sp>
        <p:nvSpPr>
          <p:cNvPr id="15" name="TextBox 14"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4CEF3CEA-E96C-90CF-F1BC-BF6822AE9191}"/>
              </a:ext>
            </a:extLst>
          </p:cNvPr>
          <p:cNvSpPr txBox="1"/>
          <p:nvPr/>
        </p:nvSpPr>
        <p:spPr>
          <a:xfrm>
            <a:off x="1135333" y="6889141"/>
            <a:ext cx="6077217" cy="3493264"/>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Why am I not passing ID Proofing?</a:t>
            </a:r>
          </a:p>
          <a:p>
            <a:pPr marL="12700" marR="5080">
              <a:spcBef>
                <a:spcPts val="1800"/>
              </a:spcBef>
              <a:defRPr/>
            </a:pPr>
            <a:r>
              <a:rPr kumimoji="0" lang="en-US" sz="1600" b="1" i="1"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a:t>
            </a:r>
            <a:r>
              <a:rPr kumimoji="0" lang="en-US" sz="1600" b="0" i="1"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 </a:t>
            </a:r>
            <a:r>
              <a:rPr lang="en-US" sz="1600">
                <a:solidFill>
                  <a:srgbClr val="E7E6E6">
                    <a:lumMod val="10000"/>
                  </a:srgbClr>
                </a:solidFill>
                <a:latin typeface="Segoe UI" panose="020B0502040204020203" pitchFamily="34" charset="0"/>
                <a:ea typeface="Lato Light" panose="020F0502020204030203" pitchFamily="34" charset="0"/>
                <a:cs typeface="Segoe UI" panose="020B0502040204020203" pitchFamily="34" charset="0"/>
              </a:rPr>
              <a:t>ID Proofing is a process based on identifying potentially suspicious account indicators. Sometimes this information provided does not match sourced information. During ID Proofing, there are 3 areas that can be triggered as a result: Pass, Absolute Fail, </a:t>
            </a:r>
            <a:r>
              <a:rPr lang="en-US" sz="1600" dirty="0">
                <a:solidFill>
                  <a:srgbClr val="E7E6E6">
                    <a:lumMod val="10000"/>
                  </a:srgbClr>
                </a:solidFill>
                <a:latin typeface="Segoe UI" panose="020B0502040204020203" pitchFamily="34" charset="0"/>
                <a:ea typeface="Lato Light" panose="020F0502020204030203" pitchFamily="34" charset="0"/>
                <a:cs typeface="Segoe UI" panose="020B0502040204020203" pitchFamily="34" charset="0"/>
              </a:rPr>
              <a:t>and </a:t>
            </a:r>
            <a:r>
              <a:rPr lang="en-US" sz="1600">
                <a:solidFill>
                  <a:srgbClr val="E7E6E6">
                    <a:lumMod val="10000"/>
                  </a:srgbClr>
                </a:solidFill>
                <a:latin typeface="Segoe UI" panose="020B0502040204020203" pitchFamily="34" charset="0"/>
                <a:ea typeface="Lato Light" panose="020F0502020204030203" pitchFamily="34" charset="0"/>
                <a:cs typeface="Segoe UI" panose="020B0502040204020203" pitchFamily="34" charset="0"/>
              </a:rPr>
              <a:t>Refer. Please double check they are entering their personal information correctly and confirm the following:</a:t>
            </a:r>
          </a:p>
          <a:p>
            <a:pPr marL="12700" marR="5080">
              <a:spcBef>
                <a:spcPts val="1800"/>
              </a:spcBef>
              <a:defRPr/>
            </a:pPr>
            <a:r>
              <a:rPr lang="en-US" sz="1600">
                <a:solidFill>
                  <a:srgbClr val="E7E6E6">
                    <a:lumMod val="10000"/>
                  </a:srgbClr>
                </a:solidFill>
                <a:latin typeface="Segoe UI" panose="020B0502040204020203" pitchFamily="34" charset="0"/>
                <a:ea typeface="Lato Light" panose="020F0502020204030203" pitchFamily="34" charset="0"/>
                <a:cs typeface="Segoe UI" panose="020B0502040204020203" pitchFamily="34" charset="0"/>
              </a:rPr>
              <a:t>Are they logging in from a new device? Are they logging in from a new location? Have they created a new email address or phone number? </a:t>
            </a:r>
          </a:p>
          <a:p>
            <a:pPr marL="12700" marR="5080">
              <a:spcBef>
                <a:spcPts val="1800"/>
              </a:spcBef>
              <a:defRPr/>
            </a:pP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sp>
        <p:nvSpPr>
          <p:cNvPr id="2" name="Slide Number Placeholder 1">
            <a:extLst>
              <a:ext uri="{FF2B5EF4-FFF2-40B4-BE49-F238E27FC236}">
                <a16:creationId xmlns:a16="http://schemas.microsoft.com/office/drawing/2014/main" id="{2BE28E3F-B7E2-57F9-7E37-ED779D159D55}"/>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63</a:t>
            </a:fld>
            <a:endParaRPr lang="en-US" spc="-25"/>
          </a:p>
        </p:txBody>
      </p:sp>
      <p:sp>
        <p:nvSpPr>
          <p:cNvPr id="4" name="object 3">
            <a:extLst>
              <a:ext uri="{FF2B5EF4-FFF2-40B4-BE49-F238E27FC236}">
                <a16:creationId xmlns:a16="http://schemas.microsoft.com/office/drawing/2014/main" id="{C164A9E2-5CB1-FD46-01E2-65AF9C23BC24}"/>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ID Proofing/ DocV FAQs</a:t>
            </a:r>
          </a:p>
        </p:txBody>
      </p:sp>
    </p:spTree>
    <p:extLst>
      <p:ext uri="{BB962C8B-B14F-4D97-AF65-F5344CB8AC3E}">
        <p14:creationId xmlns:p14="http://schemas.microsoft.com/office/powerpoint/2010/main" val="3801710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105290"/>
            <a:ext cx="2289047" cy="4733530"/>
          </a:xfrm>
          <a:prstGeom prst="rect">
            <a:avLst/>
          </a:prstGeom>
        </p:spPr>
      </p:pic>
      <p:grpSp>
        <p:nvGrpSpPr>
          <p:cNvPr id="18" name="Group 17">
            <a:extLst>
              <a:ext uri="{FF2B5EF4-FFF2-40B4-BE49-F238E27FC236}">
                <a16:creationId xmlns:a16="http://schemas.microsoft.com/office/drawing/2014/main" id="{FC987A19-761A-F1D0-AA27-03F8A517A7C2}"/>
              </a:ext>
            </a:extLst>
          </p:cNvPr>
          <p:cNvGrpSpPr/>
          <p:nvPr/>
        </p:nvGrpSpPr>
        <p:grpSpPr>
          <a:xfrm>
            <a:off x="503290" y="1772639"/>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latin typeface="Segoe UI" panose="020B0502040204020203" pitchFamily="34" charset="0"/>
                  <a:cs typeface="Segoe UI" panose="020B0502040204020203" pitchFamily="34" charset="0"/>
                </a:rPr>
                <a:t>4</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191447" y="1772639"/>
            <a:ext cx="3230998" cy="3029034"/>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dirty="0">
                <a:solidFill>
                  <a:srgbClr val="002060"/>
                </a:solidFill>
                <a:latin typeface="Segoe UI" panose="020B0502040204020203" pitchFamily="34" charset="0"/>
                <a:cs typeface="Segoe UI" panose="020B0502040204020203" pitchFamily="34" charset="0"/>
              </a:rPr>
              <a:t>Question:</a:t>
            </a:r>
            <a:r>
              <a:rPr lang="en-US" sz="1600" dirty="0">
                <a:solidFill>
                  <a:srgbClr val="002060"/>
                </a:solidFill>
                <a:latin typeface="Segoe UI" panose="020B0502040204020203" pitchFamily="34" charset="0"/>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What if I see this during the DocV process? </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dirty="0">
                <a:solidFill>
                  <a:srgbClr val="002060"/>
                </a:solidFill>
                <a:latin typeface="Segoe UI" panose="020B0502040204020203" pitchFamily="34" charset="0"/>
                <a:ea typeface="Source Sans Pro"/>
                <a:cs typeface="Segoe UI" panose="020B0502040204020203" pitchFamily="34" charset="0"/>
              </a:rPr>
              <a:t>“An error has occurred. Try again” </a:t>
            </a:r>
          </a:p>
          <a:p>
            <a:pPr marL="12700">
              <a:spcBef>
                <a:spcPts val="1800"/>
              </a:spcBef>
              <a:defRPr/>
            </a:pPr>
            <a:r>
              <a:rPr lang="en-US" sz="1600" b="1" i="1"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dirty="0">
                <a:solidFill>
                  <a:prstClr val="black"/>
                </a:solidFill>
                <a:latin typeface="Segoe UI" panose="020B0502040204020203" pitchFamily="34" charset="0"/>
                <a:ea typeface="Lato Light" panose="020F0502020204030203" pitchFamily="34" charset="0"/>
                <a:cs typeface="Segoe UI" panose="020B0502040204020203" pitchFamily="34" charset="0"/>
              </a:rPr>
              <a:t>There may have been a backend processing error. Close the DocV application and try the process again. If you keep getting issues, please reach out to Socure for additional assistance. </a:t>
            </a:r>
            <a:endParaRPr lang="en-US" sz="1600" dirty="0">
              <a:latin typeface="Segoe UI" panose="020B0502040204020203" pitchFamily="34" charset="0"/>
              <a:cs typeface="Segoe UI" panose="020B0502040204020203" pitchFamily="34" charset="0"/>
            </a:endParaRPr>
          </a:p>
          <a:p>
            <a:pPr marL="12700" marR="0" lvl="0" indent="0" defTabSz="914400" eaLnBrk="1" fontAlgn="auto" latinLnBrk="0" hangingPunct="1">
              <a:lnSpc>
                <a:spcPct val="100000"/>
              </a:lnSpc>
              <a:spcBef>
                <a:spcPts val="1800"/>
              </a:spcBef>
              <a:spcAft>
                <a:spcPts val="0"/>
              </a:spcAft>
              <a:buClrTx/>
              <a:buSzTx/>
              <a:buFontTx/>
              <a:buNone/>
              <a:tabLst/>
              <a:defRPr/>
            </a:pPr>
            <a:endParaRPr lang="en-US" sz="160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nvGrpSpPr>
          <p:cNvPr id="30" name="Group 29">
            <a:extLst>
              <a:ext uri="{FF2B5EF4-FFF2-40B4-BE49-F238E27FC236}">
                <a16:creationId xmlns:a16="http://schemas.microsoft.com/office/drawing/2014/main" id="{3DB4FDFE-5A62-F714-B865-EECF1CB2661E}"/>
              </a:ext>
            </a:extLst>
          </p:cNvPr>
          <p:cNvGrpSpPr/>
          <p:nvPr/>
        </p:nvGrpSpPr>
        <p:grpSpPr>
          <a:xfrm>
            <a:off x="503290" y="5547542"/>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a:latin typeface="Segoe UI" panose="020B0502040204020203" pitchFamily="34" charset="0"/>
                  <a:cs typeface="Segoe UI" panose="020B0502040204020203" pitchFamily="34" charset="0"/>
                </a:rPr>
                <a:t>5</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175946" y="5547542"/>
            <a:ext cx="3262000" cy="3277820"/>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What if I see this during the DocV process? “This link works on mobile devices and on supported browsers. Please use Chrome browser on Android and Safari on iOS” </a:t>
            </a:r>
          </a:p>
          <a:p>
            <a:pPr marL="12700" marR="5080">
              <a:spcBef>
                <a:spcPts val="1800"/>
              </a:spcBef>
              <a:defRPr/>
            </a:pPr>
            <a:r>
              <a:rPr kumimoji="0" lang="en-US" sz="1600" b="1" i="1"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lang="en-US" sz="1600">
                <a:solidFill>
                  <a:srgbClr val="E7E6E6">
                    <a:lumMod val="10000"/>
                  </a:srgbClr>
                </a:solidFill>
                <a:latin typeface="Segoe UI" panose="020B0502040204020203" pitchFamily="34" charset="0"/>
                <a:ea typeface="Lato Light" panose="020F0502020204030203" pitchFamily="34" charset="0"/>
                <a:cs typeface="Segoe UI" panose="020B0502040204020203" pitchFamily="34" charset="0"/>
              </a:rPr>
              <a:t>If you are using an Android Device, please ensure you are using a Chrome browser. If you are using an iOS Device, please ensure you are using a Safari browser.</a:t>
            </a: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pic>
        <p:nvPicPr>
          <p:cNvPr id="9" name="Picture 2" descr=" ">
            <a:extLst>
              <a:ext uri="{FF2B5EF4-FFF2-40B4-BE49-F238E27FC236}">
                <a16:creationId xmlns:a16="http://schemas.microsoft.com/office/drawing/2014/main" id="{BC41BA43-2369-7525-F8CC-7635DE447C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453" y="1706188"/>
            <a:ext cx="1413914" cy="2629651"/>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pic>
        <p:nvPicPr>
          <p:cNvPr id="10" name="Picture 4" descr=" ">
            <a:extLst>
              <a:ext uri="{FF2B5EF4-FFF2-40B4-BE49-F238E27FC236}">
                <a16:creationId xmlns:a16="http://schemas.microsoft.com/office/drawing/2014/main" id="{86BDAD3F-DA03-9EAC-C7A6-34117E489E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9088" y="6101080"/>
            <a:ext cx="1338645" cy="2629651"/>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sp>
        <p:nvSpPr>
          <p:cNvPr id="2" name="Slide Number Placeholder 1">
            <a:extLst>
              <a:ext uri="{FF2B5EF4-FFF2-40B4-BE49-F238E27FC236}">
                <a16:creationId xmlns:a16="http://schemas.microsoft.com/office/drawing/2014/main" id="{68AB7763-D10E-2DE8-1007-1E33B35DCA53}"/>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64</a:t>
            </a:fld>
            <a:endParaRPr lang="en-US" spc="-25"/>
          </a:p>
        </p:txBody>
      </p:sp>
      <p:sp>
        <p:nvSpPr>
          <p:cNvPr id="4" name="object 3">
            <a:extLst>
              <a:ext uri="{FF2B5EF4-FFF2-40B4-BE49-F238E27FC236}">
                <a16:creationId xmlns:a16="http://schemas.microsoft.com/office/drawing/2014/main" id="{E08BD01A-9FC2-8094-2250-FA62ADD6C4AC}"/>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ID Proofing/ DocV FAQs</a:t>
            </a:r>
          </a:p>
        </p:txBody>
      </p:sp>
      <p:sp>
        <p:nvSpPr>
          <p:cNvPr id="6" name="TextBox 5">
            <a:extLst>
              <a:ext uri="{FF2B5EF4-FFF2-40B4-BE49-F238E27FC236}">
                <a16:creationId xmlns:a16="http://schemas.microsoft.com/office/drawing/2014/main" id="{403C7AD5-CBB0-5B89-F8B2-618C91870719}"/>
              </a:ext>
            </a:extLst>
          </p:cNvPr>
          <p:cNvSpPr txBox="1"/>
          <p:nvPr/>
        </p:nvSpPr>
        <p:spPr>
          <a:xfrm>
            <a:off x="119879" y="947193"/>
            <a:ext cx="71953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you may have about the ID Proofing/ DocV processes</a:t>
            </a:r>
            <a:endParaRPr lang="en-US" dirty="0">
              <a:solidFill>
                <a:schemeClr val="bg2">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824481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105290"/>
            <a:ext cx="2289047" cy="4733530"/>
          </a:xfrm>
          <a:prstGeom prst="rect">
            <a:avLst/>
          </a:prstGeom>
        </p:spPr>
      </p:pic>
      <p:grpSp>
        <p:nvGrpSpPr>
          <p:cNvPr id="18" name="Group 17">
            <a:extLst>
              <a:ext uri="{FF2B5EF4-FFF2-40B4-BE49-F238E27FC236}">
                <a16:creationId xmlns:a16="http://schemas.microsoft.com/office/drawing/2014/main" id="{FC987A19-761A-F1D0-AA27-03F8A517A7C2}"/>
              </a:ext>
            </a:extLst>
          </p:cNvPr>
          <p:cNvGrpSpPr/>
          <p:nvPr/>
        </p:nvGrpSpPr>
        <p:grpSpPr>
          <a:xfrm>
            <a:off x="503290" y="1772639"/>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solidFill>
                    <a:schemeClr val="tx1"/>
                  </a:solidFill>
                  <a:latin typeface="Segoe UI" panose="020B0502040204020203" pitchFamily="34" charset="0"/>
                  <a:cs typeface="Segoe UI" panose="020B0502040204020203" pitchFamily="34" charset="0"/>
                </a:rPr>
                <a:t>6</a:t>
              </a:r>
              <a:endParaRPr sz="1600" dirty="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175946" y="1772639"/>
            <a:ext cx="3230998" cy="2839239"/>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dirty="0">
                <a:solidFill>
                  <a:srgbClr val="002060"/>
                </a:solidFill>
                <a:latin typeface="Segoe UI" panose="020B0502040204020203" pitchFamily="34" charset="0"/>
                <a:cs typeface="Segoe UI" panose="020B0502040204020203" pitchFamily="34" charset="0"/>
              </a:rPr>
              <a:t>Question:</a:t>
            </a:r>
            <a:r>
              <a:rPr lang="en-US" sz="1600" dirty="0">
                <a:solidFill>
                  <a:srgbClr val="002060"/>
                </a:solidFill>
                <a:latin typeface="Segoe UI" panose="020B0502040204020203" pitchFamily="34" charset="0"/>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What if I see this during the DocV process? </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dirty="0">
                <a:solidFill>
                  <a:srgbClr val="002060"/>
                </a:solidFill>
                <a:latin typeface="Segoe UI" panose="020B0502040204020203" pitchFamily="34" charset="0"/>
                <a:ea typeface="Source Sans Pro"/>
                <a:cs typeface="Segoe UI" panose="020B0502040204020203" pitchFamily="34" charset="0"/>
              </a:rPr>
              <a:t>“You have reached the maximum number of resubmit attempts”</a:t>
            </a:r>
          </a:p>
          <a:p>
            <a:pPr marL="12700" marR="0" lvl="0" indent="0" defTabSz="914400" eaLnBrk="1" fontAlgn="auto" latinLnBrk="0" hangingPunct="1">
              <a:lnSpc>
                <a:spcPct val="100000"/>
              </a:lnSpc>
              <a:spcBef>
                <a:spcPts val="95"/>
              </a:spcBef>
              <a:spcAft>
                <a:spcPts val="0"/>
              </a:spcAft>
              <a:buClrTx/>
              <a:buSzTx/>
              <a:buFontTx/>
              <a:buNone/>
              <a:tabLst/>
              <a:defRPr/>
            </a:pPr>
            <a:endParaRPr lang="en-US" sz="1600" spc="-10" dirty="0">
              <a:solidFill>
                <a:srgbClr val="002060"/>
              </a:solidFill>
              <a:latin typeface="Segoe UI" panose="020B0502040204020203" pitchFamily="34" charset="0"/>
              <a:ea typeface="Source Sans Pro"/>
              <a:cs typeface="Segoe UI" panose="020B0502040204020203" pitchFamily="34" charset="0"/>
            </a:endParaRPr>
          </a:p>
          <a:p>
            <a:pPr marL="12700" marR="0" lvl="0" indent="0" defTabSz="914400" eaLnBrk="1" fontAlgn="auto" latinLnBrk="0" hangingPunct="1">
              <a:lnSpc>
                <a:spcPct val="100000"/>
              </a:lnSpc>
              <a:spcBef>
                <a:spcPts val="95"/>
              </a:spcBef>
              <a:spcAft>
                <a:spcPts val="0"/>
              </a:spcAft>
              <a:buClrTx/>
              <a:buSzTx/>
              <a:buFontTx/>
              <a:buNone/>
              <a:tabLst/>
              <a:defRPr/>
            </a:pPr>
            <a:r>
              <a:rPr lang="en-US" sz="1600" b="1" i="1"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dirty="0">
                <a:solidFill>
                  <a:prstClr val="black"/>
                </a:solidFill>
                <a:latin typeface="Segoe UI" panose="020B0502040204020203" pitchFamily="34" charset="0"/>
                <a:ea typeface="Lato Light" panose="020F0502020204030203" pitchFamily="34" charset="0"/>
                <a:cs typeface="Segoe UI" panose="020B0502040204020203" pitchFamily="34" charset="0"/>
              </a:rPr>
              <a:t> You are only able to attempt DocV 2 times within a 72-hour time period. Please try the DocV process from the beginning after the 72-hour time period has passed.</a:t>
            </a:r>
            <a:endParaRPr lang="en-US" sz="160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nvGrpSpPr>
          <p:cNvPr id="30" name="Group 29">
            <a:extLst>
              <a:ext uri="{FF2B5EF4-FFF2-40B4-BE49-F238E27FC236}">
                <a16:creationId xmlns:a16="http://schemas.microsoft.com/office/drawing/2014/main" id="{3DB4FDFE-5A62-F714-B865-EECF1CB2661E}"/>
              </a:ext>
            </a:extLst>
          </p:cNvPr>
          <p:cNvGrpSpPr/>
          <p:nvPr/>
        </p:nvGrpSpPr>
        <p:grpSpPr>
          <a:xfrm>
            <a:off x="503290" y="5547542"/>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a:solidFill>
                    <a:schemeClr val="tx1"/>
                  </a:solidFill>
                  <a:latin typeface="Segoe UI" panose="020B0502040204020203" pitchFamily="34" charset="0"/>
                  <a:cs typeface="Segoe UI" panose="020B0502040204020203" pitchFamily="34" charset="0"/>
                </a:rPr>
                <a:t>7</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175946" y="5547542"/>
            <a:ext cx="3262000" cy="2539157"/>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What if I see this during the DocV process? ”Your session has expired” </a:t>
            </a:r>
          </a:p>
          <a:p>
            <a:pPr marL="12700" marR="5080">
              <a:spcBef>
                <a:spcPts val="1800"/>
              </a:spcBef>
              <a:defRPr/>
            </a:pPr>
            <a:r>
              <a:rPr kumimoji="0" lang="en-US" sz="1600" b="1" i="1"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Lato Light" panose="020F0502020204030203" pitchFamily="34" charset="0"/>
                <a:cs typeface="Segoe UI" panose="020B0502040204020203" pitchFamily="34" charset="0"/>
              </a:rPr>
              <a:t>You may have been in the middle of the session and stepped away for a minute. DocV times out after </a:t>
            </a:r>
            <a:r>
              <a:rPr lang="en-US" sz="1600">
                <a:solidFill>
                  <a:prstClr val="black"/>
                </a:solidFill>
                <a:latin typeface="Segoe UI" panose="020B0502040204020203" pitchFamily="34" charset="0"/>
                <a:ea typeface="Lato Light" panose="020F0502020204030203" pitchFamily="34" charset="0"/>
                <a:cs typeface="Segoe UI" panose="020B0502040204020203" pitchFamily="34" charset="0"/>
              </a:rPr>
              <a:t>60 minutes. </a:t>
            </a: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Lato Light" panose="020F0502020204030203" pitchFamily="34" charset="0"/>
                <a:cs typeface="Segoe UI" panose="020B0502040204020203" pitchFamily="34" charset="0"/>
              </a:rPr>
              <a:t>Please go back to the original browser to begin the DocV process again.</a:t>
            </a: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pic>
        <p:nvPicPr>
          <p:cNvPr id="2" name="Picture 6" descr=" ">
            <a:extLst>
              <a:ext uri="{FF2B5EF4-FFF2-40B4-BE49-F238E27FC236}">
                <a16:creationId xmlns:a16="http://schemas.microsoft.com/office/drawing/2014/main" id="{5318F8E8-DFDD-532B-778E-656FCAE98F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147" y="1860646"/>
            <a:ext cx="1413914" cy="2629651"/>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pic>
        <p:nvPicPr>
          <p:cNvPr id="6" name="Picture 8" descr=" ">
            <a:extLst>
              <a:ext uri="{FF2B5EF4-FFF2-40B4-BE49-F238E27FC236}">
                <a16:creationId xmlns:a16="http://schemas.microsoft.com/office/drawing/2014/main" id="{BDA857BF-985E-9B86-1A0D-F1EED04DF2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4147" y="6137834"/>
            <a:ext cx="1413914" cy="2669848"/>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sp>
        <p:nvSpPr>
          <p:cNvPr id="4" name="Slide Number Placeholder 1">
            <a:extLst>
              <a:ext uri="{FF2B5EF4-FFF2-40B4-BE49-F238E27FC236}">
                <a16:creationId xmlns:a16="http://schemas.microsoft.com/office/drawing/2014/main" id="{532521BE-DAD7-6B87-92F0-0B7D0F68295E}"/>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65</a:t>
            </a:fld>
            <a:endParaRPr lang="en-US" spc="-25"/>
          </a:p>
        </p:txBody>
      </p:sp>
      <p:sp>
        <p:nvSpPr>
          <p:cNvPr id="8" name="object 3">
            <a:extLst>
              <a:ext uri="{FF2B5EF4-FFF2-40B4-BE49-F238E27FC236}">
                <a16:creationId xmlns:a16="http://schemas.microsoft.com/office/drawing/2014/main" id="{1A331B9D-7B48-90F1-07A7-502542C96748}"/>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ID Proofing/ DocV FAQs</a:t>
            </a:r>
          </a:p>
        </p:txBody>
      </p:sp>
      <p:sp>
        <p:nvSpPr>
          <p:cNvPr id="7" name="TextBox 6">
            <a:extLst>
              <a:ext uri="{FF2B5EF4-FFF2-40B4-BE49-F238E27FC236}">
                <a16:creationId xmlns:a16="http://schemas.microsoft.com/office/drawing/2014/main" id="{4FC1D628-FC76-5F56-0837-18268F2EF5DF}"/>
              </a:ext>
            </a:extLst>
          </p:cNvPr>
          <p:cNvSpPr txBox="1"/>
          <p:nvPr/>
        </p:nvSpPr>
        <p:spPr>
          <a:xfrm>
            <a:off x="119879" y="947193"/>
            <a:ext cx="71953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you may have about the ID Proofing/ DocV processes</a:t>
            </a:r>
            <a:endParaRPr lang="en-US" dirty="0">
              <a:solidFill>
                <a:schemeClr val="bg2">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93363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503290" y="1767248"/>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latin typeface="Segoe UI" panose="020B0502040204020203" pitchFamily="34" charset="0"/>
                  <a:cs typeface="Segoe UI" panose="020B0502040204020203" pitchFamily="34" charset="0"/>
                </a:rPr>
                <a:t>8</a:t>
              </a:r>
              <a:endParaRPr sz="1600" dirty="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191259" y="1787467"/>
            <a:ext cx="3272894" cy="2839239"/>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dirty="0">
                <a:solidFill>
                  <a:srgbClr val="002060"/>
                </a:solidFill>
                <a:latin typeface="Segoe UI" panose="020B0502040204020203" pitchFamily="34" charset="0"/>
                <a:cs typeface="Segoe UI" panose="020B0502040204020203" pitchFamily="34" charset="0"/>
              </a:rPr>
              <a:t>Question:</a:t>
            </a:r>
            <a:r>
              <a:rPr lang="en-US" sz="1600" dirty="0">
                <a:solidFill>
                  <a:srgbClr val="002060"/>
                </a:solidFill>
                <a:latin typeface="Segoe UI" panose="020B0502040204020203" pitchFamily="34" charset="0"/>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What if I see this screen during the DocV process?</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dirty="0">
                <a:solidFill>
                  <a:srgbClr val="002060"/>
                </a:solidFill>
                <a:latin typeface="Segoe UI" panose="020B0502040204020203" pitchFamily="34" charset="0"/>
                <a:ea typeface="Source Sans Pro"/>
                <a:cs typeface="Segoe UI" panose="020B0502040204020203" pitchFamily="34" charset="0"/>
              </a:rPr>
              <a:t>“You hit a problem. Our team is working on it”</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dirty="0">
                <a:solidFill>
                  <a:srgbClr val="002060"/>
                </a:solidFill>
                <a:latin typeface="Segoe UI" panose="020B0502040204020203" pitchFamily="34" charset="0"/>
                <a:ea typeface="Source Sans Pro"/>
                <a:cs typeface="Segoe UI" panose="020B0502040204020203" pitchFamily="34" charset="0"/>
              </a:rPr>
              <a:t> </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b="1" i="1"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dirty="0">
                <a:solidFill>
                  <a:prstClr val="black"/>
                </a:solidFill>
                <a:latin typeface="Segoe UI" panose="020B0502040204020203" pitchFamily="34" charset="0"/>
                <a:ea typeface="Lato Light" panose="020F0502020204030203" pitchFamily="34" charset="0"/>
                <a:cs typeface="Segoe UI" panose="020B0502040204020203" pitchFamily="34" charset="0"/>
              </a:rPr>
              <a:t> There may have been a backend processing error. Close the DocV application and try the process again. If you keep getting issues, please reach out to Socure for additional assistance. </a:t>
            </a:r>
            <a:endParaRPr lang="en-US" sz="1600" dirty="0">
              <a:solidFill>
                <a:schemeClr val="bg2">
                  <a:lumMod val="10000"/>
                </a:schemeClr>
              </a:solidFill>
              <a:latin typeface="Segoe UI" panose="020B0502040204020203" pitchFamily="34" charset="0"/>
              <a:ea typeface="Source Sans Pro"/>
              <a:cs typeface="Segoe UI" panose="020B0502040204020203" pitchFamily="34" charset="0"/>
            </a:endParaRPr>
          </a:p>
        </p:txBody>
      </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191259" y="5324279"/>
            <a:ext cx="3573145" cy="3262432"/>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dirty="0">
                <a:solidFill>
                  <a:srgbClr val="002060"/>
                </a:solidFill>
                <a:latin typeface="Segoe UI" panose="020B0502040204020203" pitchFamily="34" charset="0"/>
                <a:ea typeface="Source Sans Pro"/>
                <a:cs typeface="Segoe UI" panose="020B0502040204020203" pitchFamily="34" charset="0"/>
              </a:rPr>
              <a:t>Question:</a:t>
            </a:r>
            <a:r>
              <a:rPr lang="en-US" sz="1600" dirty="0">
                <a:solidFill>
                  <a:srgbClr val="002060"/>
                </a:solidFill>
                <a:latin typeface="Segoe UI" panose="020B0502040204020203" pitchFamily="34" charset="0"/>
                <a:ea typeface="Source Sans Pro"/>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What if I see this screen during the DocV process?</a:t>
            </a:r>
          </a:p>
          <a:p>
            <a:pPr marL="12700" marR="5080" lvl="0" indent="0" defTabSz="914400" eaLnBrk="1" fontAlgn="auto" latinLnBrk="0" hangingPunct="1">
              <a:lnSpc>
                <a:spcPct val="100000"/>
              </a:lnSpc>
              <a:spcBef>
                <a:spcPts val="1800"/>
              </a:spcBef>
              <a:spcAft>
                <a:spcPts val="0"/>
              </a:spcAft>
              <a:buClrTx/>
              <a:buSzTx/>
              <a:buFontTx/>
              <a:buNone/>
              <a:tabLst/>
              <a:defRPr/>
            </a:pPr>
            <a:r>
              <a:rPr lang="en-US" sz="1600" spc="-10" dirty="0">
                <a:solidFill>
                  <a:srgbClr val="002060"/>
                </a:solidFill>
                <a:latin typeface="Segoe UI" panose="020B0502040204020203" pitchFamily="34" charset="0"/>
                <a:ea typeface="Source Sans Pro"/>
                <a:cs typeface="Segoe UI" panose="020B0502040204020203" pitchFamily="34" charset="0"/>
              </a:rPr>
              <a:t>“Current browser cannot analyze the video stream. Please use Chrome browser on Android or Safari on iOS”</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600" b="1" i="1" u="none" strike="noStrike" kern="1200" cap="none" spc="0" normalizeH="0" baseline="0" noProof="0" dirty="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kumimoji="0" lang="en-US" sz="1600" b="0" i="0" u="none" strike="noStrike" kern="1200" cap="none" spc="0" normalizeH="0" baseline="0" noProof="0" dirty="0">
                <a:ln>
                  <a:noFill/>
                </a:ln>
                <a:solidFill>
                  <a:srgbClr val="E7E6E6">
                    <a:lumMod val="10000"/>
                  </a:srgbClr>
                </a:solidFill>
                <a:effectLst/>
                <a:uLnTx/>
                <a:uFillTx/>
                <a:latin typeface="Segoe UI" panose="020B0502040204020203" pitchFamily="34" charset="0"/>
                <a:ea typeface="Calibri" panose="020F0502020204030204" pitchFamily="34" charset="0"/>
                <a:cs typeface="Segoe UI" panose="020B0502040204020203" pitchFamily="34" charset="0"/>
              </a:rPr>
              <a:t>The browser you are using is not supported. </a:t>
            </a:r>
            <a:r>
              <a:rPr lang="en-US" sz="1600" dirty="0">
                <a:solidFill>
                  <a:srgbClr val="E7E6E6">
                    <a:lumMod val="10000"/>
                  </a:srgbClr>
                </a:solidFill>
                <a:latin typeface="Segoe UI" panose="020B0502040204020203" pitchFamily="34" charset="0"/>
                <a:ea typeface="Lato Light" panose="020F0502020204030203" pitchFamily="34" charset="0"/>
                <a:cs typeface="Segoe UI" panose="020B0502040204020203" pitchFamily="34" charset="0"/>
              </a:rPr>
              <a:t>If you are using an Android Device, please ensure you are using a Chrome browser. If you are using an iOS Device, please ensure you are using a Safari browser.</a:t>
            </a:r>
            <a:r>
              <a:rPr kumimoji="0" lang="en-US" sz="1600" b="0" i="0" u="none" strike="noStrike" kern="1200" cap="none" spc="0" normalizeH="0" baseline="0" noProof="0" dirty="0">
                <a:ln>
                  <a:noFill/>
                </a:ln>
                <a:solidFill>
                  <a:srgbClr val="E7E6E6">
                    <a:lumMod val="10000"/>
                  </a:srgbClr>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lang="en-US" sz="1600" dirty="0">
              <a:solidFill>
                <a:schemeClr val="bg2">
                  <a:lumMod val="10000"/>
                </a:schemeClr>
              </a:solidFill>
              <a:latin typeface="Segoe UI" panose="020B0502040204020203" pitchFamily="34" charset="0"/>
              <a:ea typeface="Source Sans Pro"/>
              <a:cs typeface="Segoe UI" panose="020B0502040204020203" pitchFamily="34" charset="0"/>
            </a:endParaRPr>
          </a:p>
        </p:txBody>
      </p:sp>
      <p:pic>
        <p:nvPicPr>
          <p:cNvPr id="2" name="Picture 2" descr=" ">
            <a:extLst>
              <a:ext uri="{FF2B5EF4-FFF2-40B4-BE49-F238E27FC236}">
                <a16:creationId xmlns:a16="http://schemas.microsoft.com/office/drawing/2014/main" id="{C8ABA41E-CC3F-ABCD-6F62-856F0E3592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203" y="1980075"/>
            <a:ext cx="1336263" cy="2323158"/>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pic>
        <p:nvPicPr>
          <p:cNvPr id="6" name="Picture 4" descr=" ">
            <a:extLst>
              <a:ext uri="{FF2B5EF4-FFF2-40B4-BE49-F238E27FC236}">
                <a16:creationId xmlns:a16="http://schemas.microsoft.com/office/drawing/2014/main" id="{FBA8DCEB-33ED-71F3-7985-401498B04F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4203" y="5790652"/>
            <a:ext cx="1336263" cy="2304582"/>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grpSp>
        <p:nvGrpSpPr>
          <p:cNvPr id="9" name="Group 8">
            <a:extLst>
              <a:ext uri="{FF2B5EF4-FFF2-40B4-BE49-F238E27FC236}">
                <a16:creationId xmlns:a16="http://schemas.microsoft.com/office/drawing/2014/main" id="{2C9B333E-217F-F570-F87F-1F4E924F9EFC}"/>
              </a:ext>
            </a:extLst>
          </p:cNvPr>
          <p:cNvGrpSpPr/>
          <p:nvPr/>
        </p:nvGrpSpPr>
        <p:grpSpPr>
          <a:xfrm>
            <a:off x="503290" y="5342119"/>
            <a:ext cx="537845" cy="521334"/>
            <a:chOff x="441959" y="1748027"/>
            <a:chExt cx="537845" cy="521334"/>
          </a:xfrm>
        </p:grpSpPr>
        <p:sp>
          <p:nvSpPr>
            <p:cNvPr id="10" name="object 4">
              <a:extLst>
                <a:ext uri="{FF2B5EF4-FFF2-40B4-BE49-F238E27FC236}">
                  <a16:creationId xmlns:a16="http://schemas.microsoft.com/office/drawing/2014/main" id="{DC69A81A-8FB4-1D5B-A36C-2790D43D9F14}"/>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3" name="object 5">
              <a:extLst>
                <a:ext uri="{FF2B5EF4-FFF2-40B4-BE49-F238E27FC236}">
                  <a16:creationId xmlns:a16="http://schemas.microsoft.com/office/drawing/2014/main" id="{E21DA1DB-2F0F-9836-62F7-54CA52F3FB45}"/>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solidFill>
                    <a:schemeClr val="tx1"/>
                  </a:solidFill>
                  <a:latin typeface="Segoe UI" panose="020B0502040204020203" pitchFamily="34" charset="0"/>
                  <a:cs typeface="Segoe UI" panose="020B0502040204020203" pitchFamily="34" charset="0"/>
                </a:rPr>
                <a:t>9</a:t>
              </a:r>
              <a:endParaRPr sz="1600" dirty="0">
                <a:solidFill>
                  <a:schemeClr val="tx1"/>
                </a:solidFill>
                <a:latin typeface="Segoe UI" panose="020B0502040204020203" pitchFamily="34" charset="0"/>
                <a:cs typeface="Segoe UI" panose="020B0502040204020203" pitchFamily="34" charset="0"/>
              </a:endParaRPr>
            </a:p>
          </p:txBody>
        </p:sp>
      </p:grpSp>
      <p:sp>
        <p:nvSpPr>
          <p:cNvPr id="3" name="Slide Number Placeholder 1">
            <a:extLst>
              <a:ext uri="{FF2B5EF4-FFF2-40B4-BE49-F238E27FC236}">
                <a16:creationId xmlns:a16="http://schemas.microsoft.com/office/drawing/2014/main" id="{0410F792-5E0F-5D04-8F7C-009CAB72AC4E}"/>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66</a:t>
            </a:fld>
            <a:endParaRPr lang="en-US" spc="-25"/>
          </a:p>
        </p:txBody>
      </p:sp>
      <p:sp>
        <p:nvSpPr>
          <p:cNvPr id="4" name="object 3">
            <a:extLst>
              <a:ext uri="{FF2B5EF4-FFF2-40B4-BE49-F238E27FC236}">
                <a16:creationId xmlns:a16="http://schemas.microsoft.com/office/drawing/2014/main" id="{95768523-C3A4-03B2-5840-F9A4842EC025}"/>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ID Proofing/ DocV FAQs</a:t>
            </a:r>
          </a:p>
        </p:txBody>
      </p:sp>
      <p:sp>
        <p:nvSpPr>
          <p:cNvPr id="14" name="TextBox 13">
            <a:extLst>
              <a:ext uri="{FF2B5EF4-FFF2-40B4-BE49-F238E27FC236}">
                <a16:creationId xmlns:a16="http://schemas.microsoft.com/office/drawing/2014/main" id="{4752B9F5-617D-6423-BFA3-A1CCFF6A7BB7}"/>
              </a:ext>
            </a:extLst>
          </p:cNvPr>
          <p:cNvSpPr txBox="1"/>
          <p:nvPr/>
        </p:nvSpPr>
        <p:spPr>
          <a:xfrm>
            <a:off x="119879" y="947193"/>
            <a:ext cx="71953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you may have about the ID Proofing/ DocV processes</a:t>
            </a:r>
            <a:endParaRPr lang="en-US" dirty="0">
              <a:solidFill>
                <a:schemeClr val="bg2">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52293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4">
            <a:extLst>
              <a:ext uri="{FF2B5EF4-FFF2-40B4-BE49-F238E27FC236}">
                <a16:creationId xmlns:a16="http://schemas.microsoft.com/office/drawing/2014/main" id="{19E7A0B4-6099-521C-7562-EF18ED140435}"/>
              </a:ext>
            </a:extLst>
          </p:cNvPr>
          <p:cNvSpPr/>
          <p:nvPr/>
        </p:nvSpPr>
        <p:spPr>
          <a:xfrm>
            <a:off x="503290" y="1964765"/>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0306" y="2092087"/>
            <a:ext cx="250232"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solidFill>
                  <a:schemeClr val="tx1"/>
                </a:solidFill>
                <a:latin typeface="Segoe UI" panose="020B0502040204020203" pitchFamily="34" charset="0"/>
                <a:cs typeface="Segoe UI" panose="020B0502040204020203" pitchFamily="34" charset="0"/>
              </a:rPr>
              <a:t>10</a:t>
            </a:r>
            <a:endParaRPr sz="1600" dirty="0">
              <a:solidFill>
                <a:schemeClr val="tx1"/>
              </a:solidFill>
              <a:latin typeface="Segoe UI" panose="020B0502040204020203" pitchFamily="34" charset="0"/>
              <a:cs typeface="Segoe UI" panose="020B0502040204020203" pitchFamily="34" charset="0"/>
            </a:endParaRPr>
          </a:p>
        </p:txBody>
      </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191259" y="1914262"/>
            <a:ext cx="3272894" cy="3331681"/>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dirty="0">
                <a:solidFill>
                  <a:srgbClr val="002060"/>
                </a:solidFill>
                <a:latin typeface="Segoe UI" panose="020B0502040204020203" pitchFamily="34" charset="0"/>
                <a:cs typeface="Segoe UI" panose="020B0502040204020203" pitchFamily="34" charset="0"/>
              </a:rPr>
              <a:t>Question:</a:t>
            </a:r>
            <a:r>
              <a:rPr lang="en-US" sz="1600" dirty="0">
                <a:solidFill>
                  <a:srgbClr val="002060"/>
                </a:solidFill>
                <a:latin typeface="Segoe UI" panose="020B0502040204020203" pitchFamily="34" charset="0"/>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What if I see this screen during the DocV process?</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dirty="0">
                <a:solidFill>
                  <a:srgbClr val="002060"/>
                </a:solidFill>
                <a:latin typeface="Segoe UI" panose="020B0502040204020203" pitchFamily="34" charset="0"/>
                <a:ea typeface="Source Sans Pro"/>
                <a:cs typeface="Segoe UI" panose="020B0502040204020203" pitchFamily="34" charset="0"/>
              </a:rPr>
              <a:t>“Communication with server failed. Please check your network connection”</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dirty="0">
                <a:solidFill>
                  <a:srgbClr val="002060"/>
                </a:solidFill>
                <a:latin typeface="Segoe UI" panose="020B0502040204020203" pitchFamily="34" charset="0"/>
                <a:ea typeface="Source Sans Pro"/>
                <a:cs typeface="Segoe UI" panose="020B0502040204020203" pitchFamily="34" charset="0"/>
              </a:rPr>
              <a:t> </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b="1" i="1"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dirty="0">
                <a:solidFill>
                  <a:prstClr val="black"/>
                </a:solidFill>
                <a:latin typeface="Segoe UI" panose="020B0502040204020203" pitchFamily="34" charset="0"/>
                <a:ea typeface="Lato Light" panose="020F0502020204030203" pitchFamily="34" charset="0"/>
                <a:cs typeface="Segoe UI" panose="020B0502040204020203" pitchFamily="34" charset="0"/>
              </a:rPr>
              <a:t>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Lato Light" panose="020F0502020204030203" pitchFamily="34" charset="0"/>
                <a:cs typeface="Segoe UI" panose="020B0502040204020203" pitchFamily="34" charset="0"/>
              </a:rPr>
              <a:t>Your internet connection may be weak. </a:t>
            </a:r>
            <a:r>
              <a:rPr lang="en-US" sz="1600" dirty="0">
                <a:solidFill>
                  <a:prstClr val="black"/>
                </a:solidFill>
                <a:latin typeface="Segoe UI" panose="020B0502040204020203" pitchFamily="34" charset="0"/>
                <a:ea typeface="Lato Light" panose="020F0502020204030203" pitchFamily="34" charset="0"/>
                <a:cs typeface="Segoe UI" panose="020B0502040204020203" pitchFamily="34" charset="0"/>
              </a:rPr>
              <a:t>Troubleshoot and ensure you are connected to Wi-Fi. If you are able to use data, try taking yourself off your Wi-Fi connection if you are not able to get a stronger signal.</a:t>
            </a:r>
            <a:endParaRPr lang="en-US" sz="1600" dirty="0">
              <a:solidFill>
                <a:schemeClr val="bg2">
                  <a:lumMod val="10000"/>
                </a:schemeClr>
              </a:solidFill>
              <a:latin typeface="Segoe UI" panose="020B0502040204020203" pitchFamily="34" charset="0"/>
              <a:ea typeface="Source Sans Pro"/>
              <a:cs typeface="Segoe UI" panose="020B0502040204020203" pitchFamily="34" charset="0"/>
            </a:endParaRPr>
          </a:p>
        </p:txBody>
      </p:sp>
      <p:pic>
        <p:nvPicPr>
          <p:cNvPr id="3" name="Picture 6" descr=" ">
            <a:extLst>
              <a:ext uri="{FF2B5EF4-FFF2-40B4-BE49-F238E27FC236}">
                <a16:creationId xmlns:a16="http://schemas.microsoft.com/office/drawing/2014/main" id="{8AAC77C4-69E0-52A1-CFB4-9D114DACCB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6453" y="2300629"/>
            <a:ext cx="1336263" cy="2292064"/>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sp>
        <p:nvSpPr>
          <p:cNvPr id="2" name="Slide Number Placeholder 1">
            <a:extLst>
              <a:ext uri="{FF2B5EF4-FFF2-40B4-BE49-F238E27FC236}">
                <a16:creationId xmlns:a16="http://schemas.microsoft.com/office/drawing/2014/main" id="{5E61C63A-D78A-ABE8-BD7F-0770B2AE6929}"/>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67</a:t>
            </a:fld>
            <a:endParaRPr lang="en-US" spc="-25"/>
          </a:p>
        </p:txBody>
      </p:sp>
      <p:sp>
        <p:nvSpPr>
          <p:cNvPr id="4" name="TextBox 3"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CF3592DF-1D54-E53D-2785-F86EA715F867}"/>
              </a:ext>
            </a:extLst>
          </p:cNvPr>
          <p:cNvSpPr txBox="1"/>
          <p:nvPr/>
        </p:nvSpPr>
        <p:spPr>
          <a:xfrm>
            <a:off x="1182690" y="5559199"/>
            <a:ext cx="5160667" cy="2046714"/>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dirty="0">
                <a:solidFill>
                  <a:srgbClr val="002060"/>
                </a:solidFill>
                <a:latin typeface="Segoe UI" panose="020B0502040204020203" pitchFamily="34" charset="0"/>
                <a:ea typeface="Source Sans Pro"/>
                <a:cs typeface="Segoe UI" panose="020B0502040204020203" pitchFamily="34" charset="0"/>
              </a:rPr>
              <a:t>Question: </a:t>
            </a:r>
            <a:r>
              <a:rPr lang="en-US" sz="1600" dirty="0">
                <a:solidFill>
                  <a:srgbClr val="002060"/>
                </a:solidFill>
                <a:latin typeface="Segoe UI" panose="020B0502040204020203" pitchFamily="34" charset="0"/>
                <a:ea typeface="Source Sans Pro"/>
                <a:cs typeface="Segoe UI" panose="020B0502040204020203" pitchFamily="34" charset="0"/>
              </a:rPr>
              <a:t>How are ID Proofing scores determined?</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400" b="1" i="1" u="none" strike="noStrike" kern="1200" cap="none" spc="0" normalizeH="0" baseline="0" noProof="0" dirty="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kumimoji="0" lang="en-US" sz="1600" b="0" i="0" u="none" strike="noStrike" kern="1200" cap="none" spc="0" normalizeH="0" baseline="0" noProof="0" dirty="0">
                <a:ln>
                  <a:noFill/>
                </a:ln>
                <a:solidFill>
                  <a:srgbClr val="000000"/>
                </a:solidFill>
                <a:effectLst/>
                <a:uLnTx/>
                <a:uFillTx/>
                <a:latin typeface="Segoe UI"/>
                <a:ea typeface="+mn-ea"/>
                <a:cs typeface="Segoe UI"/>
              </a:rPr>
              <a:t>During the ID Proofing process, impact indicators are triggered to evaluate the user's identity. Based on these indicators, one of three ID Proofing scores is assigned: pass, fail, or refer. For purposes of access to the Adoption Grant application, refer and fail will be treated the same.</a:t>
            </a:r>
            <a:endParaRPr lang="en-US" sz="140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nvGrpSpPr>
          <p:cNvPr id="6" name="Group 5">
            <a:extLst>
              <a:ext uri="{FF2B5EF4-FFF2-40B4-BE49-F238E27FC236}">
                <a16:creationId xmlns:a16="http://schemas.microsoft.com/office/drawing/2014/main" id="{E01F6A5B-E553-0040-2F32-D8157A76D9B7}"/>
              </a:ext>
            </a:extLst>
          </p:cNvPr>
          <p:cNvGrpSpPr/>
          <p:nvPr/>
        </p:nvGrpSpPr>
        <p:grpSpPr>
          <a:xfrm>
            <a:off x="503290" y="5626723"/>
            <a:ext cx="537845" cy="521334"/>
            <a:chOff x="441959" y="1748027"/>
            <a:chExt cx="537845" cy="521334"/>
          </a:xfrm>
        </p:grpSpPr>
        <p:sp>
          <p:nvSpPr>
            <p:cNvPr id="8" name="object 4">
              <a:extLst>
                <a:ext uri="{FF2B5EF4-FFF2-40B4-BE49-F238E27FC236}">
                  <a16:creationId xmlns:a16="http://schemas.microsoft.com/office/drawing/2014/main" id="{D548CF04-5B8E-47C5-3D47-CEB46ABD53F2}"/>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9" name="object 5">
              <a:extLst>
                <a:ext uri="{FF2B5EF4-FFF2-40B4-BE49-F238E27FC236}">
                  <a16:creationId xmlns:a16="http://schemas.microsoft.com/office/drawing/2014/main" id="{77C849E6-D058-85DE-1B31-E8E1AB545263}"/>
                </a:ext>
              </a:extLst>
            </p:cNvPr>
            <p:cNvSpPr txBox="1"/>
            <p:nvPr/>
          </p:nvSpPr>
          <p:spPr>
            <a:xfrm>
              <a:off x="575903" y="1879171"/>
              <a:ext cx="333056"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solidFill>
                    <a:schemeClr val="tx1"/>
                  </a:solidFill>
                  <a:latin typeface="Segoe UI" panose="020B0502040204020203" pitchFamily="34" charset="0"/>
                  <a:cs typeface="Segoe UI" panose="020B0502040204020203" pitchFamily="34" charset="0"/>
                </a:rPr>
                <a:t>11</a:t>
              </a:r>
              <a:endParaRPr sz="1600" dirty="0">
                <a:solidFill>
                  <a:schemeClr val="tx1"/>
                </a:solidFill>
                <a:latin typeface="Segoe UI" panose="020B0502040204020203" pitchFamily="34" charset="0"/>
                <a:cs typeface="Segoe UI" panose="020B0502040204020203" pitchFamily="34" charset="0"/>
              </a:endParaRPr>
            </a:p>
          </p:txBody>
        </p:sp>
      </p:grpSp>
      <p:sp>
        <p:nvSpPr>
          <p:cNvPr id="10" name="TextBox 9"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27D8C58A-A1F8-029A-991B-465438B97F21}"/>
              </a:ext>
            </a:extLst>
          </p:cNvPr>
          <p:cNvSpPr txBox="1"/>
          <p:nvPr/>
        </p:nvSpPr>
        <p:spPr>
          <a:xfrm>
            <a:off x="1182690" y="7919170"/>
            <a:ext cx="5160667" cy="1554272"/>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dirty="0">
                <a:solidFill>
                  <a:srgbClr val="002060"/>
                </a:solidFill>
                <a:latin typeface="Segoe UI" panose="020B0502040204020203" pitchFamily="34" charset="0"/>
                <a:ea typeface="Source Sans Pro"/>
                <a:cs typeface="Segoe UI" panose="020B0502040204020203" pitchFamily="34" charset="0"/>
              </a:rPr>
              <a:t>Question:</a:t>
            </a:r>
            <a:r>
              <a:rPr lang="en-US" sz="1600" dirty="0">
                <a:solidFill>
                  <a:srgbClr val="002060"/>
                </a:solidFill>
                <a:latin typeface="Segoe UI" panose="020B0502040204020203" pitchFamily="34" charset="0"/>
                <a:ea typeface="Source Sans Pro"/>
                <a:cs typeface="Segoe UI" panose="020B0502040204020203" pitchFamily="34" charset="0"/>
              </a:rPr>
              <a:t> Can expired licenses or other forms of outdated identification be used for authentication with DocV?</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400" b="1" i="1" u="none" strike="noStrike" kern="1200" cap="none" spc="0" normalizeH="0" baseline="0" noProof="0" dirty="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kumimoji="0" lang="en-US" sz="1600" u="none" strike="noStrike" kern="1200" cap="none" spc="0" normalizeH="0" baseline="0" noProof="0" dirty="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No, Socure requires valid, non-expired identification to complete DocV successfully.</a:t>
            </a:r>
            <a:endParaRPr lang="en-US" sz="140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nvGrpSpPr>
          <p:cNvPr id="11" name="Group 10">
            <a:extLst>
              <a:ext uri="{FF2B5EF4-FFF2-40B4-BE49-F238E27FC236}">
                <a16:creationId xmlns:a16="http://schemas.microsoft.com/office/drawing/2014/main" id="{CAE36B06-ECB7-1182-30F9-46E6425066C6}"/>
              </a:ext>
            </a:extLst>
          </p:cNvPr>
          <p:cNvGrpSpPr/>
          <p:nvPr/>
        </p:nvGrpSpPr>
        <p:grpSpPr>
          <a:xfrm>
            <a:off x="503290" y="7971916"/>
            <a:ext cx="537845" cy="521334"/>
            <a:chOff x="441959" y="1748027"/>
            <a:chExt cx="537845" cy="521334"/>
          </a:xfrm>
        </p:grpSpPr>
        <p:sp>
          <p:nvSpPr>
            <p:cNvPr id="12" name="object 4">
              <a:extLst>
                <a:ext uri="{FF2B5EF4-FFF2-40B4-BE49-F238E27FC236}">
                  <a16:creationId xmlns:a16="http://schemas.microsoft.com/office/drawing/2014/main" id="{C0A93AF1-0F96-3F0A-C1AC-A9B24367D9EA}"/>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3" name="object 5">
              <a:extLst>
                <a:ext uri="{FF2B5EF4-FFF2-40B4-BE49-F238E27FC236}">
                  <a16:creationId xmlns:a16="http://schemas.microsoft.com/office/drawing/2014/main" id="{C35D0659-BFD9-D959-7CB0-689EF36F9307}"/>
                </a:ext>
              </a:extLst>
            </p:cNvPr>
            <p:cNvSpPr txBox="1"/>
            <p:nvPr/>
          </p:nvSpPr>
          <p:spPr>
            <a:xfrm>
              <a:off x="560663" y="1863931"/>
              <a:ext cx="333056"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solidFill>
                    <a:schemeClr val="tx1"/>
                  </a:solidFill>
                  <a:latin typeface="Segoe UI" panose="020B0502040204020203" pitchFamily="34" charset="0"/>
                  <a:cs typeface="Segoe UI" panose="020B0502040204020203" pitchFamily="34" charset="0"/>
                </a:rPr>
                <a:t>12</a:t>
              </a:r>
              <a:endParaRPr sz="1600" dirty="0">
                <a:solidFill>
                  <a:schemeClr val="tx1"/>
                </a:solidFill>
                <a:latin typeface="Segoe UI" panose="020B0502040204020203" pitchFamily="34" charset="0"/>
                <a:cs typeface="Segoe UI" panose="020B0502040204020203" pitchFamily="34" charset="0"/>
              </a:endParaRPr>
            </a:p>
          </p:txBody>
        </p:sp>
      </p:grpSp>
      <p:sp>
        <p:nvSpPr>
          <p:cNvPr id="17" name="object 3">
            <a:extLst>
              <a:ext uri="{FF2B5EF4-FFF2-40B4-BE49-F238E27FC236}">
                <a16:creationId xmlns:a16="http://schemas.microsoft.com/office/drawing/2014/main" id="{01913159-F08C-8A66-151F-5F5144B7316C}"/>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ID Proofing/ DocV FAQs</a:t>
            </a:r>
          </a:p>
        </p:txBody>
      </p:sp>
      <p:sp>
        <p:nvSpPr>
          <p:cNvPr id="26" name="TextBox 25">
            <a:extLst>
              <a:ext uri="{FF2B5EF4-FFF2-40B4-BE49-F238E27FC236}">
                <a16:creationId xmlns:a16="http://schemas.microsoft.com/office/drawing/2014/main" id="{E652E47B-7658-830E-4A48-876A18281AEE}"/>
              </a:ext>
            </a:extLst>
          </p:cNvPr>
          <p:cNvSpPr txBox="1"/>
          <p:nvPr/>
        </p:nvSpPr>
        <p:spPr>
          <a:xfrm>
            <a:off x="119879" y="947193"/>
            <a:ext cx="71953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you may have about the ID Proofing/ DocV processes</a:t>
            </a:r>
            <a:endParaRPr lang="en-US" dirty="0">
              <a:solidFill>
                <a:schemeClr val="bg2">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84174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4">
            <a:extLst>
              <a:ext uri="{FF2B5EF4-FFF2-40B4-BE49-F238E27FC236}">
                <a16:creationId xmlns:a16="http://schemas.microsoft.com/office/drawing/2014/main" id="{19E7A0B4-6099-521C-7562-EF18ED140435}"/>
              </a:ext>
            </a:extLst>
          </p:cNvPr>
          <p:cNvSpPr/>
          <p:nvPr/>
        </p:nvSpPr>
        <p:spPr>
          <a:xfrm>
            <a:off x="503290" y="1964765"/>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0306" y="2092087"/>
            <a:ext cx="250232"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solidFill>
                  <a:schemeClr val="tx1"/>
                </a:solidFill>
                <a:latin typeface="Segoe UI" panose="020B0502040204020203" pitchFamily="34" charset="0"/>
                <a:cs typeface="Segoe UI" panose="020B0502040204020203" pitchFamily="34" charset="0"/>
              </a:rPr>
              <a:t>10</a:t>
            </a:r>
            <a:endParaRPr sz="1600" dirty="0">
              <a:solidFill>
                <a:schemeClr val="tx1"/>
              </a:solidFill>
              <a:latin typeface="Segoe UI" panose="020B0502040204020203" pitchFamily="34" charset="0"/>
              <a:cs typeface="Segoe UI" panose="020B0502040204020203" pitchFamily="34" charset="0"/>
            </a:endParaRPr>
          </a:p>
        </p:txBody>
      </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191259" y="1914262"/>
            <a:ext cx="3272894" cy="2087751"/>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dirty="0">
                <a:solidFill>
                  <a:srgbClr val="002060"/>
                </a:solidFill>
                <a:latin typeface="Segoe UI" panose="020B0502040204020203" pitchFamily="34" charset="0"/>
                <a:cs typeface="Segoe UI" panose="020B0502040204020203" pitchFamily="34" charset="0"/>
              </a:rPr>
              <a:t>Question:</a:t>
            </a:r>
            <a:r>
              <a:rPr lang="en-US" sz="1600" dirty="0">
                <a:solidFill>
                  <a:srgbClr val="002060"/>
                </a:solidFill>
                <a:latin typeface="Segoe UI" panose="020B0502040204020203" pitchFamily="34" charset="0"/>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Does DocV accept any passports that are not US Passports?</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dirty="0">
                <a:solidFill>
                  <a:srgbClr val="002060"/>
                </a:solidFill>
                <a:latin typeface="Segoe UI" panose="020B0502040204020203" pitchFamily="34" charset="0"/>
                <a:ea typeface="Source Sans Pro"/>
                <a:cs typeface="Segoe UI" panose="020B0502040204020203" pitchFamily="34" charset="0"/>
              </a:rPr>
              <a:t> </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b="1" i="1"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spc="-10" dirty="0">
                <a:solidFill>
                  <a:srgbClr val="000000"/>
                </a:solidFill>
                <a:latin typeface="Segoe UI" panose="020B0502040204020203" pitchFamily="34" charset="0"/>
                <a:ea typeface="Source Sans Pro"/>
                <a:cs typeface="Segoe UI" panose="020B0502040204020203" pitchFamily="34" charset="0"/>
              </a:rPr>
              <a:t> Yes, Socure's identity verification system can process non-U.S. passports to confirm a user's identity.</a:t>
            </a:r>
            <a:endParaRPr lang="en-US" sz="1600" b="1" i="1" dirty="0">
              <a:solidFill>
                <a:schemeClr val="bg2">
                  <a:lumMod val="10000"/>
                </a:schemeClr>
              </a:solidFill>
              <a:highlight>
                <a:srgbClr val="FFFF00"/>
              </a:highlight>
              <a:latin typeface="Segoe UI" panose="020B0502040204020203" pitchFamily="34" charset="0"/>
              <a:ea typeface="Source Sans Pro"/>
              <a:cs typeface="Segoe UI" panose="020B0502040204020203" pitchFamily="34" charset="0"/>
            </a:endParaRPr>
          </a:p>
        </p:txBody>
      </p:sp>
      <p:pic>
        <p:nvPicPr>
          <p:cNvPr id="3" name="Picture 6" descr=" ">
            <a:extLst>
              <a:ext uri="{FF2B5EF4-FFF2-40B4-BE49-F238E27FC236}">
                <a16:creationId xmlns:a16="http://schemas.microsoft.com/office/drawing/2014/main" id="{8AAC77C4-69E0-52A1-CFB4-9D114DACCB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6453" y="2300629"/>
            <a:ext cx="1336263" cy="2292064"/>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sp>
        <p:nvSpPr>
          <p:cNvPr id="2" name="Slide Number Placeholder 1">
            <a:extLst>
              <a:ext uri="{FF2B5EF4-FFF2-40B4-BE49-F238E27FC236}">
                <a16:creationId xmlns:a16="http://schemas.microsoft.com/office/drawing/2014/main" id="{5E61C63A-D78A-ABE8-BD7F-0770B2AE6929}"/>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68</a:t>
            </a:fld>
            <a:endParaRPr lang="en-US" spc="-25"/>
          </a:p>
        </p:txBody>
      </p:sp>
      <p:sp>
        <p:nvSpPr>
          <p:cNvPr id="4" name="TextBox 3"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CF3592DF-1D54-E53D-2785-F86EA715F867}"/>
              </a:ext>
            </a:extLst>
          </p:cNvPr>
          <p:cNvSpPr txBox="1"/>
          <p:nvPr/>
        </p:nvSpPr>
        <p:spPr>
          <a:xfrm>
            <a:off x="1182690" y="5605065"/>
            <a:ext cx="5160667" cy="1554272"/>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dirty="0">
                <a:solidFill>
                  <a:srgbClr val="002060"/>
                </a:solidFill>
                <a:latin typeface="Segoe UI" panose="020B0502040204020203" pitchFamily="34" charset="0"/>
                <a:ea typeface="Source Sans Pro"/>
                <a:cs typeface="Segoe UI" panose="020B0502040204020203" pitchFamily="34" charset="0"/>
              </a:rPr>
              <a:t>Question: </a:t>
            </a:r>
            <a:r>
              <a:rPr lang="en-US" sz="1600" dirty="0">
                <a:solidFill>
                  <a:srgbClr val="002060"/>
                </a:solidFill>
                <a:latin typeface="Segoe UI" panose="020B0502040204020203" pitchFamily="34" charset="0"/>
                <a:ea typeface="Source Sans Pro"/>
                <a:cs typeface="Segoe UI" panose="020B0502040204020203" pitchFamily="34" charset="0"/>
              </a:rPr>
              <a:t>Are there any phone model and operating system requirements for DocV?</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600" b="1" i="1" u="none" strike="noStrike" kern="1200" cap="none" spc="0" normalizeH="0" baseline="0" noProof="0" dirty="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kumimoji="0" lang="en-US" sz="1600" u="none" strike="noStrike" kern="1200" cap="none" spc="-1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rPr>
              <a:t>T</a:t>
            </a:r>
            <a:r>
              <a:rPr lang="en-US" sz="1600" spc="-10" dirty="0">
                <a:solidFill>
                  <a:srgbClr val="000000"/>
                </a:solidFill>
                <a:latin typeface="Segoe UI" panose="020B0502040204020203" pitchFamily="34" charset="0"/>
                <a:ea typeface="Source Sans Pro"/>
                <a:cs typeface="Segoe UI" panose="020B0502040204020203" pitchFamily="34" charset="0"/>
              </a:rPr>
              <a:t>o function properly, Socure DocV requires a minimum iOS version of 13 and later or Android OS version of Android 5.1 (SDK Version 22) and later.</a:t>
            </a:r>
            <a:endParaRPr lang="en-US" sz="1600" b="1" dirty="0">
              <a:solidFill>
                <a:schemeClr val="bg2">
                  <a:lumMod val="10000"/>
                </a:schemeClr>
              </a:solidFill>
              <a:highlight>
                <a:srgbClr val="FFFF00"/>
              </a:highlight>
              <a:latin typeface="Segoe UI" panose="020B0502040204020203" pitchFamily="34" charset="0"/>
              <a:ea typeface="Source Sans Pro"/>
              <a:cs typeface="Segoe UI" panose="020B0502040204020203" pitchFamily="34" charset="0"/>
            </a:endParaRPr>
          </a:p>
        </p:txBody>
      </p:sp>
      <p:grpSp>
        <p:nvGrpSpPr>
          <p:cNvPr id="6" name="Group 5">
            <a:extLst>
              <a:ext uri="{FF2B5EF4-FFF2-40B4-BE49-F238E27FC236}">
                <a16:creationId xmlns:a16="http://schemas.microsoft.com/office/drawing/2014/main" id="{E01F6A5B-E553-0040-2F32-D8157A76D9B7}"/>
              </a:ext>
            </a:extLst>
          </p:cNvPr>
          <p:cNvGrpSpPr/>
          <p:nvPr/>
        </p:nvGrpSpPr>
        <p:grpSpPr>
          <a:xfrm>
            <a:off x="503290" y="5626723"/>
            <a:ext cx="537845" cy="521334"/>
            <a:chOff x="441959" y="1748027"/>
            <a:chExt cx="537845" cy="521334"/>
          </a:xfrm>
        </p:grpSpPr>
        <p:sp>
          <p:nvSpPr>
            <p:cNvPr id="8" name="object 4">
              <a:extLst>
                <a:ext uri="{FF2B5EF4-FFF2-40B4-BE49-F238E27FC236}">
                  <a16:creationId xmlns:a16="http://schemas.microsoft.com/office/drawing/2014/main" id="{D548CF04-5B8E-47C5-3D47-CEB46ABD53F2}"/>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9" name="object 5">
              <a:extLst>
                <a:ext uri="{FF2B5EF4-FFF2-40B4-BE49-F238E27FC236}">
                  <a16:creationId xmlns:a16="http://schemas.microsoft.com/office/drawing/2014/main" id="{77C849E6-D058-85DE-1B31-E8E1AB545263}"/>
                </a:ext>
              </a:extLst>
            </p:cNvPr>
            <p:cNvSpPr txBox="1"/>
            <p:nvPr/>
          </p:nvSpPr>
          <p:spPr>
            <a:xfrm>
              <a:off x="575903" y="1879171"/>
              <a:ext cx="333056"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solidFill>
                    <a:schemeClr val="tx1"/>
                  </a:solidFill>
                  <a:latin typeface="Segoe UI" panose="020B0502040204020203" pitchFamily="34" charset="0"/>
                  <a:cs typeface="Segoe UI" panose="020B0502040204020203" pitchFamily="34" charset="0"/>
                </a:rPr>
                <a:t>11</a:t>
              </a:r>
              <a:endParaRPr sz="1600" dirty="0">
                <a:solidFill>
                  <a:schemeClr val="tx1"/>
                </a:solidFill>
                <a:latin typeface="Segoe UI" panose="020B0502040204020203" pitchFamily="34" charset="0"/>
                <a:cs typeface="Segoe UI" panose="020B0502040204020203" pitchFamily="34" charset="0"/>
              </a:endParaRPr>
            </a:p>
          </p:txBody>
        </p:sp>
      </p:grpSp>
      <p:sp>
        <p:nvSpPr>
          <p:cNvPr id="17" name="object 3">
            <a:extLst>
              <a:ext uri="{FF2B5EF4-FFF2-40B4-BE49-F238E27FC236}">
                <a16:creationId xmlns:a16="http://schemas.microsoft.com/office/drawing/2014/main" id="{01913159-F08C-8A66-151F-5F5144B7316C}"/>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ID Proofing/ DocV FAQs</a:t>
            </a:r>
          </a:p>
        </p:txBody>
      </p:sp>
      <p:sp>
        <p:nvSpPr>
          <p:cNvPr id="26" name="TextBox 25">
            <a:extLst>
              <a:ext uri="{FF2B5EF4-FFF2-40B4-BE49-F238E27FC236}">
                <a16:creationId xmlns:a16="http://schemas.microsoft.com/office/drawing/2014/main" id="{E652E47B-7658-830E-4A48-876A18281AEE}"/>
              </a:ext>
            </a:extLst>
          </p:cNvPr>
          <p:cNvSpPr txBox="1"/>
          <p:nvPr/>
        </p:nvSpPr>
        <p:spPr>
          <a:xfrm>
            <a:off x="119879" y="947193"/>
            <a:ext cx="71953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you may have about the ID Proofing/ DocV processes</a:t>
            </a:r>
            <a:endParaRPr lang="en-US" dirty="0">
              <a:solidFill>
                <a:schemeClr val="bg2">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703557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33A99482-F475-4D98-4D91-467E7E24BB50}"/>
              </a:ext>
            </a:extLst>
          </p:cNvPr>
          <p:cNvPicPr/>
          <p:nvPr/>
        </p:nvPicPr>
        <p:blipFill>
          <a:blip r:embed="rId2" cstate="print">
            <a:alphaModFix amt="50000"/>
          </a:blip>
          <a:stretch>
            <a:fillRect/>
          </a:stretch>
        </p:blipFill>
        <p:spPr>
          <a:xfrm>
            <a:off x="4876800" y="1298436"/>
            <a:ext cx="2415033" cy="7312242"/>
          </a:xfrm>
          <a:prstGeom prst="rect">
            <a:avLst/>
          </a:prstGeom>
        </p:spPr>
      </p:pic>
      <p:sp>
        <p:nvSpPr>
          <p:cNvPr id="3" name="object 3"/>
          <p:cNvSpPr/>
          <p:nvPr/>
        </p:nvSpPr>
        <p:spPr>
          <a:xfrm>
            <a:off x="612020" y="1908462"/>
            <a:ext cx="5979160" cy="2008805"/>
          </a:xfrm>
          <a:custGeom>
            <a:avLst/>
            <a:gdLst/>
            <a:ahLst/>
            <a:cxnLst/>
            <a:rect l="l" t="t" r="r" b="b"/>
            <a:pathLst>
              <a:path w="5979159" h="2616835">
                <a:moveTo>
                  <a:pt x="5978652" y="0"/>
                </a:moveTo>
                <a:lnTo>
                  <a:pt x="0" y="0"/>
                </a:lnTo>
                <a:lnTo>
                  <a:pt x="0" y="2616707"/>
                </a:lnTo>
                <a:lnTo>
                  <a:pt x="5978652" y="2616707"/>
                </a:lnTo>
                <a:lnTo>
                  <a:pt x="5978652" y="0"/>
                </a:lnTo>
                <a:close/>
              </a:path>
            </a:pathLst>
          </a:custGeom>
          <a:solidFill>
            <a:srgbClr val="012B56">
              <a:alpha val="30194"/>
            </a:srgbClr>
          </a:solidFill>
        </p:spPr>
        <p:txBody>
          <a:bodyPr wrap="square" lIns="0" tIns="0" rIns="0" bIns="0" rtlCol="0"/>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4" name="object 4"/>
          <p:cNvSpPr txBox="1"/>
          <p:nvPr/>
        </p:nvSpPr>
        <p:spPr>
          <a:xfrm>
            <a:off x="801275" y="2492542"/>
            <a:ext cx="5599430" cy="751488"/>
          </a:xfrm>
          <a:prstGeom prst="rect">
            <a:avLst/>
          </a:prstGeom>
        </p:spPr>
        <p:txBody>
          <a:bodyPr vert="horz" wrap="square" lIns="0" tIns="12700" rIns="0" bIns="0" rtlCol="0">
            <a:spAutoFit/>
          </a:bodyPr>
          <a:lstStyle/>
          <a:p>
            <a:pPr marL="12700" marR="5080" indent="635" algn="ctr">
              <a:lnSpc>
                <a:spcPct val="100000"/>
              </a:lnSpc>
              <a:spcBef>
                <a:spcPts val="100"/>
              </a:spcBef>
            </a:pPr>
            <a:r>
              <a:rPr lang="en-US" sz="2400">
                <a:latin typeface="Segoe UI" panose="020B0502040204020203" pitchFamily="34" charset="0"/>
                <a:ea typeface="Source Sans Pro" panose="020B0503030403020204" pitchFamily="34" charset="0"/>
                <a:cs typeface="Segoe UI" panose="020B0502040204020203" pitchFamily="34" charset="0"/>
              </a:rPr>
              <a:t>For</a:t>
            </a:r>
            <a:r>
              <a:rPr lang="en-US" sz="2400" spc="-10">
                <a:latin typeface="Segoe UI" panose="020B0502040204020203" pitchFamily="34" charset="0"/>
                <a:ea typeface="Source Sans Pro" panose="020B0503030403020204" pitchFamily="34" charset="0"/>
                <a:cs typeface="Segoe UI" panose="020B0502040204020203" pitchFamily="34" charset="0"/>
              </a:rPr>
              <a:t> </a:t>
            </a:r>
            <a:r>
              <a:rPr lang="en-US" sz="2400" b="1" spc="-10">
                <a:latin typeface="Segoe UI" panose="020B0502040204020203" pitchFamily="34" charset="0"/>
                <a:ea typeface="Source Sans Pro" panose="020B0503030403020204" pitchFamily="34" charset="0"/>
                <a:cs typeface="Segoe UI" panose="020B0502040204020203" pitchFamily="34" charset="0"/>
              </a:rPr>
              <a:t>OHID support </a:t>
            </a:r>
            <a:r>
              <a:rPr lang="en-US" sz="2400" spc="-10">
                <a:latin typeface="Segoe UI" panose="020B0502040204020203" pitchFamily="34" charset="0"/>
                <a:ea typeface="Source Sans Pro" panose="020B0503030403020204" pitchFamily="34" charset="0"/>
                <a:cs typeface="Segoe UI" panose="020B0502040204020203" pitchFamily="34" charset="0"/>
              </a:rPr>
              <a:t>or</a:t>
            </a:r>
            <a:r>
              <a:rPr lang="en-US" sz="2400" b="1" spc="-10">
                <a:latin typeface="Segoe UI" panose="020B0502040204020203" pitchFamily="34" charset="0"/>
                <a:ea typeface="Source Sans Pro" panose="020B0503030403020204" pitchFamily="34" charset="0"/>
                <a:cs typeface="Segoe UI" panose="020B0502040204020203" pitchFamily="34" charset="0"/>
              </a:rPr>
              <a:t> troubleshooting insight </a:t>
            </a:r>
            <a:r>
              <a:rPr lang="en-US" sz="2400">
                <a:latin typeface="Segoe UI" panose="020B0502040204020203" pitchFamily="34" charset="0"/>
                <a:ea typeface="Source Sans Pro" panose="020B0503030403020204" pitchFamily="34" charset="0"/>
                <a:cs typeface="Segoe UI" panose="020B0502040204020203" pitchFamily="34" charset="0"/>
              </a:rPr>
              <a:t>please</a:t>
            </a:r>
            <a:r>
              <a:rPr lang="en-US" sz="2400" spc="-50">
                <a:latin typeface="Segoe UI" panose="020B0502040204020203" pitchFamily="34" charset="0"/>
                <a:ea typeface="Source Sans Pro" panose="020B0503030403020204" pitchFamily="34" charset="0"/>
                <a:cs typeface="Segoe UI" panose="020B0502040204020203" pitchFamily="34" charset="0"/>
              </a:rPr>
              <a:t> </a:t>
            </a:r>
            <a:r>
              <a:rPr lang="en-US" sz="2400">
                <a:latin typeface="Segoe UI" panose="020B0502040204020203" pitchFamily="34" charset="0"/>
                <a:ea typeface="Source Sans Pro" panose="020B0503030403020204" pitchFamily="34" charset="0"/>
                <a:cs typeface="Segoe UI" panose="020B0502040204020203" pitchFamily="34" charset="0"/>
              </a:rPr>
              <a:t>review </a:t>
            </a:r>
            <a:r>
              <a:rPr lang="en-US" sz="2400" b="1">
                <a:latin typeface="Segoe UI" panose="020B0502040204020203" pitchFamily="34" charset="0"/>
                <a:ea typeface="Source Sans Pro" panose="020B0503030403020204" pitchFamily="34" charset="0"/>
                <a:cs typeface="Segoe UI" panose="020B0502040204020203" pitchFamily="34" charset="0"/>
                <a:hlinkClick r:id="rId3"/>
              </a:rPr>
              <a:t>OHID Help</a:t>
            </a:r>
            <a:endParaRPr lang="en-US" sz="2400" b="1">
              <a:latin typeface="Segoe UI" panose="020B0502040204020203" pitchFamily="34" charset="0"/>
              <a:ea typeface="Source Sans Pro" panose="020B0503030403020204" pitchFamily="34" charset="0"/>
              <a:cs typeface="Segoe UI" panose="020B0502040204020203" pitchFamily="34" charset="0"/>
            </a:endParaRPr>
          </a:p>
        </p:txBody>
      </p:sp>
      <p:grpSp>
        <p:nvGrpSpPr>
          <p:cNvPr id="8" name="object 8"/>
          <p:cNvGrpSpPr/>
          <p:nvPr/>
        </p:nvGrpSpPr>
        <p:grpSpPr>
          <a:xfrm>
            <a:off x="540391" y="1660050"/>
            <a:ext cx="815340" cy="828040"/>
            <a:chOff x="579119" y="2165604"/>
            <a:chExt cx="815340" cy="828040"/>
          </a:xfrm>
        </p:grpSpPr>
        <p:sp>
          <p:nvSpPr>
            <p:cNvPr id="9" name="object 9"/>
            <p:cNvSpPr/>
            <p:nvPr/>
          </p:nvSpPr>
          <p:spPr>
            <a:xfrm>
              <a:off x="579119" y="2165604"/>
              <a:ext cx="815340" cy="828040"/>
            </a:xfrm>
            <a:custGeom>
              <a:avLst/>
              <a:gdLst/>
              <a:ahLst/>
              <a:cxnLst/>
              <a:rect l="l" t="t" r="r" b="b"/>
              <a:pathLst>
                <a:path w="815340" h="828039">
                  <a:moveTo>
                    <a:pt x="407670" y="0"/>
                  </a:moveTo>
                  <a:lnTo>
                    <a:pt x="360127" y="2783"/>
                  </a:lnTo>
                  <a:lnTo>
                    <a:pt x="314196" y="10928"/>
                  </a:lnTo>
                  <a:lnTo>
                    <a:pt x="270181" y="24122"/>
                  </a:lnTo>
                  <a:lnTo>
                    <a:pt x="228388" y="42056"/>
                  </a:lnTo>
                  <a:lnTo>
                    <a:pt x="189124" y="64419"/>
                  </a:lnTo>
                  <a:lnTo>
                    <a:pt x="152695" y="90901"/>
                  </a:lnTo>
                  <a:lnTo>
                    <a:pt x="119405" y="121191"/>
                  </a:lnTo>
                  <a:lnTo>
                    <a:pt x="89561" y="154978"/>
                  </a:lnTo>
                  <a:lnTo>
                    <a:pt x="63470" y="191953"/>
                  </a:lnTo>
                  <a:lnTo>
                    <a:pt x="41436" y="231804"/>
                  </a:lnTo>
                  <a:lnTo>
                    <a:pt x="23767" y="274221"/>
                  </a:lnTo>
                  <a:lnTo>
                    <a:pt x="10767" y="318895"/>
                  </a:lnTo>
                  <a:lnTo>
                    <a:pt x="2742" y="365513"/>
                  </a:lnTo>
                  <a:lnTo>
                    <a:pt x="0" y="413766"/>
                  </a:lnTo>
                  <a:lnTo>
                    <a:pt x="2742" y="462018"/>
                  </a:lnTo>
                  <a:lnTo>
                    <a:pt x="10767" y="508636"/>
                  </a:lnTo>
                  <a:lnTo>
                    <a:pt x="23767" y="553310"/>
                  </a:lnTo>
                  <a:lnTo>
                    <a:pt x="41436" y="595727"/>
                  </a:lnTo>
                  <a:lnTo>
                    <a:pt x="63470" y="635578"/>
                  </a:lnTo>
                  <a:lnTo>
                    <a:pt x="89561" y="672553"/>
                  </a:lnTo>
                  <a:lnTo>
                    <a:pt x="119405" y="706340"/>
                  </a:lnTo>
                  <a:lnTo>
                    <a:pt x="152695" y="736630"/>
                  </a:lnTo>
                  <a:lnTo>
                    <a:pt x="189124" y="763112"/>
                  </a:lnTo>
                  <a:lnTo>
                    <a:pt x="228388" y="785475"/>
                  </a:lnTo>
                  <a:lnTo>
                    <a:pt x="270181" y="803409"/>
                  </a:lnTo>
                  <a:lnTo>
                    <a:pt x="314196" y="816603"/>
                  </a:lnTo>
                  <a:lnTo>
                    <a:pt x="360127" y="824748"/>
                  </a:lnTo>
                  <a:lnTo>
                    <a:pt x="407670" y="827532"/>
                  </a:lnTo>
                  <a:lnTo>
                    <a:pt x="455212" y="824748"/>
                  </a:lnTo>
                  <a:lnTo>
                    <a:pt x="501143" y="816603"/>
                  </a:lnTo>
                  <a:lnTo>
                    <a:pt x="545158" y="803409"/>
                  </a:lnTo>
                  <a:lnTo>
                    <a:pt x="586951" y="785475"/>
                  </a:lnTo>
                  <a:lnTo>
                    <a:pt x="626215" y="763112"/>
                  </a:lnTo>
                  <a:lnTo>
                    <a:pt x="662644" y="736630"/>
                  </a:lnTo>
                  <a:lnTo>
                    <a:pt x="695934" y="706340"/>
                  </a:lnTo>
                  <a:lnTo>
                    <a:pt x="725778" y="672553"/>
                  </a:lnTo>
                  <a:lnTo>
                    <a:pt x="751869" y="635578"/>
                  </a:lnTo>
                  <a:lnTo>
                    <a:pt x="773903" y="595727"/>
                  </a:lnTo>
                  <a:lnTo>
                    <a:pt x="791572" y="553310"/>
                  </a:lnTo>
                  <a:lnTo>
                    <a:pt x="804572" y="508636"/>
                  </a:lnTo>
                  <a:lnTo>
                    <a:pt x="812597" y="462018"/>
                  </a:lnTo>
                  <a:lnTo>
                    <a:pt x="815340" y="413766"/>
                  </a:lnTo>
                  <a:lnTo>
                    <a:pt x="812597" y="365513"/>
                  </a:lnTo>
                  <a:lnTo>
                    <a:pt x="804572" y="318895"/>
                  </a:lnTo>
                  <a:lnTo>
                    <a:pt x="791572" y="274221"/>
                  </a:lnTo>
                  <a:lnTo>
                    <a:pt x="773903" y="231804"/>
                  </a:lnTo>
                  <a:lnTo>
                    <a:pt x="751869" y="191953"/>
                  </a:lnTo>
                  <a:lnTo>
                    <a:pt x="725778" y="154978"/>
                  </a:lnTo>
                  <a:lnTo>
                    <a:pt x="695934" y="121191"/>
                  </a:lnTo>
                  <a:lnTo>
                    <a:pt x="662644" y="90901"/>
                  </a:lnTo>
                  <a:lnTo>
                    <a:pt x="626215" y="64419"/>
                  </a:lnTo>
                  <a:lnTo>
                    <a:pt x="586951" y="42056"/>
                  </a:lnTo>
                  <a:lnTo>
                    <a:pt x="545158" y="24122"/>
                  </a:lnTo>
                  <a:lnTo>
                    <a:pt x="501143" y="10928"/>
                  </a:lnTo>
                  <a:lnTo>
                    <a:pt x="455212" y="2783"/>
                  </a:lnTo>
                  <a:lnTo>
                    <a:pt x="407670" y="0"/>
                  </a:lnTo>
                  <a:close/>
                </a:path>
              </a:pathLst>
            </a:custGeom>
            <a:solidFill>
              <a:srgbClr val="FFFFFF"/>
            </a:solidFill>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sp>
          <p:nvSpPr>
            <p:cNvPr id="10" name="object 10"/>
            <p:cNvSpPr/>
            <p:nvPr/>
          </p:nvSpPr>
          <p:spPr>
            <a:xfrm>
              <a:off x="579119" y="2165604"/>
              <a:ext cx="815340" cy="828040"/>
            </a:xfrm>
            <a:custGeom>
              <a:avLst/>
              <a:gdLst/>
              <a:ahLst/>
              <a:cxnLst/>
              <a:rect l="l" t="t" r="r" b="b"/>
              <a:pathLst>
                <a:path w="815340" h="828039">
                  <a:moveTo>
                    <a:pt x="0" y="413766"/>
                  </a:moveTo>
                  <a:lnTo>
                    <a:pt x="2742" y="365513"/>
                  </a:lnTo>
                  <a:lnTo>
                    <a:pt x="10767" y="318895"/>
                  </a:lnTo>
                  <a:lnTo>
                    <a:pt x="23767" y="274221"/>
                  </a:lnTo>
                  <a:lnTo>
                    <a:pt x="41436" y="231804"/>
                  </a:lnTo>
                  <a:lnTo>
                    <a:pt x="63470" y="191953"/>
                  </a:lnTo>
                  <a:lnTo>
                    <a:pt x="89561" y="154978"/>
                  </a:lnTo>
                  <a:lnTo>
                    <a:pt x="119405" y="121191"/>
                  </a:lnTo>
                  <a:lnTo>
                    <a:pt x="152695" y="90901"/>
                  </a:lnTo>
                  <a:lnTo>
                    <a:pt x="189124" y="64419"/>
                  </a:lnTo>
                  <a:lnTo>
                    <a:pt x="228388" y="42056"/>
                  </a:lnTo>
                  <a:lnTo>
                    <a:pt x="270181" y="24122"/>
                  </a:lnTo>
                  <a:lnTo>
                    <a:pt x="314196" y="10928"/>
                  </a:lnTo>
                  <a:lnTo>
                    <a:pt x="360127" y="2783"/>
                  </a:lnTo>
                  <a:lnTo>
                    <a:pt x="407670" y="0"/>
                  </a:lnTo>
                  <a:lnTo>
                    <a:pt x="455212" y="2783"/>
                  </a:lnTo>
                  <a:lnTo>
                    <a:pt x="501143" y="10928"/>
                  </a:lnTo>
                  <a:lnTo>
                    <a:pt x="545158" y="24122"/>
                  </a:lnTo>
                  <a:lnTo>
                    <a:pt x="586951" y="42056"/>
                  </a:lnTo>
                  <a:lnTo>
                    <a:pt x="626215" y="64419"/>
                  </a:lnTo>
                  <a:lnTo>
                    <a:pt x="662644" y="90901"/>
                  </a:lnTo>
                  <a:lnTo>
                    <a:pt x="695934" y="121191"/>
                  </a:lnTo>
                  <a:lnTo>
                    <a:pt x="725778" y="154978"/>
                  </a:lnTo>
                  <a:lnTo>
                    <a:pt x="751869" y="191953"/>
                  </a:lnTo>
                  <a:lnTo>
                    <a:pt x="773903" y="231804"/>
                  </a:lnTo>
                  <a:lnTo>
                    <a:pt x="791572" y="274221"/>
                  </a:lnTo>
                  <a:lnTo>
                    <a:pt x="804572" y="318895"/>
                  </a:lnTo>
                  <a:lnTo>
                    <a:pt x="812597" y="365513"/>
                  </a:lnTo>
                  <a:lnTo>
                    <a:pt x="815340" y="413766"/>
                  </a:lnTo>
                  <a:lnTo>
                    <a:pt x="812597" y="462018"/>
                  </a:lnTo>
                  <a:lnTo>
                    <a:pt x="804572" y="508636"/>
                  </a:lnTo>
                  <a:lnTo>
                    <a:pt x="791572" y="553310"/>
                  </a:lnTo>
                  <a:lnTo>
                    <a:pt x="773903" y="595727"/>
                  </a:lnTo>
                  <a:lnTo>
                    <a:pt x="751869" y="635578"/>
                  </a:lnTo>
                  <a:lnTo>
                    <a:pt x="725778" y="672553"/>
                  </a:lnTo>
                  <a:lnTo>
                    <a:pt x="695934" y="706340"/>
                  </a:lnTo>
                  <a:lnTo>
                    <a:pt x="662644" y="736630"/>
                  </a:lnTo>
                  <a:lnTo>
                    <a:pt x="626215" y="763112"/>
                  </a:lnTo>
                  <a:lnTo>
                    <a:pt x="586951" y="785475"/>
                  </a:lnTo>
                  <a:lnTo>
                    <a:pt x="545158" y="803409"/>
                  </a:lnTo>
                  <a:lnTo>
                    <a:pt x="501143" y="816603"/>
                  </a:lnTo>
                  <a:lnTo>
                    <a:pt x="455212" y="824748"/>
                  </a:lnTo>
                  <a:lnTo>
                    <a:pt x="407670" y="827532"/>
                  </a:lnTo>
                  <a:lnTo>
                    <a:pt x="360127" y="824748"/>
                  </a:lnTo>
                  <a:lnTo>
                    <a:pt x="314196" y="816603"/>
                  </a:lnTo>
                  <a:lnTo>
                    <a:pt x="270181" y="803409"/>
                  </a:lnTo>
                  <a:lnTo>
                    <a:pt x="228388" y="785475"/>
                  </a:lnTo>
                  <a:lnTo>
                    <a:pt x="189124" y="763112"/>
                  </a:lnTo>
                  <a:lnTo>
                    <a:pt x="152695" y="736630"/>
                  </a:lnTo>
                  <a:lnTo>
                    <a:pt x="119405" y="706340"/>
                  </a:lnTo>
                  <a:lnTo>
                    <a:pt x="89561" y="672553"/>
                  </a:lnTo>
                  <a:lnTo>
                    <a:pt x="63470" y="635578"/>
                  </a:lnTo>
                  <a:lnTo>
                    <a:pt x="41436" y="595727"/>
                  </a:lnTo>
                  <a:lnTo>
                    <a:pt x="23767" y="553310"/>
                  </a:lnTo>
                  <a:lnTo>
                    <a:pt x="10767" y="508636"/>
                  </a:lnTo>
                  <a:lnTo>
                    <a:pt x="2742" y="462018"/>
                  </a:lnTo>
                  <a:lnTo>
                    <a:pt x="0" y="413766"/>
                  </a:lnTo>
                  <a:close/>
                </a:path>
              </a:pathLst>
            </a:custGeom>
            <a:ln w="12700">
              <a:solidFill>
                <a:srgbClr val="012B56"/>
              </a:solidFill>
            </a:ln>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sp>
          <p:nvSpPr>
            <p:cNvPr id="11" name="object 11"/>
            <p:cNvSpPr/>
            <p:nvPr/>
          </p:nvSpPr>
          <p:spPr>
            <a:xfrm>
              <a:off x="672858" y="2259342"/>
              <a:ext cx="647700" cy="647700"/>
            </a:xfrm>
            <a:custGeom>
              <a:avLst/>
              <a:gdLst/>
              <a:ahLst/>
              <a:cxnLst/>
              <a:rect l="l" t="t" r="r" b="b"/>
              <a:pathLst>
                <a:path w="647700" h="647700">
                  <a:moveTo>
                    <a:pt x="332892" y="140589"/>
                  </a:moveTo>
                  <a:lnTo>
                    <a:pt x="331393" y="133121"/>
                  </a:lnTo>
                  <a:lnTo>
                    <a:pt x="327279" y="127038"/>
                  </a:lnTo>
                  <a:lnTo>
                    <a:pt x="321183" y="122923"/>
                  </a:lnTo>
                  <a:lnTo>
                    <a:pt x="313728" y="121412"/>
                  </a:lnTo>
                  <a:lnTo>
                    <a:pt x="306260" y="122923"/>
                  </a:lnTo>
                  <a:lnTo>
                    <a:pt x="300164" y="127038"/>
                  </a:lnTo>
                  <a:lnTo>
                    <a:pt x="296049" y="133121"/>
                  </a:lnTo>
                  <a:lnTo>
                    <a:pt x="294551" y="140589"/>
                  </a:lnTo>
                  <a:lnTo>
                    <a:pt x="296049" y="148056"/>
                  </a:lnTo>
                  <a:lnTo>
                    <a:pt x="300164" y="154152"/>
                  </a:lnTo>
                  <a:lnTo>
                    <a:pt x="306260" y="158254"/>
                  </a:lnTo>
                  <a:lnTo>
                    <a:pt x="313728" y="159766"/>
                  </a:lnTo>
                  <a:lnTo>
                    <a:pt x="321183" y="158254"/>
                  </a:lnTo>
                  <a:lnTo>
                    <a:pt x="327279" y="154152"/>
                  </a:lnTo>
                  <a:lnTo>
                    <a:pt x="331393" y="148056"/>
                  </a:lnTo>
                  <a:lnTo>
                    <a:pt x="332892" y="140589"/>
                  </a:lnTo>
                  <a:close/>
                </a:path>
                <a:path w="647700" h="647700">
                  <a:moveTo>
                    <a:pt x="391998" y="486054"/>
                  </a:moveTo>
                  <a:lnTo>
                    <a:pt x="332346" y="486054"/>
                  </a:lnTo>
                  <a:lnTo>
                    <a:pt x="332346" y="229527"/>
                  </a:lnTo>
                  <a:lnTo>
                    <a:pt x="332346" y="213017"/>
                  </a:lnTo>
                  <a:lnTo>
                    <a:pt x="264172" y="213017"/>
                  </a:lnTo>
                  <a:lnTo>
                    <a:pt x="264172" y="229527"/>
                  </a:lnTo>
                  <a:lnTo>
                    <a:pt x="315302" y="229527"/>
                  </a:lnTo>
                  <a:lnTo>
                    <a:pt x="315302" y="486054"/>
                  </a:lnTo>
                  <a:lnTo>
                    <a:pt x="255651" y="486054"/>
                  </a:lnTo>
                  <a:lnTo>
                    <a:pt x="255651" y="502564"/>
                  </a:lnTo>
                  <a:lnTo>
                    <a:pt x="391998" y="502564"/>
                  </a:lnTo>
                  <a:lnTo>
                    <a:pt x="391998" y="486054"/>
                  </a:lnTo>
                  <a:close/>
                </a:path>
                <a:path w="647700" h="647700">
                  <a:moveTo>
                    <a:pt x="647306" y="323608"/>
                  </a:moveTo>
                  <a:lnTo>
                    <a:pt x="643813" y="275805"/>
                  </a:lnTo>
                  <a:lnTo>
                    <a:pt x="633653" y="230187"/>
                  </a:lnTo>
                  <a:lnTo>
                    <a:pt x="630262" y="221284"/>
                  </a:lnTo>
                  <a:lnTo>
                    <a:pt x="630262" y="323608"/>
                  </a:lnTo>
                  <a:lnTo>
                    <a:pt x="626198" y="373316"/>
                  </a:lnTo>
                  <a:lnTo>
                    <a:pt x="614540" y="420458"/>
                  </a:lnTo>
                  <a:lnTo>
                    <a:pt x="595934" y="464426"/>
                  </a:lnTo>
                  <a:lnTo>
                    <a:pt x="570992" y="504583"/>
                  </a:lnTo>
                  <a:lnTo>
                    <a:pt x="540346" y="540283"/>
                  </a:lnTo>
                  <a:lnTo>
                    <a:pt x="504634" y="570928"/>
                  </a:lnTo>
                  <a:lnTo>
                    <a:pt x="464477" y="595858"/>
                  </a:lnTo>
                  <a:lnTo>
                    <a:pt x="420509" y="614476"/>
                  </a:lnTo>
                  <a:lnTo>
                    <a:pt x="373354" y="626122"/>
                  </a:lnTo>
                  <a:lnTo>
                    <a:pt x="323646" y="630186"/>
                  </a:lnTo>
                  <a:lnTo>
                    <a:pt x="273913" y="626173"/>
                  </a:lnTo>
                  <a:lnTo>
                    <a:pt x="226733" y="614553"/>
                  </a:lnTo>
                  <a:lnTo>
                    <a:pt x="182740" y="595960"/>
                  </a:lnTo>
                  <a:lnTo>
                    <a:pt x="142570" y="571030"/>
                  </a:lnTo>
                  <a:lnTo>
                    <a:pt x="106845" y="540397"/>
                  </a:lnTo>
                  <a:lnTo>
                    <a:pt x="76200" y="504672"/>
                  </a:lnTo>
                  <a:lnTo>
                    <a:pt x="51257" y="464502"/>
                  </a:lnTo>
                  <a:lnTo>
                    <a:pt x="32664" y="420509"/>
                  </a:lnTo>
                  <a:lnTo>
                    <a:pt x="21056" y="373341"/>
                  </a:lnTo>
                  <a:lnTo>
                    <a:pt x="17043" y="323608"/>
                  </a:lnTo>
                  <a:lnTo>
                    <a:pt x="21056" y="273888"/>
                  </a:lnTo>
                  <a:lnTo>
                    <a:pt x="32664" y="226707"/>
                  </a:lnTo>
                  <a:lnTo>
                    <a:pt x="51257" y="182727"/>
                  </a:lnTo>
                  <a:lnTo>
                    <a:pt x="76200" y="142557"/>
                  </a:lnTo>
                  <a:lnTo>
                    <a:pt x="106845" y="106832"/>
                  </a:lnTo>
                  <a:lnTo>
                    <a:pt x="142570" y="76187"/>
                  </a:lnTo>
                  <a:lnTo>
                    <a:pt x="182740" y="51257"/>
                  </a:lnTo>
                  <a:lnTo>
                    <a:pt x="226733" y="32664"/>
                  </a:lnTo>
                  <a:lnTo>
                    <a:pt x="273913" y="21056"/>
                  </a:lnTo>
                  <a:lnTo>
                    <a:pt x="323646" y="17043"/>
                  </a:lnTo>
                  <a:lnTo>
                    <a:pt x="373380" y="21056"/>
                  </a:lnTo>
                  <a:lnTo>
                    <a:pt x="420560" y="32664"/>
                  </a:lnTo>
                  <a:lnTo>
                    <a:pt x="464553" y="51257"/>
                  </a:lnTo>
                  <a:lnTo>
                    <a:pt x="504736" y="76187"/>
                  </a:lnTo>
                  <a:lnTo>
                    <a:pt x="540461" y="106832"/>
                  </a:lnTo>
                  <a:lnTo>
                    <a:pt x="571106" y="142557"/>
                  </a:lnTo>
                  <a:lnTo>
                    <a:pt x="596036" y="182727"/>
                  </a:lnTo>
                  <a:lnTo>
                    <a:pt x="614629" y="226707"/>
                  </a:lnTo>
                  <a:lnTo>
                    <a:pt x="626249" y="273888"/>
                  </a:lnTo>
                  <a:lnTo>
                    <a:pt x="630262" y="323608"/>
                  </a:lnTo>
                  <a:lnTo>
                    <a:pt x="630262" y="221284"/>
                  </a:lnTo>
                  <a:lnTo>
                    <a:pt x="595261" y="147459"/>
                  </a:lnTo>
                  <a:lnTo>
                    <a:pt x="568045" y="111353"/>
                  </a:lnTo>
                  <a:lnTo>
                    <a:pt x="536143" y="79425"/>
                  </a:lnTo>
                  <a:lnTo>
                    <a:pt x="500075" y="52184"/>
                  </a:lnTo>
                  <a:lnTo>
                    <a:pt x="460311" y="30124"/>
                  </a:lnTo>
                  <a:lnTo>
                    <a:pt x="426034" y="17043"/>
                  </a:lnTo>
                  <a:lnTo>
                    <a:pt x="417372" y="13728"/>
                  </a:lnTo>
                  <a:lnTo>
                    <a:pt x="371741" y="3530"/>
                  </a:lnTo>
                  <a:lnTo>
                    <a:pt x="323938" y="0"/>
                  </a:lnTo>
                  <a:lnTo>
                    <a:pt x="323646" y="0"/>
                  </a:lnTo>
                  <a:lnTo>
                    <a:pt x="275818" y="3505"/>
                  </a:lnTo>
                  <a:lnTo>
                    <a:pt x="230174" y="13703"/>
                  </a:lnTo>
                  <a:lnTo>
                    <a:pt x="187210" y="30073"/>
                  </a:lnTo>
                  <a:lnTo>
                    <a:pt x="147421" y="52133"/>
                  </a:lnTo>
                  <a:lnTo>
                    <a:pt x="111315" y="79375"/>
                  </a:lnTo>
                  <a:lnTo>
                    <a:pt x="79387" y="111302"/>
                  </a:lnTo>
                  <a:lnTo>
                    <a:pt x="52133" y="147396"/>
                  </a:lnTo>
                  <a:lnTo>
                    <a:pt x="30073" y="187185"/>
                  </a:lnTo>
                  <a:lnTo>
                    <a:pt x="13703" y="230149"/>
                  </a:lnTo>
                  <a:lnTo>
                    <a:pt x="3505" y="275793"/>
                  </a:lnTo>
                  <a:lnTo>
                    <a:pt x="0" y="323608"/>
                  </a:lnTo>
                  <a:lnTo>
                    <a:pt x="3505" y="371436"/>
                  </a:lnTo>
                  <a:lnTo>
                    <a:pt x="13703" y="417080"/>
                  </a:lnTo>
                  <a:lnTo>
                    <a:pt x="30073" y="460032"/>
                  </a:lnTo>
                  <a:lnTo>
                    <a:pt x="52133" y="499821"/>
                  </a:lnTo>
                  <a:lnTo>
                    <a:pt x="79387" y="535927"/>
                  </a:lnTo>
                  <a:lnTo>
                    <a:pt x="111315" y="567842"/>
                  </a:lnTo>
                  <a:lnTo>
                    <a:pt x="147421" y="595083"/>
                  </a:lnTo>
                  <a:lnTo>
                    <a:pt x="187210" y="617143"/>
                  </a:lnTo>
                  <a:lnTo>
                    <a:pt x="230174" y="633526"/>
                  </a:lnTo>
                  <a:lnTo>
                    <a:pt x="275818" y="643712"/>
                  </a:lnTo>
                  <a:lnTo>
                    <a:pt x="323646" y="647230"/>
                  </a:lnTo>
                  <a:lnTo>
                    <a:pt x="371475" y="643712"/>
                  </a:lnTo>
                  <a:lnTo>
                    <a:pt x="417118" y="633526"/>
                  </a:lnTo>
                  <a:lnTo>
                    <a:pt x="460095" y="617143"/>
                  </a:lnTo>
                  <a:lnTo>
                    <a:pt x="499884" y="595083"/>
                  </a:lnTo>
                  <a:lnTo>
                    <a:pt x="535990" y="567842"/>
                  </a:lnTo>
                  <a:lnTo>
                    <a:pt x="567918" y="535927"/>
                  </a:lnTo>
                  <a:lnTo>
                    <a:pt x="595160" y="499821"/>
                  </a:lnTo>
                  <a:lnTo>
                    <a:pt x="617220" y="460032"/>
                  </a:lnTo>
                  <a:lnTo>
                    <a:pt x="633603" y="417080"/>
                  </a:lnTo>
                  <a:lnTo>
                    <a:pt x="643788" y="371436"/>
                  </a:lnTo>
                  <a:lnTo>
                    <a:pt x="647306" y="323608"/>
                  </a:lnTo>
                  <a:close/>
                </a:path>
              </a:pathLst>
            </a:custGeom>
            <a:solidFill>
              <a:srgbClr val="012B56"/>
            </a:solidFill>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grpSp>
      <p:sp>
        <p:nvSpPr>
          <p:cNvPr id="18" name="Slide Number Placeholder 17">
            <a:extLst>
              <a:ext uri="{FF2B5EF4-FFF2-40B4-BE49-F238E27FC236}">
                <a16:creationId xmlns:a16="http://schemas.microsoft.com/office/drawing/2014/main" id="{2B676CFC-5AD3-24CD-8653-7F5A61BAD6F9}"/>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69</a:t>
            </a:fld>
            <a:endParaRPr lang="en-US" spc="-25"/>
          </a:p>
        </p:txBody>
      </p:sp>
      <p:sp>
        <p:nvSpPr>
          <p:cNvPr id="17" name="object 5">
            <a:extLst>
              <a:ext uri="{FF2B5EF4-FFF2-40B4-BE49-F238E27FC236}">
                <a16:creationId xmlns:a16="http://schemas.microsoft.com/office/drawing/2014/main" id="{8B22CCD9-547A-6BB6-9CD8-3CE5557ECDA4}"/>
              </a:ext>
            </a:extLst>
          </p:cNvPr>
          <p:cNvSpPr/>
          <p:nvPr/>
        </p:nvSpPr>
        <p:spPr>
          <a:xfrm>
            <a:off x="613925" y="5209023"/>
            <a:ext cx="5977255" cy="2847396"/>
          </a:xfrm>
          <a:custGeom>
            <a:avLst/>
            <a:gdLst/>
            <a:ahLst/>
            <a:cxnLst/>
            <a:rect l="l" t="t" r="r" b="b"/>
            <a:pathLst>
              <a:path w="5977255" h="2618740">
                <a:moveTo>
                  <a:pt x="5977127" y="0"/>
                </a:moveTo>
                <a:lnTo>
                  <a:pt x="0" y="0"/>
                </a:lnTo>
                <a:lnTo>
                  <a:pt x="0" y="2618232"/>
                </a:lnTo>
                <a:lnTo>
                  <a:pt x="5977127" y="2618232"/>
                </a:lnTo>
                <a:lnTo>
                  <a:pt x="5977127" y="0"/>
                </a:lnTo>
                <a:close/>
              </a:path>
            </a:pathLst>
          </a:custGeom>
          <a:solidFill>
            <a:srgbClr val="012B56">
              <a:alpha val="30194"/>
            </a:srgbClr>
          </a:solidFill>
        </p:spPr>
        <p:txBody>
          <a:bodyPr wrap="square" lIns="0" tIns="0" rIns="0" bIns="0" rtlCol="0"/>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20" name="object 6">
            <a:extLst>
              <a:ext uri="{FF2B5EF4-FFF2-40B4-BE49-F238E27FC236}">
                <a16:creationId xmlns:a16="http://schemas.microsoft.com/office/drawing/2014/main" id="{504300FE-629B-17E1-4ECA-1D5497D60D27}"/>
              </a:ext>
            </a:extLst>
          </p:cNvPr>
          <p:cNvSpPr txBox="1"/>
          <p:nvPr/>
        </p:nvSpPr>
        <p:spPr>
          <a:xfrm>
            <a:off x="880052" y="5697931"/>
            <a:ext cx="5445125" cy="2316019"/>
          </a:xfrm>
          <a:prstGeom prst="rect">
            <a:avLst/>
          </a:prstGeom>
        </p:spPr>
        <p:txBody>
          <a:bodyPr vert="horz" wrap="square" lIns="0" tIns="12700" rIns="0" bIns="0" rtlCol="0">
            <a:spAutoFit/>
          </a:bodyPr>
          <a:lstStyle/>
          <a:p>
            <a:pPr marL="12700" marR="5080" algn="ctr">
              <a:lnSpc>
                <a:spcPct val="100000"/>
              </a:lnSpc>
              <a:spcBef>
                <a:spcPts val="100"/>
              </a:spcBef>
            </a:pPr>
            <a:r>
              <a:rPr lang="en-US" sz="2400" dirty="0">
                <a:latin typeface="Segoe UI" panose="020B0502040204020203" pitchFamily="34" charset="0"/>
                <a:ea typeface="Source Sans Pro" panose="020B0503030403020204" pitchFamily="34" charset="0"/>
                <a:cs typeface="Segoe UI" panose="020B0502040204020203" pitchFamily="34" charset="0"/>
              </a:rPr>
              <a:t>Please find a list of all local JFS office locations for an </a:t>
            </a:r>
            <a:r>
              <a:rPr lang="en-US" sz="2400" b="1" dirty="0">
                <a:latin typeface="Segoe UI" panose="020B0502040204020203" pitchFamily="34" charset="0"/>
                <a:ea typeface="Source Sans Pro" panose="020B0503030403020204" pitchFamily="34" charset="0"/>
                <a:cs typeface="Segoe UI" panose="020B0502040204020203" pitchFamily="34" charset="0"/>
              </a:rPr>
              <a:t>in-person review </a:t>
            </a:r>
            <a:r>
              <a:rPr lang="en-US" sz="2400" dirty="0">
                <a:latin typeface="Segoe UI" panose="020B0502040204020203" pitchFamily="34" charset="0"/>
                <a:ea typeface="Source Sans Pro" panose="020B0503030403020204" pitchFamily="34" charset="0"/>
                <a:cs typeface="Segoe UI" panose="020B0502040204020203" pitchFamily="34" charset="0"/>
              </a:rPr>
              <a:t>here: </a:t>
            </a:r>
            <a:r>
              <a:rPr lang="en-US" sz="2400" dirty="0">
                <a:hlinkClick r:id="rId4"/>
              </a:rPr>
              <a:t>Local Agencies Directory | Job and Family Services</a:t>
            </a:r>
            <a:endParaRPr lang="en-US" sz="2400" dirty="0"/>
          </a:p>
          <a:p>
            <a:pPr marL="12700" marR="5080" algn="ctr">
              <a:lnSpc>
                <a:spcPct val="100000"/>
              </a:lnSpc>
              <a:spcBef>
                <a:spcPts val="100"/>
              </a:spcBef>
            </a:pPr>
            <a:endParaRPr lang="en-US" sz="1600" dirty="0">
              <a:latin typeface="Segoe UI" panose="020B0502040204020203" pitchFamily="34" charset="0"/>
              <a:ea typeface="Source Sans Pro" panose="020B0503030403020204" pitchFamily="34" charset="0"/>
              <a:cs typeface="Segoe UI" panose="020B0502040204020203" pitchFamily="34" charset="0"/>
            </a:endParaRPr>
          </a:p>
          <a:p>
            <a:pPr marL="12700" marR="5080" algn="ctr">
              <a:lnSpc>
                <a:spcPct val="100000"/>
              </a:lnSpc>
              <a:spcBef>
                <a:spcPts val="100"/>
              </a:spcBef>
            </a:pPr>
            <a:r>
              <a:rPr lang="en-US" dirty="0">
                <a:latin typeface="Segoe UI" panose="020B0502040204020203" pitchFamily="34" charset="0"/>
                <a:ea typeface="Source Sans Pro" panose="020B0503030403020204" pitchFamily="34" charset="0"/>
                <a:cs typeface="Segoe UI" panose="020B0502040204020203" pitchFamily="34" charset="0"/>
              </a:rPr>
              <a:t>For any additional questions, please contact us at OFC-Ohioadoptiongrant@childrenandyouth.ohio.gov</a:t>
            </a:r>
          </a:p>
        </p:txBody>
      </p:sp>
      <p:grpSp>
        <p:nvGrpSpPr>
          <p:cNvPr id="21" name="object 12">
            <a:extLst>
              <a:ext uri="{FF2B5EF4-FFF2-40B4-BE49-F238E27FC236}">
                <a16:creationId xmlns:a16="http://schemas.microsoft.com/office/drawing/2014/main" id="{7C67E1F3-8DAF-DC36-AB2F-B7E1B2380977}"/>
              </a:ext>
            </a:extLst>
          </p:cNvPr>
          <p:cNvGrpSpPr/>
          <p:nvPr/>
        </p:nvGrpSpPr>
        <p:grpSpPr>
          <a:xfrm>
            <a:off x="524008" y="4956040"/>
            <a:ext cx="815340" cy="828040"/>
            <a:chOff x="579119" y="5961888"/>
            <a:chExt cx="815340" cy="828040"/>
          </a:xfrm>
        </p:grpSpPr>
        <p:sp>
          <p:nvSpPr>
            <p:cNvPr id="22" name="object 13">
              <a:extLst>
                <a:ext uri="{FF2B5EF4-FFF2-40B4-BE49-F238E27FC236}">
                  <a16:creationId xmlns:a16="http://schemas.microsoft.com/office/drawing/2014/main" id="{22AA13D7-6659-78E8-D2CF-21603C24DD1C}"/>
                </a:ext>
              </a:extLst>
            </p:cNvPr>
            <p:cNvSpPr/>
            <p:nvPr/>
          </p:nvSpPr>
          <p:spPr>
            <a:xfrm>
              <a:off x="579119" y="5961888"/>
              <a:ext cx="815340" cy="828040"/>
            </a:xfrm>
            <a:custGeom>
              <a:avLst/>
              <a:gdLst/>
              <a:ahLst/>
              <a:cxnLst/>
              <a:rect l="l" t="t" r="r" b="b"/>
              <a:pathLst>
                <a:path w="815340" h="828040">
                  <a:moveTo>
                    <a:pt x="407670" y="0"/>
                  </a:moveTo>
                  <a:lnTo>
                    <a:pt x="360127" y="2783"/>
                  </a:lnTo>
                  <a:lnTo>
                    <a:pt x="314196" y="10928"/>
                  </a:lnTo>
                  <a:lnTo>
                    <a:pt x="270181" y="24122"/>
                  </a:lnTo>
                  <a:lnTo>
                    <a:pt x="228388" y="42056"/>
                  </a:lnTo>
                  <a:lnTo>
                    <a:pt x="189124" y="64419"/>
                  </a:lnTo>
                  <a:lnTo>
                    <a:pt x="152695" y="90901"/>
                  </a:lnTo>
                  <a:lnTo>
                    <a:pt x="119405" y="121191"/>
                  </a:lnTo>
                  <a:lnTo>
                    <a:pt x="89561" y="154978"/>
                  </a:lnTo>
                  <a:lnTo>
                    <a:pt x="63470" y="191953"/>
                  </a:lnTo>
                  <a:lnTo>
                    <a:pt x="41436" y="231804"/>
                  </a:lnTo>
                  <a:lnTo>
                    <a:pt x="23767" y="274221"/>
                  </a:lnTo>
                  <a:lnTo>
                    <a:pt x="10767" y="318895"/>
                  </a:lnTo>
                  <a:lnTo>
                    <a:pt x="2742" y="365513"/>
                  </a:lnTo>
                  <a:lnTo>
                    <a:pt x="0" y="413765"/>
                  </a:lnTo>
                  <a:lnTo>
                    <a:pt x="2742" y="462018"/>
                  </a:lnTo>
                  <a:lnTo>
                    <a:pt x="10767" y="508636"/>
                  </a:lnTo>
                  <a:lnTo>
                    <a:pt x="23767" y="553310"/>
                  </a:lnTo>
                  <a:lnTo>
                    <a:pt x="41436" y="595727"/>
                  </a:lnTo>
                  <a:lnTo>
                    <a:pt x="63470" y="635578"/>
                  </a:lnTo>
                  <a:lnTo>
                    <a:pt x="89561" y="672553"/>
                  </a:lnTo>
                  <a:lnTo>
                    <a:pt x="119405" y="706340"/>
                  </a:lnTo>
                  <a:lnTo>
                    <a:pt x="152695" y="736630"/>
                  </a:lnTo>
                  <a:lnTo>
                    <a:pt x="189124" y="763112"/>
                  </a:lnTo>
                  <a:lnTo>
                    <a:pt x="228388" y="785475"/>
                  </a:lnTo>
                  <a:lnTo>
                    <a:pt x="270181" y="803409"/>
                  </a:lnTo>
                  <a:lnTo>
                    <a:pt x="314196" y="816603"/>
                  </a:lnTo>
                  <a:lnTo>
                    <a:pt x="360127" y="824748"/>
                  </a:lnTo>
                  <a:lnTo>
                    <a:pt x="407670" y="827531"/>
                  </a:lnTo>
                  <a:lnTo>
                    <a:pt x="455212" y="824748"/>
                  </a:lnTo>
                  <a:lnTo>
                    <a:pt x="501143" y="816603"/>
                  </a:lnTo>
                  <a:lnTo>
                    <a:pt x="545158" y="803409"/>
                  </a:lnTo>
                  <a:lnTo>
                    <a:pt x="586951" y="785475"/>
                  </a:lnTo>
                  <a:lnTo>
                    <a:pt x="626215" y="763112"/>
                  </a:lnTo>
                  <a:lnTo>
                    <a:pt x="662644" y="736630"/>
                  </a:lnTo>
                  <a:lnTo>
                    <a:pt x="695934" y="706340"/>
                  </a:lnTo>
                  <a:lnTo>
                    <a:pt x="725778" y="672553"/>
                  </a:lnTo>
                  <a:lnTo>
                    <a:pt x="751869" y="635578"/>
                  </a:lnTo>
                  <a:lnTo>
                    <a:pt x="773903" y="595727"/>
                  </a:lnTo>
                  <a:lnTo>
                    <a:pt x="791572" y="553310"/>
                  </a:lnTo>
                  <a:lnTo>
                    <a:pt x="804572" y="508636"/>
                  </a:lnTo>
                  <a:lnTo>
                    <a:pt x="812597" y="462018"/>
                  </a:lnTo>
                  <a:lnTo>
                    <a:pt x="815340" y="413765"/>
                  </a:lnTo>
                  <a:lnTo>
                    <a:pt x="812597" y="365513"/>
                  </a:lnTo>
                  <a:lnTo>
                    <a:pt x="804572" y="318895"/>
                  </a:lnTo>
                  <a:lnTo>
                    <a:pt x="791572" y="274221"/>
                  </a:lnTo>
                  <a:lnTo>
                    <a:pt x="773903" y="231804"/>
                  </a:lnTo>
                  <a:lnTo>
                    <a:pt x="751869" y="191953"/>
                  </a:lnTo>
                  <a:lnTo>
                    <a:pt x="725778" y="154978"/>
                  </a:lnTo>
                  <a:lnTo>
                    <a:pt x="695934" y="121191"/>
                  </a:lnTo>
                  <a:lnTo>
                    <a:pt x="662644" y="90901"/>
                  </a:lnTo>
                  <a:lnTo>
                    <a:pt x="626215" y="64419"/>
                  </a:lnTo>
                  <a:lnTo>
                    <a:pt x="586951" y="42056"/>
                  </a:lnTo>
                  <a:lnTo>
                    <a:pt x="545158" y="24122"/>
                  </a:lnTo>
                  <a:lnTo>
                    <a:pt x="501143" y="10928"/>
                  </a:lnTo>
                  <a:lnTo>
                    <a:pt x="455212" y="2783"/>
                  </a:lnTo>
                  <a:lnTo>
                    <a:pt x="407670" y="0"/>
                  </a:lnTo>
                  <a:close/>
                </a:path>
              </a:pathLst>
            </a:custGeom>
            <a:solidFill>
              <a:srgbClr val="FFFFFF"/>
            </a:solidFill>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sp>
          <p:nvSpPr>
            <p:cNvPr id="23" name="object 14">
              <a:extLst>
                <a:ext uri="{FF2B5EF4-FFF2-40B4-BE49-F238E27FC236}">
                  <a16:creationId xmlns:a16="http://schemas.microsoft.com/office/drawing/2014/main" id="{5421F3FE-B43D-B3DA-6596-528263D07624}"/>
                </a:ext>
              </a:extLst>
            </p:cNvPr>
            <p:cNvSpPr/>
            <p:nvPr/>
          </p:nvSpPr>
          <p:spPr>
            <a:xfrm>
              <a:off x="579119" y="5961888"/>
              <a:ext cx="815340" cy="828040"/>
            </a:xfrm>
            <a:custGeom>
              <a:avLst/>
              <a:gdLst/>
              <a:ahLst/>
              <a:cxnLst/>
              <a:rect l="l" t="t" r="r" b="b"/>
              <a:pathLst>
                <a:path w="815340" h="828040">
                  <a:moveTo>
                    <a:pt x="0" y="413765"/>
                  </a:moveTo>
                  <a:lnTo>
                    <a:pt x="2742" y="365513"/>
                  </a:lnTo>
                  <a:lnTo>
                    <a:pt x="10767" y="318895"/>
                  </a:lnTo>
                  <a:lnTo>
                    <a:pt x="23767" y="274221"/>
                  </a:lnTo>
                  <a:lnTo>
                    <a:pt x="41436" y="231804"/>
                  </a:lnTo>
                  <a:lnTo>
                    <a:pt x="63470" y="191953"/>
                  </a:lnTo>
                  <a:lnTo>
                    <a:pt x="89561" y="154978"/>
                  </a:lnTo>
                  <a:lnTo>
                    <a:pt x="119405" y="121191"/>
                  </a:lnTo>
                  <a:lnTo>
                    <a:pt x="152695" y="90901"/>
                  </a:lnTo>
                  <a:lnTo>
                    <a:pt x="189124" y="64419"/>
                  </a:lnTo>
                  <a:lnTo>
                    <a:pt x="228388" y="42056"/>
                  </a:lnTo>
                  <a:lnTo>
                    <a:pt x="270181" y="24122"/>
                  </a:lnTo>
                  <a:lnTo>
                    <a:pt x="314196" y="10928"/>
                  </a:lnTo>
                  <a:lnTo>
                    <a:pt x="360127" y="2783"/>
                  </a:lnTo>
                  <a:lnTo>
                    <a:pt x="407670" y="0"/>
                  </a:lnTo>
                  <a:lnTo>
                    <a:pt x="455212" y="2783"/>
                  </a:lnTo>
                  <a:lnTo>
                    <a:pt x="501143" y="10928"/>
                  </a:lnTo>
                  <a:lnTo>
                    <a:pt x="545158" y="24122"/>
                  </a:lnTo>
                  <a:lnTo>
                    <a:pt x="586951" y="42056"/>
                  </a:lnTo>
                  <a:lnTo>
                    <a:pt x="626215" y="64419"/>
                  </a:lnTo>
                  <a:lnTo>
                    <a:pt x="662644" y="90901"/>
                  </a:lnTo>
                  <a:lnTo>
                    <a:pt x="695934" y="121191"/>
                  </a:lnTo>
                  <a:lnTo>
                    <a:pt x="725778" y="154978"/>
                  </a:lnTo>
                  <a:lnTo>
                    <a:pt x="751869" y="191953"/>
                  </a:lnTo>
                  <a:lnTo>
                    <a:pt x="773903" y="231804"/>
                  </a:lnTo>
                  <a:lnTo>
                    <a:pt x="791572" y="274221"/>
                  </a:lnTo>
                  <a:lnTo>
                    <a:pt x="804572" y="318895"/>
                  </a:lnTo>
                  <a:lnTo>
                    <a:pt x="812597" y="365513"/>
                  </a:lnTo>
                  <a:lnTo>
                    <a:pt x="815340" y="413765"/>
                  </a:lnTo>
                  <a:lnTo>
                    <a:pt x="812597" y="462018"/>
                  </a:lnTo>
                  <a:lnTo>
                    <a:pt x="804572" y="508636"/>
                  </a:lnTo>
                  <a:lnTo>
                    <a:pt x="791572" y="553310"/>
                  </a:lnTo>
                  <a:lnTo>
                    <a:pt x="773903" y="595727"/>
                  </a:lnTo>
                  <a:lnTo>
                    <a:pt x="751869" y="635578"/>
                  </a:lnTo>
                  <a:lnTo>
                    <a:pt x="725778" y="672553"/>
                  </a:lnTo>
                  <a:lnTo>
                    <a:pt x="695934" y="706340"/>
                  </a:lnTo>
                  <a:lnTo>
                    <a:pt x="662644" y="736630"/>
                  </a:lnTo>
                  <a:lnTo>
                    <a:pt x="626215" y="763112"/>
                  </a:lnTo>
                  <a:lnTo>
                    <a:pt x="586951" y="785475"/>
                  </a:lnTo>
                  <a:lnTo>
                    <a:pt x="545158" y="803409"/>
                  </a:lnTo>
                  <a:lnTo>
                    <a:pt x="501143" y="816603"/>
                  </a:lnTo>
                  <a:lnTo>
                    <a:pt x="455212" y="824748"/>
                  </a:lnTo>
                  <a:lnTo>
                    <a:pt x="407670" y="827531"/>
                  </a:lnTo>
                  <a:lnTo>
                    <a:pt x="360127" y="824748"/>
                  </a:lnTo>
                  <a:lnTo>
                    <a:pt x="314196" y="816603"/>
                  </a:lnTo>
                  <a:lnTo>
                    <a:pt x="270181" y="803409"/>
                  </a:lnTo>
                  <a:lnTo>
                    <a:pt x="228388" y="785475"/>
                  </a:lnTo>
                  <a:lnTo>
                    <a:pt x="189124" y="763112"/>
                  </a:lnTo>
                  <a:lnTo>
                    <a:pt x="152695" y="736630"/>
                  </a:lnTo>
                  <a:lnTo>
                    <a:pt x="119405" y="706340"/>
                  </a:lnTo>
                  <a:lnTo>
                    <a:pt x="89561" y="672553"/>
                  </a:lnTo>
                  <a:lnTo>
                    <a:pt x="63470" y="635578"/>
                  </a:lnTo>
                  <a:lnTo>
                    <a:pt x="41436" y="595727"/>
                  </a:lnTo>
                  <a:lnTo>
                    <a:pt x="23767" y="553310"/>
                  </a:lnTo>
                  <a:lnTo>
                    <a:pt x="10767" y="508636"/>
                  </a:lnTo>
                  <a:lnTo>
                    <a:pt x="2742" y="462018"/>
                  </a:lnTo>
                  <a:lnTo>
                    <a:pt x="0" y="413765"/>
                  </a:lnTo>
                  <a:close/>
                </a:path>
              </a:pathLst>
            </a:custGeom>
            <a:ln w="12700">
              <a:solidFill>
                <a:srgbClr val="012B56"/>
              </a:solidFill>
            </a:ln>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grpSp>
      <p:pic>
        <p:nvPicPr>
          <p:cNvPr id="27" name="Graphic 26" descr="Building outline">
            <a:extLst>
              <a:ext uri="{FF2B5EF4-FFF2-40B4-BE49-F238E27FC236}">
                <a16:creationId xmlns:a16="http://schemas.microsoft.com/office/drawing/2014/main" id="{AD494CCC-A5BA-D60D-526F-3A77478274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2826" y="4972814"/>
            <a:ext cx="914400" cy="775765"/>
          </a:xfrm>
          <a:prstGeom prst="rect">
            <a:avLst/>
          </a:prstGeom>
        </p:spPr>
      </p:pic>
      <p:sp>
        <p:nvSpPr>
          <p:cNvPr id="26" name="object 3">
            <a:extLst>
              <a:ext uri="{FF2B5EF4-FFF2-40B4-BE49-F238E27FC236}">
                <a16:creationId xmlns:a16="http://schemas.microsoft.com/office/drawing/2014/main" id="{FF329E34-C39F-D7EA-E62B-BE72CD3DDDB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a:solidFill>
                  <a:srgbClr val="002060"/>
                </a:solidFill>
                <a:latin typeface="Segoe UI" panose="020B0502040204020203" pitchFamily="34" charset="0"/>
                <a:ea typeface="Source Sans Pro" panose="020B0503030403020204" pitchFamily="34" charset="0"/>
                <a:cs typeface="Segoe UI" panose="020B0502040204020203" pitchFamily="34" charset="0"/>
              </a:rPr>
              <a:t>Points</a:t>
            </a:r>
            <a:r>
              <a:rPr lang="en-US" sz="3600" spc="-7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lang="en-US" sz="3600">
                <a:solidFill>
                  <a:srgbClr val="002060"/>
                </a:solidFill>
                <a:latin typeface="Segoe UI" panose="020B0502040204020203" pitchFamily="34" charset="0"/>
                <a:ea typeface="Source Sans Pro" panose="020B0503030403020204" pitchFamily="34" charset="0"/>
                <a:cs typeface="Segoe UI" panose="020B0502040204020203" pitchFamily="34" charset="0"/>
              </a:rPr>
              <a:t>of</a:t>
            </a:r>
            <a:r>
              <a:rPr lang="en-US" sz="3600" spc="-6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lang="en-US" sz="3600" spc="-10">
                <a:solidFill>
                  <a:srgbClr val="002060"/>
                </a:solidFill>
                <a:latin typeface="Segoe UI" panose="020B0502040204020203" pitchFamily="34" charset="0"/>
                <a:ea typeface="Source Sans Pro" panose="020B0503030403020204" pitchFamily="34" charset="0"/>
                <a:cs typeface="Segoe UI" panose="020B0502040204020203" pitchFamily="34" charset="0"/>
              </a:rPr>
              <a:t>Contact</a:t>
            </a:r>
            <a:endPar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3F75"/>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C87631C1-59F9-4E8F-75BF-FEBE7FCC1BDE}"/>
              </a:ext>
            </a:extLst>
          </p:cNvPr>
          <p:cNvSpPr txBox="1"/>
          <p:nvPr/>
        </p:nvSpPr>
        <p:spPr>
          <a:xfrm>
            <a:off x="12981" y="1834234"/>
            <a:ext cx="2962656" cy="156966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10.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Verify receipt of your account creation email, then navigate back to the “Check your Email” page and click the “log in to OHID” hyperlink.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marR="0" lvl="0" indent="0" algn="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720" b="0" i="0" u="none" strike="noStrike" kern="1200" cap="none" spc="-25" normalizeH="0" baseline="0" noProof="0" smtClean="0">
                <a:ln>
                  <a:noFill/>
                </a:ln>
                <a:solidFill>
                  <a:srgbClr val="0E3F75">
                    <a:tint val="75000"/>
                  </a:srgbClr>
                </a:solidFill>
                <a:effectLst/>
                <a:uLnTx/>
                <a:uFillTx/>
                <a:latin typeface="Arial" panose="020B0604020202020204"/>
                <a:ea typeface="+mn-ea"/>
                <a:cs typeface="+mn-cs"/>
              </a:rPr>
              <a:pPr marL="38100" marR="0" lvl="0" indent="0" algn="r" defTabSz="914400" rtl="0" eaLnBrk="1" fontAlgn="auto" latinLnBrk="0" hangingPunct="1">
                <a:lnSpc>
                  <a:spcPct val="100000"/>
                </a:lnSpc>
                <a:spcBef>
                  <a:spcPts val="240"/>
                </a:spcBef>
                <a:spcAft>
                  <a:spcPts val="0"/>
                </a:spcAft>
                <a:buClrTx/>
                <a:buSzTx/>
                <a:buFontTx/>
                <a:buNone/>
                <a:tabLst/>
                <a:defRPr/>
              </a:pPr>
              <a:t>7</a:t>
            </a:fld>
            <a:endParaRPr kumimoji="0" lang="en-US" sz="720" b="0" i="0" u="none" strike="noStrike" kern="1200" cap="none" spc="-25" normalizeH="0" baseline="0" noProof="0">
              <a:ln>
                <a:noFill/>
              </a:ln>
              <a:solidFill>
                <a:srgbClr val="0E3F75">
                  <a:tint val="75000"/>
                </a:srgbClr>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DBC7E121-F8AD-55F5-95B5-1F747E45A668}"/>
              </a:ext>
            </a:extLst>
          </p:cNvPr>
          <p:cNvSpPr txBox="1"/>
          <p:nvPr/>
        </p:nvSpPr>
        <p:spPr>
          <a:xfrm>
            <a:off x="12981" y="6016164"/>
            <a:ext cx="2962656" cy="1077218"/>
          </a:xfrm>
          <a:prstGeom prst="rect">
            <a:avLst/>
          </a:prstGeom>
          <a:noFill/>
        </p:spPr>
        <p:txBody>
          <a:bodyPr wrap="square" rtlCol="0">
            <a:spAutoFit/>
          </a:bodyPr>
          <a:lstStyle/>
          <a:p>
            <a:pPr marL="0" marR="0" lvl="0" indent="0" algn="l" defTabSz="41563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11.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Log into OHID using your new username and password.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grpSp>
        <p:nvGrpSpPr>
          <p:cNvPr id="22" name="Group 21">
            <a:extLst>
              <a:ext uri="{FF2B5EF4-FFF2-40B4-BE49-F238E27FC236}">
                <a16:creationId xmlns:a16="http://schemas.microsoft.com/office/drawing/2014/main" id="{48A53D38-B54C-214C-ED0E-C2ADBD5629A5}"/>
              </a:ext>
            </a:extLst>
          </p:cNvPr>
          <p:cNvGrpSpPr/>
          <p:nvPr/>
        </p:nvGrpSpPr>
        <p:grpSpPr>
          <a:xfrm>
            <a:off x="3230152" y="2217856"/>
            <a:ext cx="3582128" cy="1302494"/>
            <a:chOff x="197757" y="7024832"/>
            <a:chExt cx="3746419" cy="1302493"/>
          </a:xfrm>
          <a:effectLst>
            <a:outerShdw blurRad="63500" sx="102000" sy="102000" algn="ctr" rotWithShape="0">
              <a:prstClr val="black">
                <a:alpha val="40000"/>
              </a:prstClr>
            </a:outerShdw>
          </a:effectLst>
        </p:grpSpPr>
        <p:pic>
          <p:nvPicPr>
            <p:cNvPr id="26" name="Picture 2">
              <a:extLst>
                <a:ext uri="{FF2B5EF4-FFF2-40B4-BE49-F238E27FC236}">
                  <a16:creationId xmlns:a16="http://schemas.microsoft.com/office/drawing/2014/main" id="{129815DB-2E02-015E-1143-5C3D3EAC7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57" y="7024832"/>
              <a:ext cx="3746419" cy="130249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81907634-56C8-6316-86D6-0CDF9A75FAD6}"/>
                </a:ext>
              </a:extLst>
            </p:cNvPr>
            <p:cNvSpPr/>
            <p:nvPr/>
          </p:nvSpPr>
          <p:spPr>
            <a:xfrm>
              <a:off x="2023872" y="8004696"/>
              <a:ext cx="781432" cy="283709"/>
            </a:xfrm>
            <a:prstGeom prst="rect">
              <a:avLst/>
            </a:prstGeom>
            <a:noFill/>
            <a:ln w="28575" cap="flat" cmpd="sng" algn="ctr">
              <a:solidFill>
                <a:srgbClr val="00206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grpSp>
        <p:nvGrpSpPr>
          <p:cNvPr id="33" name="Group 32">
            <a:extLst>
              <a:ext uri="{FF2B5EF4-FFF2-40B4-BE49-F238E27FC236}">
                <a16:creationId xmlns:a16="http://schemas.microsoft.com/office/drawing/2014/main" id="{6562E9B4-50F5-54E9-2357-B7AF58ABEE60}"/>
              </a:ext>
            </a:extLst>
          </p:cNvPr>
          <p:cNvGrpSpPr/>
          <p:nvPr/>
        </p:nvGrpSpPr>
        <p:grpSpPr>
          <a:xfrm>
            <a:off x="3798443" y="4801895"/>
            <a:ext cx="2447405" cy="3596450"/>
            <a:chOff x="3657600" y="4463444"/>
            <a:chExt cx="3028315" cy="4624825"/>
          </a:xfrm>
        </p:grpSpPr>
        <p:pic>
          <p:nvPicPr>
            <p:cNvPr id="29" name="Picture 28">
              <a:extLst>
                <a:ext uri="{FF2B5EF4-FFF2-40B4-BE49-F238E27FC236}">
                  <a16:creationId xmlns:a16="http://schemas.microsoft.com/office/drawing/2014/main" id="{43B0A7E6-2B7F-DD00-82CA-07E0E6118AD7}"/>
                </a:ext>
              </a:extLst>
            </p:cNvPr>
            <p:cNvPicPr>
              <a:picLocks noChangeAspect="1"/>
            </p:cNvPicPr>
            <p:nvPr/>
          </p:nvPicPr>
          <p:blipFill>
            <a:blip r:embed="rId4"/>
            <a:stretch>
              <a:fillRect/>
            </a:stretch>
          </p:blipFill>
          <p:spPr>
            <a:xfrm>
              <a:off x="3657600" y="4463444"/>
              <a:ext cx="3028315" cy="4624825"/>
            </a:xfrm>
            <a:prstGeom prst="rect">
              <a:avLst/>
            </a:prstGeom>
            <a:ln>
              <a:solidFill>
                <a:srgbClr val="002060"/>
              </a:solidFill>
            </a:ln>
          </p:spPr>
        </p:pic>
        <p:sp>
          <p:nvSpPr>
            <p:cNvPr id="30" name="Rectangle 29">
              <a:extLst>
                <a:ext uri="{FF2B5EF4-FFF2-40B4-BE49-F238E27FC236}">
                  <a16:creationId xmlns:a16="http://schemas.microsoft.com/office/drawing/2014/main" id="{767362B6-751D-B83C-402C-2CC472261CDF}"/>
                </a:ext>
              </a:extLst>
            </p:cNvPr>
            <p:cNvSpPr/>
            <p:nvPr/>
          </p:nvSpPr>
          <p:spPr>
            <a:xfrm>
              <a:off x="3778519" y="6642511"/>
              <a:ext cx="2813202" cy="1873959"/>
            </a:xfrm>
            <a:prstGeom prst="rect">
              <a:avLst/>
            </a:prstGeom>
            <a:noFill/>
            <a:ln w="28575" cap="flat" cmpd="sng" algn="ctr">
              <a:solidFill>
                <a:srgbClr val="00206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35" name="Oval 34">
            <a:extLst>
              <a:ext uri="{FF2B5EF4-FFF2-40B4-BE49-F238E27FC236}">
                <a16:creationId xmlns:a16="http://schemas.microsoft.com/office/drawing/2014/main" id="{05624ED9-2959-0D0B-6FFF-2768D02E2DD8}"/>
              </a:ext>
            </a:extLst>
          </p:cNvPr>
          <p:cNvSpPr/>
          <p:nvPr/>
        </p:nvSpPr>
        <p:spPr>
          <a:xfrm>
            <a:off x="6002747" y="6324649"/>
            <a:ext cx="340823" cy="340823"/>
          </a:xfrm>
          <a:prstGeom prst="ellipse">
            <a:avLst/>
          </a:prstGeom>
          <a:solidFill>
            <a:srgbClr val="012B56"/>
          </a:solidFill>
          <a:ln w="28575" cap="flat" cmpd="sng" algn="ctr">
            <a:solidFill>
              <a:srgbClr val="00206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7" name="TextBox 36">
            <a:extLst>
              <a:ext uri="{FF2B5EF4-FFF2-40B4-BE49-F238E27FC236}">
                <a16:creationId xmlns:a16="http://schemas.microsoft.com/office/drawing/2014/main" id="{F516517F-59D6-9471-E85C-60E1681670CA}"/>
              </a:ext>
            </a:extLst>
          </p:cNvPr>
          <p:cNvSpPr txBox="1"/>
          <p:nvPr/>
        </p:nvSpPr>
        <p:spPr>
          <a:xfrm>
            <a:off x="5957709" y="6326771"/>
            <a:ext cx="428387" cy="36933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solidFill>
                <a:effectLst/>
                <a:uLnTx/>
                <a:uFillTx/>
                <a:latin typeface="Arial" panose="020B0604020202020204"/>
                <a:ea typeface="+mn-ea"/>
                <a:cs typeface="+mn-cs"/>
              </a:rPr>
              <a:t>11</a:t>
            </a:r>
          </a:p>
        </p:txBody>
      </p:sp>
      <p:sp>
        <p:nvSpPr>
          <p:cNvPr id="42" name="Oval 41">
            <a:extLst>
              <a:ext uri="{FF2B5EF4-FFF2-40B4-BE49-F238E27FC236}">
                <a16:creationId xmlns:a16="http://schemas.microsoft.com/office/drawing/2014/main" id="{B2142885-0676-A02E-6DF1-B9A43B90D587}"/>
              </a:ext>
            </a:extLst>
          </p:cNvPr>
          <p:cNvSpPr/>
          <p:nvPr/>
        </p:nvSpPr>
        <p:spPr>
          <a:xfrm>
            <a:off x="6641868" y="1978760"/>
            <a:ext cx="340823" cy="340823"/>
          </a:xfrm>
          <a:prstGeom prst="ellipse">
            <a:avLst/>
          </a:prstGeom>
          <a:solidFill>
            <a:srgbClr val="012B56"/>
          </a:solidFill>
          <a:ln w="28575" cap="flat" cmpd="sng" algn="ctr">
            <a:solidFill>
              <a:srgbClr val="00206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9" name="TextBox 38">
            <a:extLst>
              <a:ext uri="{FF2B5EF4-FFF2-40B4-BE49-F238E27FC236}">
                <a16:creationId xmlns:a16="http://schemas.microsoft.com/office/drawing/2014/main" id="{3A10E618-A077-AEB7-C9A4-D48DD3366F64}"/>
              </a:ext>
            </a:extLst>
          </p:cNvPr>
          <p:cNvSpPr txBox="1"/>
          <p:nvPr/>
        </p:nvSpPr>
        <p:spPr>
          <a:xfrm>
            <a:off x="6591706" y="1964505"/>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solidFill>
                <a:effectLst/>
                <a:uLnTx/>
                <a:uFillTx/>
                <a:latin typeface="Arial" panose="020B0604020202020204"/>
                <a:ea typeface="+mn-ea"/>
                <a:cs typeface="+mn-cs"/>
              </a:rPr>
              <a:t>10</a:t>
            </a:r>
          </a:p>
        </p:txBody>
      </p:sp>
      <p:sp>
        <p:nvSpPr>
          <p:cNvPr id="2" name="object 3">
            <a:extLst>
              <a:ext uri="{FF2B5EF4-FFF2-40B4-BE49-F238E27FC236}">
                <a16:creationId xmlns:a16="http://schemas.microsoft.com/office/drawing/2014/main" id="{A1011350-014D-B731-9AAA-4197610D7F63}"/>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lvl="0" indent="0" algn="l" defTabSz="548640" rtl="0" eaLnBrk="1" fontAlgn="auto" latinLnBrk="0" hangingPunct="1">
              <a:lnSpc>
                <a:spcPct val="100000"/>
              </a:lnSpc>
              <a:spcBef>
                <a:spcPts val="95"/>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OHID Account Creation</a:t>
            </a:r>
            <a:endParaRPr kumimoji="0" lang="en-US" sz="3600" b="1" i="0" u="none" strike="noStrike" kern="1200" cap="none" spc="-150" normalizeH="0" baseline="0" noProof="0">
              <a:ln>
                <a:noFill/>
              </a:ln>
              <a:solidFill>
                <a:srgbClr val="00206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119554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9BCFA3FB-4498-43D9-3347-4BFDEFAF9454}"/>
              </a:ext>
            </a:extLst>
          </p:cNvPr>
          <p:cNvPicPr/>
          <p:nvPr/>
        </p:nvPicPr>
        <p:blipFill>
          <a:blip r:embed="rId2" cstate="print">
            <a:alphaModFix amt="50000"/>
          </a:blip>
          <a:stretch>
            <a:fillRect/>
          </a:stretch>
        </p:blipFill>
        <p:spPr>
          <a:xfrm>
            <a:off x="4857750" y="1162050"/>
            <a:ext cx="2415033" cy="7312242"/>
          </a:xfrm>
          <a:prstGeom prst="rect">
            <a:avLst/>
          </a:prstGeom>
        </p:spPr>
      </p:pic>
      <p:sp>
        <p:nvSpPr>
          <p:cNvPr id="3" name="Slide Number Placeholder 2">
            <a:extLst>
              <a:ext uri="{FF2B5EF4-FFF2-40B4-BE49-F238E27FC236}">
                <a16:creationId xmlns:a16="http://schemas.microsoft.com/office/drawing/2014/main" id="{2B99A7CD-7BF0-9B4A-62C0-D3ED8B8137F5}"/>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8</a:t>
            </a:fld>
            <a:endParaRPr lang="en-US" spc="-25"/>
          </a:p>
        </p:txBody>
      </p:sp>
      <p:sp>
        <p:nvSpPr>
          <p:cNvPr id="13" name="Content Placeholder 3">
            <a:extLst>
              <a:ext uri="{FF2B5EF4-FFF2-40B4-BE49-F238E27FC236}">
                <a16:creationId xmlns:a16="http://schemas.microsoft.com/office/drawing/2014/main" id="{F3E0570E-5023-6D3C-E215-FEE60F961D18}"/>
              </a:ext>
            </a:extLst>
          </p:cNvPr>
          <p:cNvSpPr txBox="1">
            <a:spLocks/>
          </p:cNvSpPr>
          <p:nvPr/>
        </p:nvSpPr>
        <p:spPr>
          <a:xfrm>
            <a:off x="502921" y="3179405"/>
            <a:ext cx="6309359" cy="3277532"/>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endParaRPr lang="en-US" sz="1800">
              <a:solidFill>
                <a:srgbClr val="000000"/>
              </a:solidFill>
              <a:ea typeface="Open Sans" panose="020B0606030504020204" pitchFamily="34" charset="0"/>
            </a:endParaRPr>
          </a:p>
          <a:p>
            <a:pPr marL="0" marR="9070" indent="0" algn="ctr">
              <a:buFont typeface="Arial"/>
              <a:buNone/>
            </a:pPr>
            <a:r>
              <a:rPr lang="en-US" sz="3600" b="1">
                <a:solidFill>
                  <a:srgbClr val="002060"/>
                </a:solidFill>
                <a:ea typeface="Open Sans" panose="020B0606030504020204" pitchFamily="34" charset="0"/>
              </a:rPr>
              <a:t>OHID Username Recovery </a:t>
            </a:r>
          </a:p>
        </p:txBody>
      </p:sp>
      <p:cxnSp>
        <p:nvCxnSpPr>
          <p:cNvPr id="14" name="Straight Connector 13">
            <a:extLst>
              <a:ext uri="{FF2B5EF4-FFF2-40B4-BE49-F238E27FC236}">
                <a16:creationId xmlns:a16="http://schemas.microsoft.com/office/drawing/2014/main" id="{4103C436-6087-7C9B-D454-0B39C82463D5}"/>
              </a:ext>
            </a:extLst>
          </p:cNvPr>
          <p:cNvCxnSpPr>
            <a:cxnSpLocks/>
          </p:cNvCxnSpPr>
          <p:nvPr/>
        </p:nvCxnSpPr>
        <p:spPr>
          <a:xfrm>
            <a:off x="1113760" y="2763559"/>
            <a:ext cx="50876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76CB81-11B5-2899-9E2A-98A7994583A9}"/>
              </a:ext>
            </a:extLst>
          </p:cNvPr>
          <p:cNvCxnSpPr>
            <a:cxnSpLocks/>
          </p:cNvCxnSpPr>
          <p:nvPr/>
        </p:nvCxnSpPr>
        <p:spPr>
          <a:xfrm>
            <a:off x="1113760" y="4818171"/>
            <a:ext cx="50876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85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34" name="TextBox 33">
            <a:extLst>
              <a:ext uri="{FF2B5EF4-FFF2-40B4-BE49-F238E27FC236}">
                <a16:creationId xmlns:a16="http://schemas.microsoft.com/office/drawing/2014/main" id="{C87631C1-59F9-4E8F-75BF-FEBE7FCC1BDE}"/>
              </a:ext>
            </a:extLst>
          </p:cNvPr>
          <p:cNvSpPr txBox="1"/>
          <p:nvPr/>
        </p:nvSpPr>
        <p:spPr>
          <a:xfrm>
            <a:off x="12981" y="1553189"/>
            <a:ext cx="2962656" cy="2308324"/>
          </a:xfrm>
          <a:prstGeom prst="rect">
            <a:avLst/>
          </a:prstGeom>
          <a:noFill/>
        </p:spPr>
        <p:txBody>
          <a:bodyPr wrap="square" rtlCol="0">
            <a:spAutoFit/>
          </a:bodyPr>
          <a:lstStyle/>
          <a:p>
            <a:pPr defTabSz="914377">
              <a:defRPr/>
            </a:pPr>
            <a:r>
              <a:rPr lang="en-US" sz="1600" b="1" dirty="0">
                <a:solidFill>
                  <a:srgbClr val="000000"/>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If you have an existing OHID and need support with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username or password,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should open the OHID account recovery chatbot by selecting “Forgot your OHID or password” under the “Log In” button.</a:t>
            </a:r>
          </a:p>
          <a:p>
            <a:pPr defTabSz="914377">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9</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OHID Username Recovery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DBC7E121-F8AD-55F5-95B5-1F747E45A668}"/>
              </a:ext>
            </a:extLst>
          </p:cNvPr>
          <p:cNvSpPr txBox="1"/>
          <p:nvPr/>
        </p:nvSpPr>
        <p:spPr>
          <a:xfrm>
            <a:off x="12981" y="5260097"/>
            <a:ext cx="2962656" cy="1815882"/>
          </a:xfrm>
          <a:prstGeom prst="rect">
            <a:avLst/>
          </a:prstGeom>
          <a:noFill/>
        </p:spPr>
        <p:txBody>
          <a:bodyPr wrap="square" rtlCol="0">
            <a:spAutoFit/>
          </a:bodyPr>
          <a:lstStyle/>
          <a:p>
            <a:pPr defTabSz="415631">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After selecting “Forgot your OHID or password” a chatbot will open to help support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you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with username recovery or password reset. You should select “I forgot my username (OHID).”</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17" name="Picture 16">
            <a:extLst>
              <a:ext uri="{FF2B5EF4-FFF2-40B4-BE49-F238E27FC236}">
                <a16:creationId xmlns:a16="http://schemas.microsoft.com/office/drawing/2014/main" id="{182A211C-B2E9-57BC-F09E-AF9BEBB4805C}"/>
              </a:ext>
            </a:extLst>
          </p:cNvPr>
          <p:cNvPicPr>
            <a:picLocks noChangeAspect="1"/>
          </p:cNvPicPr>
          <p:nvPr/>
        </p:nvPicPr>
        <p:blipFill>
          <a:blip r:embed="rId3"/>
          <a:stretch>
            <a:fillRect/>
          </a:stretch>
        </p:blipFill>
        <p:spPr>
          <a:xfrm>
            <a:off x="3437051" y="1122462"/>
            <a:ext cx="3643630" cy="2887577"/>
          </a:xfrm>
          <a:prstGeom prst="rect">
            <a:avLst/>
          </a:prstGeom>
          <a:ln>
            <a:solidFill>
              <a:srgbClr val="002060"/>
            </a:solidFill>
          </a:ln>
          <a:effectLst>
            <a:outerShdw blurRad="63500" sx="102000" sy="102000" algn="ctr" rotWithShape="0">
              <a:prstClr val="black">
                <a:alpha val="40000"/>
              </a:prstClr>
            </a:outerShdw>
          </a:effectLst>
        </p:spPr>
      </p:pic>
      <p:sp>
        <p:nvSpPr>
          <p:cNvPr id="18" name="Rectangle 17">
            <a:extLst>
              <a:ext uri="{FF2B5EF4-FFF2-40B4-BE49-F238E27FC236}">
                <a16:creationId xmlns:a16="http://schemas.microsoft.com/office/drawing/2014/main" id="{3D2CD9F0-5607-213F-DB76-40D00A727E9D}"/>
              </a:ext>
            </a:extLst>
          </p:cNvPr>
          <p:cNvSpPr/>
          <p:nvPr/>
        </p:nvSpPr>
        <p:spPr>
          <a:xfrm>
            <a:off x="4669544" y="3293183"/>
            <a:ext cx="1275928" cy="340823"/>
          </a:xfrm>
          <a:prstGeom prst="rect">
            <a:avLst/>
          </a:prstGeom>
          <a:noFill/>
          <a:ln w="28575">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9" name="Oval 18">
            <a:extLst>
              <a:ext uri="{FF2B5EF4-FFF2-40B4-BE49-F238E27FC236}">
                <a16:creationId xmlns:a16="http://schemas.microsoft.com/office/drawing/2014/main" id="{75AE05FF-ADB5-1DAF-2F1B-0B0B359A0BA7}"/>
              </a:ext>
            </a:extLst>
          </p:cNvPr>
          <p:cNvSpPr/>
          <p:nvPr/>
        </p:nvSpPr>
        <p:spPr>
          <a:xfrm>
            <a:off x="5775060" y="3058893"/>
            <a:ext cx="340823" cy="340823"/>
          </a:xfrm>
          <a:prstGeom prst="ellipse">
            <a:avLst/>
          </a:prstGeom>
          <a:solidFill>
            <a:srgbClr val="002060"/>
          </a:solidFill>
          <a:ln w="28575" cap="flat" cmpd="sng" algn="ctr">
            <a:solidFill>
              <a:srgbClr val="00206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pic>
        <p:nvPicPr>
          <p:cNvPr id="20" name="Picture 19">
            <a:extLst>
              <a:ext uri="{FF2B5EF4-FFF2-40B4-BE49-F238E27FC236}">
                <a16:creationId xmlns:a16="http://schemas.microsoft.com/office/drawing/2014/main" id="{0D925670-4EBA-E267-F59D-07D0D3582376}"/>
              </a:ext>
            </a:extLst>
          </p:cNvPr>
          <p:cNvPicPr>
            <a:picLocks noChangeAspect="1"/>
          </p:cNvPicPr>
          <p:nvPr/>
        </p:nvPicPr>
        <p:blipFill>
          <a:blip r:embed="rId4"/>
          <a:stretch>
            <a:fillRect/>
          </a:stretch>
        </p:blipFill>
        <p:spPr>
          <a:xfrm>
            <a:off x="3571252" y="5318153"/>
            <a:ext cx="3375229" cy="2709515"/>
          </a:xfrm>
          <a:prstGeom prst="rect">
            <a:avLst/>
          </a:prstGeom>
          <a:ln>
            <a:solidFill>
              <a:srgbClr val="002060"/>
            </a:solidFill>
          </a:ln>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37D4DEF4-0FD9-C56A-A8EF-A99D9CB51FBF}"/>
              </a:ext>
            </a:extLst>
          </p:cNvPr>
          <p:cNvSpPr/>
          <p:nvPr/>
        </p:nvSpPr>
        <p:spPr>
          <a:xfrm>
            <a:off x="3697087" y="7170367"/>
            <a:ext cx="1543957" cy="34082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2" name="Oval 21">
            <a:extLst>
              <a:ext uri="{FF2B5EF4-FFF2-40B4-BE49-F238E27FC236}">
                <a16:creationId xmlns:a16="http://schemas.microsoft.com/office/drawing/2014/main" id="{5A9DF8D2-B5B6-4253-1BD5-061BD44E6CA1}"/>
              </a:ext>
            </a:extLst>
          </p:cNvPr>
          <p:cNvSpPr/>
          <p:nvPr/>
        </p:nvSpPr>
        <p:spPr>
          <a:xfrm>
            <a:off x="5069997" y="6985253"/>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2</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9224764"/>
      </p:ext>
    </p:extLst>
  </p:cSld>
  <p:clrMapOvr>
    <a:masterClrMapping/>
  </p:clrMapOvr>
</p:sld>
</file>

<file path=ppt/theme/theme1.xml><?xml version="1.0" encoding="utf-8"?>
<a:theme xmlns:a="http://schemas.openxmlformats.org/drawingml/2006/main" name="Theme1">
  <a:themeElements>
    <a:clrScheme name="Development">
      <a:dk1>
        <a:srgbClr val="0E3F75"/>
      </a:dk1>
      <a:lt1>
        <a:srgbClr val="FFFFFF"/>
      </a:lt1>
      <a:dk2>
        <a:srgbClr val="C12637"/>
      </a:dk2>
      <a:lt2>
        <a:srgbClr val="E7E6E6"/>
      </a:lt2>
      <a:accent1>
        <a:srgbClr val="0E3F75"/>
      </a:accent1>
      <a:accent2>
        <a:srgbClr val="C12637"/>
      </a:accent2>
      <a:accent3>
        <a:srgbClr val="0098D3"/>
      </a:accent3>
      <a:accent4>
        <a:srgbClr val="B0B3AF"/>
      </a:accent4>
      <a:accent5>
        <a:srgbClr val="69C2C6"/>
      </a:accent5>
      <a:accent6>
        <a:srgbClr val="BBD36F"/>
      </a:accent6>
      <a:hlink>
        <a:srgbClr val="0098D3"/>
      </a:hlink>
      <a:folHlink>
        <a:srgbClr val="0098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467DA20-EE6E-4EA3-A482-32135F921613}" vid="{BEF43DF7-1B47-4F29-B0C5-4DE1BD9967E5}"/>
    </a:ext>
  </a:extLst>
</a:theme>
</file>

<file path=ppt/theme/theme2.xml><?xml version="1.0" encoding="utf-8"?>
<a:theme xmlns:a="http://schemas.openxmlformats.org/drawingml/2006/main" name="1_Office Theme">
  <a:themeElements>
    <a:clrScheme name="Development">
      <a:dk1>
        <a:srgbClr val="0E3F75"/>
      </a:dk1>
      <a:lt1>
        <a:srgbClr val="FFFFFF"/>
      </a:lt1>
      <a:dk2>
        <a:srgbClr val="C12637"/>
      </a:dk2>
      <a:lt2>
        <a:srgbClr val="E7E6E6"/>
      </a:lt2>
      <a:accent1>
        <a:srgbClr val="0E3F75"/>
      </a:accent1>
      <a:accent2>
        <a:srgbClr val="C12637"/>
      </a:accent2>
      <a:accent3>
        <a:srgbClr val="0098D3"/>
      </a:accent3>
      <a:accent4>
        <a:srgbClr val="B0B3AF"/>
      </a:accent4>
      <a:accent5>
        <a:srgbClr val="69C2C6"/>
      </a:accent5>
      <a:accent6>
        <a:srgbClr val="BBD36F"/>
      </a:accent6>
      <a:hlink>
        <a:srgbClr val="0098D3"/>
      </a:hlink>
      <a:folHlink>
        <a:srgbClr val="0098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390E18D9651C4DB5555583BBE1861B" ma:contentTypeVersion="12" ma:contentTypeDescription="Create a new document." ma:contentTypeScope="" ma:versionID="c36247081dc8b6499aed5dbb8ef02565">
  <xsd:schema xmlns:xsd="http://www.w3.org/2001/XMLSchema" xmlns:xs="http://www.w3.org/2001/XMLSchema" xmlns:p="http://schemas.microsoft.com/office/2006/metadata/properties" xmlns:ns1="http://schemas.microsoft.com/sharepoint/v3" xmlns:ns2="f226485a-119d-4e6f-92f5-a2dc3e64d721" xmlns:ns3="e431ccef-e2ec-49de-8bb5-66f12a58104a" targetNamespace="http://schemas.microsoft.com/office/2006/metadata/properties" ma:root="true" ma:fieldsID="785f9ab5af387570d1e03e67ed62cf59" ns1:_="" ns2:_="" ns3:_="">
    <xsd:import namespace="http://schemas.microsoft.com/sharepoint/v3"/>
    <xsd:import namespace="f226485a-119d-4e6f-92f5-a2dc3e64d721"/>
    <xsd:import namespace="e431ccef-e2ec-49de-8bb5-66f12a5810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26485a-119d-4e6f-92f5-a2dc3e64d7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31ccef-e2ec-49de-8bb5-66f12a5810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672B73-FFBB-490C-BB64-55D26316108D}">
  <ds:schemaRefs>
    <ds:schemaRef ds:uri="http://schemas.microsoft.com/sharepoint/v3/contenttype/forms"/>
  </ds:schemaRefs>
</ds:datastoreItem>
</file>

<file path=customXml/itemProps2.xml><?xml version="1.0" encoding="utf-8"?>
<ds:datastoreItem xmlns:ds="http://schemas.openxmlformats.org/officeDocument/2006/customXml" ds:itemID="{27621B54-DC88-4D65-A258-D25D139676DB}">
  <ds:schemaRefs>
    <ds:schemaRef ds:uri="f226485a-119d-4e6f-92f5-a2dc3e64d721"/>
    <ds:schemaRef ds:uri="http://schemas.microsoft.com/sharepoint/v3"/>
    <ds:schemaRef ds:uri="e431ccef-e2ec-49de-8bb5-66f12a58104a"/>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752934A5-812F-4F1A-B8B6-629E2971C688}">
  <ds:schemaRefs>
    <ds:schemaRef ds:uri="e431ccef-e2ec-49de-8bb5-66f12a58104a"/>
    <ds:schemaRef ds:uri="f226485a-119d-4e6f-92f5-a2dc3e64d7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TotalTime>3493</TotalTime>
  <Words>6887</Words>
  <Application>Microsoft Office PowerPoint</Application>
  <PresentationFormat>Custom</PresentationFormat>
  <Paragraphs>718</Paragraphs>
  <Slides>69</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69</vt:i4>
      </vt:variant>
    </vt:vector>
  </HeadingPairs>
  <TitlesOfParts>
    <vt:vector size="76" baseType="lpstr">
      <vt:lpstr>Arial</vt:lpstr>
      <vt:lpstr>Calibri</vt:lpstr>
      <vt:lpstr>Open Sans</vt:lpstr>
      <vt:lpstr>Segoe UI</vt:lpstr>
      <vt:lpstr>Wingdings</vt:lpstr>
      <vt:lpstr>Theme1</vt:lpstr>
      <vt:lpstr>1_Office Theme</vt:lpstr>
      <vt:lpstr>OHID, MFA, &amp; ID Proofing/DocV Enhancements Supplemental Guide </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Multifactor Authentication Enrollment: IBM VERIFY 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SSO Integration Manager (IBM Cloud)</dc:title>
  <dc:creator>Wilkinson, Nicole</dc:creator>
  <cp:lastModifiedBy>Patel, Aarti</cp:lastModifiedBy>
  <cp:revision>2</cp:revision>
  <dcterms:created xsi:type="dcterms:W3CDTF">2023-06-14T21:18:30Z</dcterms:created>
  <dcterms:modified xsi:type="dcterms:W3CDTF">2025-02-04T19:46:49Z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2023-06-14T00:00:00Z</vt:filetime>
  </property>
  <property fmtid="{D5CDD505-2E9C-101B-9397-08002B2CF9AE}" pid="3" name="Creator">
    <vt:lpwstr>PDFium</vt:lpwstr>
  </property>
  <property fmtid="{D5CDD505-2E9C-101B-9397-08002B2CF9AE}" pid="4" name="Producer">
    <vt:lpwstr>PDFium</vt:lpwstr>
  </property>
  <property fmtid="{D5CDD505-2E9C-101B-9397-08002B2CF9AE}" pid="5" name="LastSaved">
    <vt:filetime>2023-06-14T00:00:00Z</vt:filetime>
  </property>
  <property fmtid="{D5CDD505-2E9C-101B-9397-08002B2CF9AE}" pid="6" name="MSIP_Label_ea60d57e-af5b-4752-ac57-3e4f28ca11dc_Enabled">
    <vt:lpwstr>true</vt:lpwstr>
  </property>
  <property fmtid="{D5CDD505-2E9C-101B-9397-08002B2CF9AE}" pid="7" name="MSIP_Label_ea60d57e-af5b-4752-ac57-3e4f28ca11dc_SetDate">
    <vt:lpwstr>2023-06-14T21:18:32Z</vt:lpwstr>
  </property>
  <property fmtid="{D5CDD505-2E9C-101B-9397-08002B2CF9AE}" pid="8" name="MSIP_Label_ea60d57e-af5b-4752-ac57-3e4f28ca11dc_Method">
    <vt:lpwstr>Standard</vt:lpwstr>
  </property>
  <property fmtid="{D5CDD505-2E9C-101B-9397-08002B2CF9AE}" pid="9" name="MSIP_Label_ea60d57e-af5b-4752-ac57-3e4f28ca11dc_Name">
    <vt:lpwstr>ea60d57e-af5b-4752-ac57-3e4f28ca11dc</vt:lpwstr>
  </property>
  <property fmtid="{D5CDD505-2E9C-101B-9397-08002B2CF9AE}" pid="10" name="MSIP_Label_ea60d57e-af5b-4752-ac57-3e4f28ca11dc_SiteId">
    <vt:lpwstr>36da45f1-dd2c-4d1f-af13-5abe46b99921</vt:lpwstr>
  </property>
  <property fmtid="{D5CDD505-2E9C-101B-9397-08002B2CF9AE}" pid="11" name="MSIP_Label_ea60d57e-af5b-4752-ac57-3e4f28ca11dc_ActionId">
    <vt:lpwstr>606ba84c-2b33-4fad-97a8-a44bc29125f9</vt:lpwstr>
  </property>
  <property fmtid="{D5CDD505-2E9C-101B-9397-08002B2CF9AE}" pid="12" name="MSIP_Label_ea60d57e-af5b-4752-ac57-3e4f28ca11dc_ContentBits">
    <vt:lpwstr>0</vt:lpwstr>
  </property>
  <property fmtid="{D5CDD505-2E9C-101B-9397-08002B2CF9AE}" pid="13" name="ContentTypeId">
    <vt:lpwstr>0x01010011390E18D9651C4DB5555583BBE1861B</vt:lpwstr>
  </property>
  <property fmtid="{D5CDD505-2E9C-101B-9397-08002B2CF9AE}" pid="14" name="MediaServiceImageTags">
    <vt:lpwstr/>
  </property>
</Properties>
</file>